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4" r:id="rId1"/>
    <p:sldMasterId id="2147483677" r:id="rId2"/>
  </p:sldMasterIdLst>
  <p:notesMasterIdLst>
    <p:notesMasterId r:id="rId49"/>
  </p:notesMasterIdLst>
  <p:sldIdLst>
    <p:sldId id="256" r:id="rId3"/>
    <p:sldId id="257" r:id="rId4"/>
    <p:sldId id="287" r:id="rId5"/>
    <p:sldId id="261" r:id="rId6"/>
    <p:sldId id="264" r:id="rId7"/>
    <p:sldId id="283" r:id="rId8"/>
    <p:sldId id="284" r:id="rId9"/>
    <p:sldId id="269" r:id="rId10"/>
    <p:sldId id="281" r:id="rId11"/>
    <p:sldId id="267" r:id="rId12"/>
    <p:sldId id="268" r:id="rId13"/>
    <p:sldId id="272" r:id="rId14"/>
    <p:sldId id="270" r:id="rId15"/>
    <p:sldId id="271" r:id="rId16"/>
    <p:sldId id="273" r:id="rId17"/>
    <p:sldId id="274" r:id="rId18"/>
    <p:sldId id="275" r:id="rId19"/>
    <p:sldId id="276" r:id="rId20"/>
    <p:sldId id="288" r:id="rId21"/>
    <p:sldId id="293" r:id="rId22"/>
    <p:sldId id="282" r:id="rId23"/>
    <p:sldId id="279" r:id="rId24"/>
    <p:sldId id="289" r:id="rId25"/>
    <p:sldId id="278" r:id="rId26"/>
    <p:sldId id="277" r:id="rId27"/>
    <p:sldId id="285" r:id="rId28"/>
    <p:sldId id="262" r:id="rId29"/>
    <p:sldId id="280" r:id="rId30"/>
    <p:sldId id="290" r:id="rId31"/>
    <p:sldId id="296" r:id="rId32"/>
    <p:sldId id="286" r:id="rId33"/>
    <p:sldId id="291" r:id="rId34"/>
    <p:sldId id="294" r:id="rId35"/>
    <p:sldId id="295" r:id="rId36"/>
    <p:sldId id="305" r:id="rId37"/>
    <p:sldId id="297" r:id="rId38"/>
    <p:sldId id="298" r:id="rId39"/>
    <p:sldId id="299" r:id="rId40"/>
    <p:sldId id="300" r:id="rId41"/>
    <p:sldId id="301" r:id="rId42"/>
    <p:sldId id="306" r:id="rId43"/>
    <p:sldId id="307" r:id="rId44"/>
    <p:sldId id="308" r:id="rId45"/>
    <p:sldId id="310" r:id="rId46"/>
    <p:sldId id="303" r:id="rId47"/>
    <p:sldId id="304"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96"/>
    <p:restoredTop sz="94659"/>
  </p:normalViewPr>
  <p:slideViewPr>
    <p:cSldViewPr snapToGrid="0" snapToObjects="1">
      <p:cViewPr varScale="1">
        <p:scale>
          <a:sx n="115" d="100"/>
          <a:sy n="115" d="100"/>
        </p:scale>
        <p:origin x="1632" y="84"/>
      </p:cViewPr>
      <p:guideLst>
        <p:guide orient="horz" pos="2160"/>
        <p:guide pos="2880"/>
      </p:guideLst>
    </p:cSldViewPr>
  </p:slideViewPr>
  <p:notesTextViewPr>
    <p:cViewPr>
      <p:scale>
        <a:sx n="1" d="1"/>
        <a:sy n="1" d="1"/>
      </p:scale>
      <p:origin x="0" y="0"/>
    </p:cViewPr>
  </p:notesTextViewPr>
  <p:notesViewPr>
    <p:cSldViewPr snapToGrid="0" snapToObjects="1">
      <p:cViewPr varScale="1">
        <p:scale>
          <a:sx n="63" d="100"/>
          <a:sy n="63" d="100"/>
        </p:scale>
        <p:origin x="-2688" y="-6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D029EB-2E82-374B-9C2D-3B36D175DF1B}" type="datetimeFigureOut">
              <a:rPr lang="en-US" smtClean="0"/>
              <a:t>10/29/2018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EA2F82-67DD-6A47-9494-1E82E0B17B09}" type="slidenum">
              <a:rPr lang="en-US" smtClean="0"/>
              <a:t>‹#›</a:t>
            </a:fld>
            <a:endParaRPr lang="en-US"/>
          </a:p>
        </p:txBody>
      </p:sp>
    </p:spTree>
    <p:extLst>
      <p:ext uri="{BB962C8B-B14F-4D97-AF65-F5344CB8AC3E}">
        <p14:creationId xmlns:p14="http://schemas.microsoft.com/office/powerpoint/2010/main" val="17374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98ABE7-2E59-B840-A11E-3AE96583F77F}" type="slidenum">
              <a:rPr kumimoji="0" lang="en-US" sz="13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3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25588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thing that issuers have had to contend with is the health insurer fee</a:t>
            </a:r>
          </a:p>
          <a:p>
            <a:r>
              <a:rPr lang="en-US" dirty="0" smtClean="0"/>
              <a:t>-- also called the HIT or the Section 9010 tax</a:t>
            </a:r>
          </a:p>
          <a:p>
            <a:r>
              <a:rPr lang="en-US" dirty="0" smtClean="0"/>
              <a:t>-- assessment on all health issuers</a:t>
            </a:r>
            <a:r>
              <a:rPr lang="en-US" baseline="0" dirty="0" smtClean="0"/>
              <a:t> to help fund the federally facilitated exchange marketplaces</a:t>
            </a:r>
          </a:p>
          <a:p>
            <a:r>
              <a:rPr lang="en-US" baseline="0" dirty="0" smtClean="0"/>
              <a:t>-- this assessment DOES apply to standalone dental insurers.  They are included as issuers in this rule.  </a:t>
            </a:r>
          </a:p>
          <a:p>
            <a:endParaRPr lang="en-US" baseline="0" dirty="0" smtClean="0"/>
          </a:p>
          <a:p>
            <a:r>
              <a:rPr lang="en-US" baseline="0" dirty="0" smtClean="0"/>
              <a:t>Finally, an important component of the ACA from an actuarial perspective is the rating rules or the “fair health insurance premiums” rule</a:t>
            </a:r>
          </a:p>
          <a:p>
            <a:r>
              <a:rPr lang="en-US" dirty="0" smtClean="0"/>
              <a:t>Rating rules for </a:t>
            </a:r>
            <a:r>
              <a:rPr lang="en-US" dirty="0" err="1" smtClean="0"/>
              <a:t>qhps</a:t>
            </a:r>
            <a:r>
              <a:rPr lang="en-US" dirty="0" smtClean="0"/>
              <a:t>:</a:t>
            </a:r>
          </a:p>
          <a:p>
            <a:r>
              <a:rPr lang="en-US" dirty="0" smtClean="0"/>
              <a:t>3:1 age bands</a:t>
            </a:r>
          </a:p>
          <a:p>
            <a:r>
              <a:rPr lang="en-US" dirty="0" smtClean="0"/>
              <a:t>Tobacco</a:t>
            </a:r>
          </a:p>
          <a:p>
            <a:r>
              <a:rPr lang="en-US" dirty="0" smtClean="0"/>
              <a:t>Family structure</a:t>
            </a:r>
          </a:p>
          <a:p>
            <a:r>
              <a:rPr lang="en-US" dirty="0" smtClean="0"/>
              <a:t>geography</a:t>
            </a:r>
          </a:p>
          <a:p>
            <a:endParaRPr lang="en-US" baseline="0" dirty="0" smtClean="0"/>
          </a:p>
          <a:p>
            <a:endParaRPr lang="en-US" baseline="0" dirty="0" smtClean="0"/>
          </a:p>
          <a:p>
            <a:r>
              <a:rPr lang="en-US" baseline="0" dirty="0" smtClean="0"/>
              <a:t>	-- standalone dental is an excepted benefit and issuers are not required to develop rates under the same limitations as qualified health plans</a:t>
            </a:r>
          </a:p>
          <a:p>
            <a:r>
              <a:rPr lang="en-US" baseline="0" dirty="0" smtClean="0"/>
              <a:t>	-- that being said, it makes sense for issuers to be aware of the rating rules</a:t>
            </a:r>
          </a:p>
          <a:p>
            <a:r>
              <a:rPr lang="en-US" baseline="0" dirty="0" smtClean="0"/>
              <a:t>	-- the templates that issuers use to submit QHP rates in HIOS, for example, are very similar for dental plans</a:t>
            </a:r>
          </a:p>
          <a:p>
            <a:r>
              <a:rPr lang="en-US" baseline="0" dirty="0" smtClean="0"/>
              <a:t>	-- same structure</a:t>
            </a:r>
          </a:p>
          <a:p>
            <a:r>
              <a:rPr lang="en-US" baseline="0" dirty="0" smtClean="0"/>
              <a:t>	-- also, if consumer portals are developed with QHPs in mind, it makes sense for dental issuers to align with that as much as possible to ensure rates and benefit plan details are displayed correctly and easily understood by consumers</a:t>
            </a:r>
            <a:endParaRPr lang="en-US" dirty="0" smtClean="0"/>
          </a:p>
          <a:p>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AC5DC8-5860-4448-9158-EE5CAB7D72CC}" type="slidenum">
              <a:rPr kumimoji="0" lang="en-US" sz="13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3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4045394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are the answers:</a:t>
            </a:r>
          </a:p>
          <a:p>
            <a:r>
              <a:rPr lang="en-US" baseline="0" dirty="0" smtClean="0"/>
              <a:t>3 </a:t>
            </a:r>
            <a:r>
              <a:rPr lang="en-US" baseline="0" dirty="0" err="1" smtClean="0"/>
              <a:t>Rs</a:t>
            </a:r>
            <a:r>
              <a:rPr lang="en-US" baseline="0" dirty="0" smtClean="0"/>
              <a:t> – these are the risk mitigation mechanisms set up by the ACA to level the playing field among insurers – they do not apply to dental</a:t>
            </a:r>
          </a:p>
          <a:p>
            <a:endParaRPr lang="en-US" baseline="0" dirty="0" smtClean="0"/>
          </a:p>
          <a:p>
            <a:r>
              <a:rPr lang="en-US" baseline="0" dirty="0" smtClean="0"/>
              <a:t>Advance premium tax credits – these are the subsidies that people can receive, based on their income level, toward purchase of a qualified health plan on the exchange</a:t>
            </a:r>
          </a:p>
          <a:p>
            <a:r>
              <a:rPr lang="en-US" baseline="0" dirty="0" smtClean="0"/>
              <a:t>--  the way the subsidies are calculated is based on income and the cost of the second lowest priced qualified health plan at the Silver actuarial value level</a:t>
            </a:r>
          </a:p>
          <a:p>
            <a:r>
              <a:rPr lang="en-US" baseline="0" dirty="0" smtClean="0"/>
              <a:t>-- if that Silver plan has embedded pediatric dental in it, then the advance premium tax credit calculation includes the cost of that pediatric dental coverage, and the consumer gets some subsidy dollars for that benefit</a:t>
            </a:r>
          </a:p>
          <a:p>
            <a:r>
              <a:rPr lang="en-US" baseline="0" dirty="0" smtClean="0"/>
              <a:t>-- in most states, the medical plans are not generally embedding pediatric dental – so the 2</a:t>
            </a:r>
            <a:r>
              <a:rPr lang="en-US" baseline="30000" dirty="0" smtClean="0"/>
              <a:t>nd</a:t>
            </a:r>
            <a:r>
              <a:rPr lang="en-US" baseline="0" dirty="0" smtClean="0"/>
              <a:t> lowest silver plan in most states does NOT include the cost of pediatric dental</a:t>
            </a:r>
          </a:p>
          <a:p>
            <a:r>
              <a:rPr lang="en-US" baseline="0" dirty="0" smtClean="0"/>
              <a:t>-- as such, in general, the cost of pediatric dental coverage is not included in the subsidy calculation</a:t>
            </a:r>
          </a:p>
          <a:p>
            <a:r>
              <a:rPr lang="en-US" baseline="0" dirty="0" smtClean="0"/>
              <a:t>-- if the calculated subsidy amount for a particular consumer more than covers the cost of the consumer’s health plan, leftover subsidy dollars can be used toward the purchase of a standalone pediatric dental EHB</a:t>
            </a:r>
          </a:p>
          <a:p>
            <a:r>
              <a:rPr lang="en-US" baseline="0" dirty="0" smtClean="0"/>
              <a:t>-- subsidy dollars cannot be used for purchase of adult dental coverage</a:t>
            </a:r>
          </a:p>
          <a:p>
            <a:r>
              <a:rPr lang="en-US" baseline="0" dirty="0" smtClean="0"/>
              <a:t>-- in general, in most states – purchase of pediatric dental coverage on exchange is from a standalone dental plan with unsubsidized dollars</a:t>
            </a:r>
          </a:p>
          <a:p>
            <a:endParaRPr lang="en-US" baseline="0" dirty="0" smtClean="0"/>
          </a:p>
          <a:p>
            <a:r>
              <a:rPr lang="en-US" baseline="0" dirty="0" smtClean="0"/>
              <a:t>-- cost sharing reductions:  if the consumer purchases the Silver qualified plan and has income below a certain level, he may qualify for cost sharing reductions which adjust the cost sharing construct of the plan (for example, lowering the out of pocket maximum).  In general there is no cost sharing reduction for pediatric dental because, as we just said, it’s usually purchased under a separate policy.  If pediatric dental is embedded in the Silver medical plan (again very uncommon) and the dental and medical have a combined OOP maximum, then any lowering of the OOP maximum would impact pediatric dental as well as medical claims.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AC5DC8-5860-4448-9158-EE5CAB7D72CC}" type="slidenum">
              <a:rPr kumimoji="0" lang="en-US" sz="13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3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252121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thing that issuers have had to contend with is the health insurer fee</a:t>
            </a:r>
          </a:p>
          <a:p>
            <a:r>
              <a:rPr lang="en-US" dirty="0" smtClean="0"/>
              <a:t>-- also called the HIT or the Section 9010 tax</a:t>
            </a:r>
          </a:p>
          <a:p>
            <a:r>
              <a:rPr lang="en-US" dirty="0" smtClean="0"/>
              <a:t>-- assessment on all health issuers</a:t>
            </a:r>
            <a:r>
              <a:rPr lang="en-US" baseline="0" dirty="0" smtClean="0"/>
              <a:t> to help fund the federally facilitated exchange marketplaces</a:t>
            </a:r>
          </a:p>
          <a:p>
            <a:r>
              <a:rPr lang="en-US" baseline="0" dirty="0" smtClean="0"/>
              <a:t>-- this assessment DOES apply to standalone dental insurers.  They are included as issuers in this rule.  </a:t>
            </a:r>
          </a:p>
          <a:p>
            <a:endParaRPr lang="en-US" baseline="0" dirty="0" smtClean="0"/>
          </a:p>
          <a:p>
            <a:r>
              <a:rPr lang="en-US" baseline="0" dirty="0" smtClean="0"/>
              <a:t>Finally, an important component of the ACA from an actuarial perspective is the rating rules or the “fair health insurance premiums” rule</a:t>
            </a:r>
          </a:p>
          <a:p>
            <a:r>
              <a:rPr lang="en-US" dirty="0" smtClean="0"/>
              <a:t>Rating rules for </a:t>
            </a:r>
            <a:r>
              <a:rPr lang="en-US" dirty="0" err="1" smtClean="0"/>
              <a:t>qhps</a:t>
            </a:r>
            <a:r>
              <a:rPr lang="en-US" dirty="0" smtClean="0"/>
              <a:t>:</a:t>
            </a:r>
          </a:p>
          <a:p>
            <a:r>
              <a:rPr lang="en-US" dirty="0" smtClean="0"/>
              <a:t>3:1 age bands</a:t>
            </a:r>
          </a:p>
          <a:p>
            <a:r>
              <a:rPr lang="en-US" dirty="0" smtClean="0"/>
              <a:t>Tobacco</a:t>
            </a:r>
          </a:p>
          <a:p>
            <a:r>
              <a:rPr lang="en-US" dirty="0" smtClean="0"/>
              <a:t>Family structure</a:t>
            </a:r>
          </a:p>
          <a:p>
            <a:r>
              <a:rPr lang="en-US" dirty="0" smtClean="0"/>
              <a:t>geography</a:t>
            </a:r>
          </a:p>
          <a:p>
            <a:endParaRPr lang="en-US" baseline="0" dirty="0" smtClean="0"/>
          </a:p>
          <a:p>
            <a:endParaRPr lang="en-US" baseline="0" dirty="0" smtClean="0"/>
          </a:p>
          <a:p>
            <a:r>
              <a:rPr lang="en-US" baseline="0" dirty="0" smtClean="0"/>
              <a:t>	-- standalone dental is an excepted benefit and issuers are not required to develop rates under the same limitations as qualified health plans</a:t>
            </a:r>
          </a:p>
          <a:p>
            <a:r>
              <a:rPr lang="en-US" baseline="0" dirty="0" smtClean="0"/>
              <a:t>	-- that being said, it makes sense for issuers to be aware of the rating rules</a:t>
            </a:r>
          </a:p>
          <a:p>
            <a:r>
              <a:rPr lang="en-US" baseline="0" dirty="0" smtClean="0"/>
              <a:t>	-- the templates that issuers use to submit QHP rates in HIOS, for example, are very similar for dental plans</a:t>
            </a:r>
          </a:p>
          <a:p>
            <a:r>
              <a:rPr lang="en-US" baseline="0" dirty="0" smtClean="0"/>
              <a:t>	-- same structure</a:t>
            </a:r>
          </a:p>
          <a:p>
            <a:r>
              <a:rPr lang="en-US" baseline="0" dirty="0" smtClean="0"/>
              <a:t>	-- also, if consumer portals are developed with QHPs in mind, it makes sense for dental issuers to align with that as much as possible to ensure rates and benefit plan details are displayed correctly and easily understood by consumers</a:t>
            </a:r>
            <a:endParaRPr lang="en-US" dirty="0" smtClean="0"/>
          </a:p>
          <a:p>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AC5DC8-5860-4448-9158-EE5CAB7D72CC}" type="slidenum">
              <a:rPr kumimoji="0" lang="en-US" sz="13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13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262467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Almost all dental insurance is sold via group</a:t>
            </a:r>
            <a:r>
              <a:rPr lang="en-US" baseline="0" dirty="0" smtClean="0"/>
              <a:t> policies covering employees and dependents; usually sold as a separate policy from medical coverage</a:t>
            </a:r>
          </a:p>
          <a:p>
            <a:endParaRPr lang="en-US" baseline="0" dirty="0" smtClean="0"/>
          </a:p>
          <a:p>
            <a:r>
              <a:rPr lang="en-US" baseline="0" dirty="0" smtClean="0"/>
              <a:t>….transition to JEF….. “now that we’ve covered some dental insurance basics, I’m going to turn it over to Joanne to talk about how the Affordable Care Act has changed the dental insurance landscape.”  (…..or something like that)</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AC5DC8-5860-4448-9158-EE5CAB7D72CC}" type="slidenum">
              <a:rPr kumimoji="0" lang="en-US" sz="13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3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724026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9173" indent="-179173">
              <a:buFont typeface="Arial" pitchFamily="34" charset="0"/>
              <a:buChar char="•"/>
            </a:pPr>
            <a:r>
              <a:rPr lang="en-US" dirty="0" smtClean="0"/>
              <a:t>As</a:t>
            </a:r>
            <a:r>
              <a:rPr lang="en-US" baseline="0" dirty="0" smtClean="0"/>
              <a:t> you know the Affordable Care Act created sweeping changes to the health insurance industry</a:t>
            </a:r>
          </a:p>
          <a:p>
            <a:pPr marL="179173" indent="-179173">
              <a:buFont typeface="Arial" pitchFamily="34" charset="0"/>
              <a:buChar char="•"/>
            </a:pPr>
            <a:r>
              <a:rPr lang="en-US" baseline="0" dirty="0" smtClean="0"/>
              <a:t>It also has had a significant impact on the dental insurance industry, changing the way dental is packaged, priced, and purchased, especially in the individual and small group markets</a:t>
            </a:r>
          </a:p>
          <a:p>
            <a:pPr marL="179173" indent="-179173">
              <a:buFont typeface="Arial" pitchFamily="34" charset="0"/>
              <a:buChar char="•"/>
            </a:pPr>
            <a:r>
              <a:rPr lang="en-US" baseline="0" dirty="0" smtClean="0"/>
              <a:t>As you know, the ACA defined a set of minimum essential health benefits that are required in policies to be sold in the individual and small group markets</a:t>
            </a:r>
          </a:p>
          <a:p>
            <a:pPr marL="179173" indent="-179173">
              <a:buFont typeface="Arial" pitchFamily="34" charset="0"/>
              <a:buChar char="•"/>
            </a:pPr>
            <a:r>
              <a:rPr lang="en-US" baseline="0" dirty="0" smtClean="0"/>
              <a:t>Pediatric oral services is one of the essential health benefits; adult dental services are not</a:t>
            </a:r>
          </a:p>
          <a:p>
            <a:pPr marL="179173" indent="-179173">
              <a:buFont typeface="Arial" pitchFamily="34" charset="0"/>
              <a:buChar char="•"/>
            </a:pPr>
            <a:r>
              <a:rPr lang="en-US" baseline="0" dirty="0" smtClean="0"/>
              <a:t>The simple fact that pediatric dental was included as an EHB has caused all kinds of issues that the dental industry has had to navigate</a:t>
            </a:r>
          </a:p>
          <a:p>
            <a:pPr marL="181240" indent="-181240">
              <a:buFont typeface="Arial" pitchFamily="34" charset="0"/>
              <a:buChar char="•"/>
            </a:pPr>
            <a:r>
              <a:rPr lang="en-US" baseline="0" dirty="0" smtClean="0"/>
              <a:t>BIG CHANGES.  PRE-ACA - dental has been sold </a:t>
            </a:r>
            <a:r>
              <a:rPr lang="en-US" b="1" baseline="0" dirty="0" smtClean="0"/>
              <a:t>almost exclusively a group benefit</a:t>
            </a:r>
            <a:r>
              <a:rPr lang="en-US" baseline="0" dirty="0" smtClean="0"/>
              <a:t>, covering </a:t>
            </a:r>
            <a:r>
              <a:rPr lang="en-US" b="1" baseline="0" dirty="0" smtClean="0"/>
              <a:t>adults and children in a family under one policy</a:t>
            </a:r>
            <a:r>
              <a:rPr lang="en-US" baseline="0" dirty="0" smtClean="0"/>
              <a:t>, and under a policy that’s </a:t>
            </a:r>
            <a:r>
              <a:rPr lang="en-US" b="1" baseline="0" dirty="0" smtClean="0"/>
              <a:t>separate and distinct from the family’s medical insurance policy</a:t>
            </a:r>
          </a:p>
          <a:p>
            <a:pPr marL="181240" indent="-181240">
              <a:buFont typeface="Arial" pitchFamily="34" charset="0"/>
              <a:buChar char="•"/>
            </a:pPr>
            <a:endParaRPr lang="en-US" baseline="0" dirty="0" smtClean="0"/>
          </a:p>
          <a:p>
            <a:pPr marL="181240" indent="-181240">
              <a:buFont typeface="Arial" pitchFamily="34" charset="0"/>
              <a:buChar char="•"/>
            </a:pPr>
            <a:r>
              <a:rPr lang="en-US" baseline="0" dirty="0" smtClean="0"/>
              <a:t>NOW, with pediatric oral health services as part of the EHB package, dental insurers need to refocus on :  marketing to </a:t>
            </a:r>
            <a:r>
              <a:rPr lang="en-US" b="1" baseline="0" dirty="0" smtClean="0"/>
              <a:t>individuals</a:t>
            </a:r>
            <a:r>
              <a:rPr lang="en-US" baseline="0" dirty="0" smtClean="0"/>
              <a:t>; developing </a:t>
            </a:r>
            <a:r>
              <a:rPr lang="en-US" b="1" baseline="0" dirty="0" smtClean="0"/>
              <a:t>separate policies and separate purchase decision for children v. adults</a:t>
            </a:r>
            <a:r>
              <a:rPr lang="en-US" baseline="0" dirty="0" smtClean="0"/>
              <a:t>, and </a:t>
            </a:r>
            <a:r>
              <a:rPr lang="en-US" b="1" baseline="0" dirty="0" smtClean="0"/>
              <a:t>competing not only against other standalone dental insurers but also medical insurers embedding the pediatric EHB in their medical policies</a:t>
            </a:r>
            <a:endParaRPr lang="en-US" b="1"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AC5DC8-5860-4448-9158-EE5CAB7D72CC}" type="slidenum">
              <a:rPr kumimoji="0" lang="en-US" sz="13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3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471549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Rot="1" noChangeAspect="1" noChangeArrowheads="1" noTextEdit="1"/>
          </p:cNvSpPr>
          <p:nvPr>
            <p:ph type="sldImg"/>
          </p:nvPr>
        </p:nvSpPr>
        <p:spPr>
          <a:xfrm>
            <a:off x="1203325" y="231775"/>
            <a:ext cx="4884738" cy="3662363"/>
          </a:xfrm>
          <a:ln cap="flat"/>
        </p:spPr>
      </p:sp>
      <p:sp>
        <p:nvSpPr>
          <p:cNvPr id="336899" name="Rectangle 3"/>
          <p:cNvSpPr>
            <a:spLocks noGrp="1" noChangeArrowheads="1"/>
          </p:cNvSpPr>
          <p:nvPr>
            <p:ph type="body" idx="1"/>
          </p:nvPr>
        </p:nvSpPr>
        <p:spPr>
          <a:xfrm>
            <a:off x="242283" y="4079279"/>
            <a:ext cx="6808916" cy="5068246"/>
          </a:xfrm>
          <a:ln/>
        </p:spPr>
        <p:txBody>
          <a:bodyPr lIns="96209" tIns="48104" rIns="96209" bIns="48104"/>
          <a:lstStyle/>
          <a:p>
            <a:r>
              <a:rPr lang="en-US" dirty="0" smtClean="0"/>
              <a:t>So we’ll also do a quick review of how dental is being sold both</a:t>
            </a:r>
            <a:r>
              <a:rPr lang="en-US" baseline="0" dirty="0" smtClean="0"/>
              <a:t> on and off exchanges in the individual and small group markets</a:t>
            </a:r>
          </a:p>
          <a:p>
            <a:endParaRPr lang="en-US" baseline="0" dirty="0" smtClean="0"/>
          </a:p>
          <a:p>
            <a:r>
              <a:rPr lang="en-US" baseline="0" dirty="0" smtClean="0"/>
              <a:t>Starting with On Exchange:</a:t>
            </a:r>
          </a:p>
          <a:p>
            <a:r>
              <a:rPr lang="en-US" baseline="0" dirty="0" smtClean="0"/>
              <a:t>--generally – dental benefit may be offered embedded in a medical plan or sold by a standalone dental carrier</a:t>
            </a:r>
          </a:p>
          <a:p>
            <a:r>
              <a:rPr lang="en-US" baseline="0" dirty="0" smtClean="0"/>
              <a:t>	-- in almost all states there are multiple standalone dental carriers offering on the exchange</a:t>
            </a:r>
          </a:p>
          <a:p>
            <a:r>
              <a:rPr lang="en-US" baseline="0" dirty="0" smtClean="0"/>
              <a:t>	-- there are a few exceptions – for example, Connecticut required the pediatric dental benefit to be embedded in the medical policy</a:t>
            </a:r>
          </a:p>
          <a:p>
            <a:r>
              <a:rPr lang="en-US" baseline="0" dirty="0" smtClean="0"/>
              <a:t>	-- in VT and Washington DC, all qualified health plans that filed on the exchange embedded pediatric dental, so by default the benefit was sold on an embedded basis</a:t>
            </a:r>
          </a:p>
          <a:p>
            <a:endParaRPr lang="en-US" baseline="0" dirty="0" smtClean="0"/>
          </a:p>
          <a:p>
            <a:r>
              <a:rPr lang="en-US" dirty="0" smtClean="0"/>
              <a:t>Also – standalone</a:t>
            </a:r>
            <a:r>
              <a:rPr lang="en-US" baseline="0" dirty="0" smtClean="0"/>
              <a:t> dental plans can be child-EHB-only plans, or the pediatric dental benefit can be sold as part of a family dental policy covering adults and children</a:t>
            </a:r>
          </a:p>
          <a:p>
            <a:endParaRPr lang="en-US" baseline="0" dirty="0" smtClean="0"/>
          </a:p>
          <a:p>
            <a:r>
              <a:rPr lang="en-US" baseline="0" dirty="0" smtClean="0"/>
              <a:t>Something that’s critical to understand is that the language under the Affordable Care Act requires pediatric dental to be “OFFERED”, not to be PURCHASED</a:t>
            </a:r>
          </a:p>
          <a:p>
            <a:endParaRPr lang="en-US" baseline="0" dirty="0" smtClean="0"/>
          </a:p>
          <a:p>
            <a:r>
              <a:rPr lang="en-US" baseline="0" dirty="0" smtClean="0"/>
              <a:t>So, even though pediatric dental is an EHB, it’s not actually required – it amounts to a voluntary purchase in most states</a:t>
            </a:r>
          </a:p>
          <a:p>
            <a:r>
              <a:rPr lang="en-US" baseline="0" dirty="0" smtClean="0"/>
              <a:t>	-- in states like CT, VT, and Washington DC, since the pediatric dental coverage is embedded in the medical policy, people automatically purchase it </a:t>
            </a:r>
            <a:endParaRPr lang="en-US" dirty="0" smtClean="0"/>
          </a:p>
          <a:p>
            <a:endParaRPr lang="en-US" dirty="0"/>
          </a:p>
        </p:txBody>
      </p:sp>
    </p:spTree>
    <p:extLst>
      <p:ext uri="{BB962C8B-B14F-4D97-AF65-F5344CB8AC3E}">
        <p14:creationId xmlns:p14="http://schemas.microsoft.com/office/powerpoint/2010/main" val="390496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Rot="1" noChangeAspect="1" noChangeArrowheads="1" noTextEdit="1"/>
          </p:cNvSpPr>
          <p:nvPr>
            <p:ph type="sldImg"/>
          </p:nvPr>
        </p:nvSpPr>
        <p:spPr>
          <a:xfrm>
            <a:off x="1203325" y="231775"/>
            <a:ext cx="4884738" cy="3662363"/>
          </a:xfrm>
          <a:ln cap="flat"/>
        </p:spPr>
      </p:sp>
      <p:sp>
        <p:nvSpPr>
          <p:cNvPr id="336899" name="Rectangle 3"/>
          <p:cNvSpPr>
            <a:spLocks noGrp="1" noChangeArrowheads="1"/>
          </p:cNvSpPr>
          <p:nvPr>
            <p:ph type="body" idx="1"/>
          </p:nvPr>
        </p:nvSpPr>
        <p:spPr>
          <a:xfrm>
            <a:off x="242282" y="4079280"/>
            <a:ext cx="6808916" cy="5068246"/>
          </a:xfrm>
          <a:ln/>
        </p:spPr>
        <p:txBody>
          <a:bodyPr lIns="97319" tIns="48659" rIns="97319" bIns="48659"/>
          <a:lstStyle/>
          <a:p>
            <a:r>
              <a:rPr lang="en-US" dirty="0" smtClean="0"/>
              <a:t>As a review – moving from the pre-ACA world</a:t>
            </a:r>
            <a:r>
              <a:rPr lang="en-US" baseline="0" dirty="0" smtClean="0"/>
              <a:t> to the ACA world, pediatric dental policies are changing from:</a:t>
            </a:r>
          </a:p>
          <a:p>
            <a:r>
              <a:rPr lang="en-US" baseline="0" dirty="0" smtClean="0"/>
              <a:t>-- group coverage to individual coverage</a:t>
            </a:r>
          </a:p>
          <a:p>
            <a:r>
              <a:rPr lang="en-US" baseline="0" dirty="0" smtClean="0"/>
              <a:t>-- coverage for a family to a situation in which the decision to cover a child may be separated from the decision to purchase dental insurance for adults within a family</a:t>
            </a:r>
          </a:p>
          <a:p>
            <a:r>
              <a:rPr lang="en-US" baseline="0" dirty="0" smtClean="0"/>
              <a:t>-- there are also significant changes in benefit plan design under ACA policies, which we’ll cover in more detail on the next few slides :</a:t>
            </a:r>
          </a:p>
          <a:p>
            <a:r>
              <a:rPr lang="en-US" baseline="0" dirty="0" smtClean="0"/>
              <a:t>	-- no annual benefit maximums allowed (and remember these are standard on most dental policies)</a:t>
            </a:r>
          </a:p>
          <a:p>
            <a:r>
              <a:rPr lang="en-US" baseline="0" dirty="0" smtClean="0"/>
              <a:t>	-- moving from an orthodontia benefit with a lifetime maximum coverage amount to a benefit that covers medically necessary orthodontia only with no maximum</a:t>
            </a:r>
          </a:p>
          <a:p>
            <a:r>
              <a:rPr lang="en-US" baseline="0" dirty="0" smtClean="0"/>
              <a:t>	--  actuarial value requirements for the pediatric dental EHB in standalone dental policies</a:t>
            </a:r>
          </a:p>
          <a:p>
            <a:r>
              <a:rPr lang="en-US" baseline="0" dirty="0" smtClean="0"/>
              <a:t>	-- an annual out-of-pocket maximum after which the consumer is fully covered for additional dental and orthodontia expenditures – virtually never found in dental policies pre-ACA </a:t>
            </a:r>
          </a:p>
          <a:p>
            <a:r>
              <a:rPr lang="en-US" baseline="0" dirty="0" smtClean="0"/>
              <a:t>--competition with other standalone dental plans as well as those medical plans that embed the pediatric dental EHB</a:t>
            </a:r>
          </a:p>
          <a:p>
            <a:endParaRPr lang="en-US" baseline="0" dirty="0" smtClean="0"/>
          </a:p>
        </p:txBody>
      </p:sp>
    </p:spTree>
    <p:extLst>
      <p:ext uri="{BB962C8B-B14F-4D97-AF65-F5344CB8AC3E}">
        <p14:creationId xmlns:p14="http://schemas.microsoft.com/office/powerpoint/2010/main" val="237340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plan selections, not enrollments</a:t>
            </a:r>
          </a:p>
          <a:p>
            <a:r>
              <a:rPr lang="en-US" dirty="0" smtClean="0"/>
              <a:t>Children represented only 7% of total plan</a:t>
            </a:r>
            <a:r>
              <a:rPr lang="en-US" baseline="0" dirty="0" smtClean="0"/>
              <a:t> selections</a:t>
            </a:r>
          </a:p>
          <a:p>
            <a:r>
              <a:rPr lang="en-US" baseline="0" dirty="0" smtClean="0"/>
              <a:t>Most purely voluntary adult dental – evidence of market need</a:t>
            </a:r>
          </a:p>
          <a:p>
            <a:r>
              <a:rPr lang="en-US" baseline="0" dirty="0" smtClean="0"/>
              <a:t>No reliable information on how many children are covered for dental under medical policies with embedded dental</a:t>
            </a:r>
          </a:p>
          <a:p>
            <a:endParaRPr lang="en-US" baseline="0" dirty="0" smtClean="0"/>
          </a:p>
          <a:p>
            <a:r>
              <a:rPr lang="en-US" baseline="0" dirty="0" smtClean="0"/>
              <a:t>Try to shed some light on why these results have emerged</a:t>
            </a:r>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AC5DC8-5860-4448-9158-EE5CAB7D72CC}" type="slidenum">
              <a:rPr kumimoji="0" lang="en-US" sz="13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3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925632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thing that issuers have had to contend with is the health insurer fee</a:t>
            </a:r>
          </a:p>
          <a:p>
            <a:r>
              <a:rPr lang="en-US" dirty="0" smtClean="0"/>
              <a:t>-- also called the HIT or the Section 9010 tax</a:t>
            </a:r>
          </a:p>
          <a:p>
            <a:r>
              <a:rPr lang="en-US" dirty="0" smtClean="0"/>
              <a:t>-- assessment on all health issuers</a:t>
            </a:r>
            <a:r>
              <a:rPr lang="en-US" baseline="0" dirty="0" smtClean="0"/>
              <a:t> to help fund the federally facilitated exchange marketplaces</a:t>
            </a:r>
          </a:p>
          <a:p>
            <a:r>
              <a:rPr lang="en-US" baseline="0" dirty="0" smtClean="0"/>
              <a:t>-- this assessment DOES apply to standalone dental insurers.  They are included as issuers in this rule.  </a:t>
            </a:r>
          </a:p>
          <a:p>
            <a:endParaRPr lang="en-US" baseline="0" dirty="0" smtClean="0"/>
          </a:p>
          <a:p>
            <a:r>
              <a:rPr lang="en-US" baseline="0" dirty="0" smtClean="0"/>
              <a:t>Finally, an important component of the ACA from an actuarial perspective is the rating rules or the “fair health insurance premiums” rule</a:t>
            </a:r>
          </a:p>
          <a:p>
            <a:r>
              <a:rPr lang="en-US" dirty="0" smtClean="0"/>
              <a:t>Rating rules for </a:t>
            </a:r>
            <a:r>
              <a:rPr lang="en-US" dirty="0" err="1" smtClean="0"/>
              <a:t>qhps</a:t>
            </a:r>
            <a:r>
              <a:rPr lang="en-US" dirty="0" smtClean="0"/>
              <a:t>:</a:t>
            </a:r>
          </a:p>
          <a:p>
            <a:r>
              <a:rPr lang="en-US" dirty="0" smtClean="0"/>
              <a:t>3:1 age bands</a:t>
            </a:r>
          </a:p>
          <a:p>
            <a:r>
              <a:rPr lang="en-US" dirty="0" smtClean="0"/>
              <a:t>Tobacco</a:t>
            </a:r>
          </a:p>
          <a:p>
            <a:r>
              <a:rPr lang="en-US" dirty="0" smtClean="0"/>
              <a:t>Family structure</a:t>
            </a:r>
          </a:p>
          <a:p>
            <a:r>
              <a:rPr lang="en-US" dirty="0" smtClean="0"/>
              <a:t>geography</a:t>
            </a:r>
          </a:p>
          <a:p>
            <a:endParaRPr lang="en-US" baseline="0" dirty="0" smtClean="0"/>
          </a:p>
          <a:p>
            <a:endParaRPr lang="en-US" baseline="0" dirty="0" smtClean="0"/>
          </a:p>
          <a:p>
            <a:r>
              <a:rPr lang="en-US" baseline="0" dirty="0" smtClean="0"/>
              <a:t>	-- standalone dental is an excepted benefit and issuers are not required to develop rates under the same limitations as qualified health plans</a:t>
            </a:r>
          </a:p>
          <a:p>
            <a:r>
              <a:rPr lang="en-US" baseline="0" dirty="0" smtClean="0"/>
              <a:t>	-- that being said, it makes sense for issuers to be aware of the rating rules</a:t>
            </a:r>
          </a:p>
          <a:p>
            <a:r>
              <a:rPr lang="en-US" baseline="0" dirty="0" smtClean="0"/>
              <a:t>	-- the templates that issuers use to submit QHP rates in HIOS, for example, are very similar for dental plans</a:t>
            </a:r>
          </a:p>
          <a:p>
            <a:r>
              <a:rPr lang="en-US" baseline="0" dirty="0" smtClean="0"/>
              <a:t>	-- same structure</a:t>
            </a:r>
          </a:p>
          <a:p>
            <a:r>
              <a:rPr lang="en-US" baseline="0" dirty="0" smtClean="0"/>
              <a:t>	-- also, if consumer portals are developed with QHPs in mind, it makes sense for dental issuers to align with that as much as possible to ensure rates and benefit plan details are displayed correctly and easily understood by consumers</a:t>
            </a:r>
            <a:endParaRPr lang="en-US" dirty="0" smtClean="0"/>
          </a:p>
          <a:p>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AC5DC8-5860-4448-9158-EE5CAB7D72CC}" type="slidenum">
              <a:rPr kumimoji="0" lang="en-US" sz="13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3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441139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thing that issuers have had to contend with is the health insurer fee</a:t>
            </a:r>
          </a:p>
          <a:p>
            <a:r>
              <a:rPr lang="en-US" dirty="0" smtClean="0"/>
              <a:t>-- also called the HIT or the Section 9010 tax</a:t>
            </a:r>
          </a:p>
          <a:p>
            <a:r>
              <a:rPr lang="en-US" dirty="0" smtClean="0"/>
              <a:t>-- assessment on all health issuers</a:t>
            </a:r>
            <a:r>
              <a:rPr lang="en-US" baseline="0" dirty="0" smtClean="0"/>
              <a:t> to help fund the federally facilitated exchange marketplaces</a:t>
            </a:r>
          </a:p>
          <a:p>
            <a:r>
              <a:rPr lang="en-US" baseline="0" dirty="0" smtClean="0"/>
              <a:t>-- this assessment DOES apply to standalone dental insurers.  They are included as issuers in this rule.  </a:t>
            </a:r>
          </a:p>
          <a:p>
            <a:endParaRPr lang="en-US" baseline="0" dirty="0" smtClean="0"/>
          </a:p>
          <a:p>
            <a:r>
              <a:rPr lang="en-US" baseline="0" dirty="0" smtClean="0"/>
              <a:t>Finally, an important component of the ACA from an actuarial perspective is the rating rules or the “fair health insurance premiums” rule</a:t>
            </a:r>
          </a:p>
          <a:p>
            <a:r>
              <a:rPr lang="en-US" dirty="0" smtClean="0"/>
              <a:t>Rating rules for </a:t>
            </a:r>
            <a:r>
              <a:rPr lang="en-US" dirty="0" err="1" smtClean="0"/>
              <a:t>qhps</a:t>
            </a:r>
            <a:r>
              <a:rPr lang="en-US" dirty="0" smtClean="0"/>
              <a:t>:</a:t>
            </a:r>
          </a:p>
          <a:p>
            <a:r>
              <a:rPr lang="en-US" dirty="0" smtClean="0"/>
              <a:t>3:1 age bands</a:t>
            </a:r>
          </a:p>
          <a:p>
            <a:r>
              <a:rPr lang="en-US" dirty="0" smtClean="0"/>
              <a:t>Tobacco</a:t>
            </a:r>
          </a:p>
          <a:p>
            <a:r>
              <a:rPr lang="en-US" dirty="0" smtClean="0"/>
              <a:t>Family structure</a:t>
            </a:r>
          </a:p>
          <a:p>
            <a:r>
              <a:rPr lang="en-US" dirty="0" smtClean="0"/>
              <a:t>geography</a:t>
            </a:r>
          </a:p>
          <a:p>
            <a:endParaRPr lang="en-US" baseline="0" dirty="0" smtClean="0"/>
          </a:p>
          <a:p>
            <a:endParaRPr lang="en-US" baseline="0" dirty="0" smtClean="0"/>
          </a:p>
          <a:p>
            <a:r>
              <a:rPr lang="en-US" baseline="0" dirty="0" smtClean="0"/>
              <a:t>	-- standalone dental is an excepted benefit and issuers are not required to develop rates under the same limitations as qualified health plans</a:t>
            </a:r>
          </a:p>
          <a:p>
            <a:r>
              <a:rPr lang="en-US" baseline="0" dirty="0" smtClean="0"/>
              <a:t>	-- that being said, it makes sense for issuers to be aware of the rating rules</a:t>
            </a:r>
          </a:p>
          <a:p>
            <a:r>
              <a:rPr lang="en-US" baseline="0" dirty="0" smtClean="0"/>
              <a:t>	-- the templates that issuers use to submit QHP rates in HIOS, for example, are very similar for dental plans</a:t>
            </a:r>
          </a:p>
          <a:p>
            <a:r>
              <a:rPr lang="en-US" baseline="0" dirty="0" smtClean="0"/>
              <a:t>	-- same structure</a:t>
            </a:r>
          </a:p>
          <a:p>
            <a:r>
              <a:rPr lang="en-US" baseline="0" dirty="0" smtClean="0"/>
              <a:t>	-- also, if consumer portals are developed with QHPs in mind, it makes sense for dental issuers to align with that as much as possible to ensure rates and benefit plan details are displayed correctly and easily understood by consumers</a:t>
            </a:r>
            <a:endParaRPr lang="en-US" dirty="0" smtClean="0"/>
          </a:p>
          <a:p>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AC5DC8-5860-4448-9158-EE5CAB7D72CC}" type="slidenum">
              <a:rPr kumimoji="0" lang="en-US" sz="13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3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639452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thing that issuers have had to contend with is the health insurer fee</a:t>
            </a:r>
          </a:p>
          <a:p>
            <a:r>
              <a:rPr lang="en-US" dirty="0" smtClean="0"/>
              <a:t>-- also called the HIT or the Section 9010 tax</a:t>
            </a:r>
          </a:p>
          <a:p>
            <a:r>
              <a:rPr lang="en-US" dirty="0" smtClean="0"/>
              <a:t>-- assessment on all health issuers</a:t>
            </a:r>
            <a:r>
              <a:rPr lang="en-US" baseline="0" dirty="0" smtClean="0"/>
              <a:t> to help fund the federally facilitated exchange marketplaces</a:t>
            </a:r>
          </a:p>
          <a:p>
            <a:r>
              <a:rPr lang="en-US" baseline="0" dirty="0" smtClean="0"/>
              <a:t>-- this assessment DOES apply to standalone dental insurers.  They are included as issuers in this rule.  </a:t>
            </a:r>
          </a:p>
          <a:p>
            <a:endParaRPr lang="en-US" baseline="0" dirty="0" smtClean="0"/>
          </a:p>
          <a:p>
            <a:r>
              <a:rPr lang="en-US" baseline="0" dirty="0" smtClean="0"/>
              <a:t>Finally, an important component of the ACA from an actuarial perspective is the rating rules or the “fair health insurance premiums” rule</a:t>
            </a:r>
          </a:p>
          <a:p>
            <a:r>
              <a:rPr lang="en-US" dirty="0" smtClean="0"/>
              <a:t>Rating rules for </a:t>
            </a:r>
            <a:r>
              <a:rPr lang="en-US" dirty="0" err="1" smtClean="0"/>
              <a:t>qhps</a:t>
            </a:r>
            <a:r>
              <a:rPr lang="en-US" dirty="0" smtClean="0"/>
              <a:t>:</a:t>
            </a:r>
          </a:p>
          <a:p>
            <a:r>
              <a:rPr lang="en-US" dirty="0" smtClean="0"/>
              <a:t>3:1 age bands</a:t>
            </a:r>
          </a:p>
          <a:p>
            <a:r>
              <a:rPr lang="en-US" dirty="0" smtClean="0"/>
              <a:t>Tobacco</a:t>
            </a:r>
          </a:p>
          <a:p>
            <a:r>
              <a:rPr lang="en-US" dirty="0" smtClean="0"/>
              <a:t>Family structure</a:t>
            </a:r>
          </a:p>
          <a:p>
            <a:r>
              <a:rPr lang="en-US" dirty="0" smtClean="0"/>
              <a:t>geography</a:t>
            </a:r>
          </a:p>
          <a:p>
            <a:endParaRPr lang="en-US" baseline="0" dirty="0" smtClean="0"/>
          </a:p>
          <a:p>
            <a:endParaRPr lang="en-US" baseline="0" dirty="0" smtClean="0"/>
          </a:p>
          <a:p>
            <a:r>
              <a:rPr lang="en-US" baseline="0" dirty="0" smtClean="0"/>
              <a:t>	-- standalone dental is an excepted benefit and issuers are not required to develop rates under the same limitations as qualified health plans</a:t>
            </a:r>
          </a:p>
          <a:p>
            <a:r>
              <a:rPr lang="en-US" baseline="0" dirty="0" smtClean="0"/>
              <a:t>	-- that being said, it makes sense for issuers to be aware of the rating rules</a:t>
            </a:r>
          </a:p>
          <a:p>
            <a:r>
              <a:rPr lang="en-US" baseline="0" dirty="0" smtClean="0"/>
              <a:t>	-- the templates that issuers use to submit QHP rates in HIOS, for example, are very similar for dental plans</a:t>
            </a:r>
          </a:p>
          <a:p>
            <a:r>
              <a:rPr lang="en-US" baseline="0" dirty="0" smtClean="0"/>
              <a:t>	-- same structure</a:t>
            </a:r>
          </a:p>
          <a:p>
            <a:r>
              <a:rPr lang="en-US" baseline="0" dirty="0" smtClean="0"/>
              <a:t>	-- also, if consumer portals are developed with QHPs in mind, it makes sense for dental issuers to align with that as much as possible to ensure rates and benefit plan details are displayed correctly and easily understood by consumers</a:t>
            </a:r>
            <a:endParaRPr lang="en-US" dirty="0" smtClean="0"/>
          </a:p>
          <a:p>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AC5DC8-5860-4448-9158-EE5CAB7D72CC}" type="slidenum">
              <a:rPr kumimoji="0" lang="en-US" sz="13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3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87104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21A2E-7AC1-8245-8997-27AFB0C5FDE4}"/>
              </a:ext>
            </a:extLst>
          </p:cNvPr>
          <p:cNvSpPr>
            <a:spLocks noGrp="1"/>
          </p:cNvSpPr>
          <p:nvPr>
            <p:ph type="ctrTitle"/>
          </p:nvPr>
        </p:nvSpPr>
        <p:spPr>
          <a:xfrm>
            <a:off x="372234" y="1122363"/>
            <a:ext cx="8399532" cy="2387600"/>
          </a:xfrm>
        </p:spPr>
        <p:txBody>
          <a:bodyPr anchor="b"/>
          <a:lstStyle>
            <a:lvl1pPr algn="ctr">
              <a:defRPr sz="4500"/>
            </a:lvl1pPr>
          </a:lstStyle>
          <a:p>
            <a:r>
              <a:rPr lang="en-US" dirty="0" smtClean="0"/>
              <a:t>Click to edit Master title style</a:t>
            </a:r>
            <a:endParaRPr lang="en-US" dirty="0"/>
          </a:p>
        </p:txBody>
      </p:sp>
      <p:sp>
        <p:nvSpPr>
          <p:cNvPr id="3" name="Subtitle 2">
            <a:extLst>
              <a:ext uri="{FF2B5EF4-FFF2-40B4-BE49-F238E27FC236}">
                <a16:creationId xmlns:a16="http://schemas.microsoft.com/office/drawing/2014/main" id="{CE3AFDFF-5E61-B042-8041-0DC770E7761A}"/>
              </a:ext>
            </a:extLst>
          </p:cNvPr>
          <p:cNvSpPr>
            <a:spLocks noGrp="1"/>
          </p:cNvSpPr>
          <p:nvPr>
            <p:ph type="subTitle" idx="1"/>
          </p:nvPr>
        </p:nvSpPr>
        <p:spPr>
          <a:xfrm>
            <a:off x="372234" y="3602038"/>
            <a:ext cx="8399532"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a:extLst>
              <a:ext uri="{FF2B5EF4-FFF2-40B4-BE49-F238E27FC236}">
                <a16:creationId xmlns:a16="http://schemas.microsoft.com/office/drawing/2014/main" id="{BDFA1921-2170-8046-8369-6188679EED1E}"/>
              </a:ext>
            </a:extLst>
          </p:cNvPr>
          <p:cNvSpPr>
            <a:spLocks noGrp="1"/>
          </p:cNvSpPr>
          <p:nvPr>
            <p:ph type="dt" sz="half" idx="10"/>
          </p:nvPr>
        </p:nvSpPr>
        <p:spPr/>
        <p:txBody>
          <a:bodyPr/>
          <a:lstStyle/>
          <a:p>
            <a:fld id="{FE82FC31-17FC-F548-A17A-A1E9A20D28A5}" type="datetimeFigureOut">
              <a:rPr lang="en-US" smtClean="0"/>
              <a:t>10/29/2018</a:t>
            </a:fld>
            <a:endParaRPr lang="en-US"/>
          </a:p>
        </p:txBody>
      </p:sp>
      <p:sp>
        <p:nvSpPr>
          <p:cNvPr id="5" name="Footer Placeholder 4">
            <a:extLst>
              <a:ext uri="{FF2B5EF4-FFF2-40B4-BE49-F238E27FC236}">
                <a16:creationId xmlns:a16="http://schemas.microsoft.com/office/drawing/2014/main" id="{0D26C74D-5CEF-5647-A25D-199B6CB378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6FCA1C-E6E5-BE4E-A606-34CF6637342B}"/>
              </a:ext>
            </a:extLst>
          </p:cNvPr>
          <p:cNvSpPr>
            <a:spLocks noGrp="1"/>
          </p:cNvSpPr>
          <p:nvPr>
            <p:ph type="sldNum" sz="quarter" idx="12"/>
          </p:nvPr>
        </p:nvSpPr>
        <p:spPr/>
        <p:txBody>
          <a:bodyPr/>
          <a:lstStyle/>
          <a:p>
            <a:fld id="{6C496E82-8ACF-C54E-9066-03A56903DF00}" type="slidenum">
              <a:rPr lang="en-US" smtClean="0"/>
              <a:t>‹#›</a:t>
            </a:fld>
            <a:endParaRPr lang="en-US"/>
          </a:p>
        </p:txBody>
      </p:sp>
    </p:spTree>
    <p:extLst>
      <p:ext uri="{BB962C8B-B14F-4D97-AF65-F5344CB8AC3E}">
        <p14:creationId xmlns:p14="http://schemas.microsoft.com/office/powerpoint/2010/main" val="2814133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12F14E-3D1F-0D4F-9F9D-53FD1B243066}"/>
              </a:ext>
            </a:extLst>
          </p:cNvPr>
          <p:cNvSpPr/>
          <p:nvPr userDrawn="1"/>
        </p:nvSpPr>
        <p:spPr>
          <a:xfrm>
            <a:off x="0" y="0"/>
            <a:ext cx="9144000" cy="64985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3764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 MILLIMAN — SLATE BOX">
    <p:bg>
      <p:bgPr>
        <a:solidFill>
          <a:schemeClr val="accent6"/>
        </a:solidFill>
        <a:effectLst/>
      </p:bgPr>
    </p:bg>
    <p:spTree>
      <p:nvGrpSpPr>
        <p:cNvPr id="1" name=""/>
        <p:cNvGrpSpPr/>
        <p:nvPr/>
      </p:nvGrpSpPr>
      <p:grpSpPr>
        <a:xfrm>
          <a:off x="0" y="0"/>
          <a:ext cx="0" cy="0"/>
          <a:chOff x="0" y="0"/>
          <a:chExt cx="0" cy="0"/>
        </a:xfrm>
      </p:grpSpPr>
      <p:sp>
        <p:nvSpPr>
          <p:cNvPr id="2" name="TextBox 1"/>
          <p:cNvSpPr txBox="1"/>
          <p:nvPr userDrawn="1"/>
        </p:nvSpPr>
        <p:spPr>
          <a:xfrm>
            <a:off x="8357461" y="7733654"/>
            <a:ext cx="685800" cy="914400"/>
          </a:xfrm>
          <a:prstGeom prst="rect">
            <a:avLst/>
          </a:prstGeom>
          <a:noFill/>
        </p:spPr>
        <p:txBody>
          <a:bodyPr wrap="none" lIns="0" tIns="0" rIns="0" bIns="0" rtlCol="0">
            <a:noAutofit/>
          </a:bodyPr>
          <a:lstStyle/>
          <a:p>
            <a:pPr>
              <a:lnSpc>
                <a:spcPct val="90000"/>
              </a:lnSpc>
            </a:pPr>
            <a:endParaRPr lang="en-US" sz="1800" dirty="0"/>
          </a:p>
        </p:txBody>
      </p:sp>
      <p:sp>
        <p:nvSpPr>
          <p:cNvPr id="9" name="Snip Single Corner Rectangle 5"/>
          <p:cNvSpPr/>
          <p:nvPr userDrawn="1"/>
        </p:nvSpPr>
        <p:spPr bwMode="ltGray">
          <a:xfrm rot="10800000" flipH="1">
            <a:off x="492369" y="533400"/>
            <a:ext cx="7254791" cy="5791200"/>
          </a:xfrm>
          <a:custGeom>
            <a:avLst/>
            <a:gdLst>
              <a:gd name="connsiteX0" fmla="*/ 0 w 6653083"/>
              <a:gd name="connsiteY0" fmla="*/ 0 h 5791200"/>
              <a:gd name="connsiteX1" fmla="*/ 5687864 w 6653083"/>
              <a:gd name="connsiteY1" fmla="*/ 0 h 5791200"/>
              <a:gd name="connsiteX2" fmla="*/ 6653083 w 6653083"/>
              <a:gd name="connsiteY2" fmla="*/ 965219 h 5791200"/>
              <a:gd name="connsiteX3" fmla="*/ 6653083 w 6653083"/>
              <a:gd name="connsiteY3" fmla="*/ 5791200 h 5791200"/>
              <a:gd name="connsiteX4" fmla="*/ 0 w 6653083"/>
              <a:gd name="connsiteY4" fmla="*/ 5791200 h 5791200"/>
              <a:gd name="connsiteX5" fmla="*/ 0 w 6653083"/>
              <a:gd name="connsiteY5" fmla="*/ 0 h 5791200"/>
              <a:gd name="connsiteX0" fmla="*/ 0 w 7949320"/>
              <a:gd name="connsiteY0" fmla="*/ 0 h 5791200"/>
              <a:gd name="connsiteX1" fmla="*/ 5687864 w 7949320"/>
              <a:gd name="connsiteY1" fmla="*/ 0 h 5791200"/>
              <a:gd name="connsiteX2" fmla="*/ 6653083 w 7949320"/>
              <a:gd name="connsiteY2" fmla="*/ 965219 h 5791200"/>
              <a:gd name="connsiteX3" fmla="*/ 7949320 w 7949320"/>
              <a:gd name="connsiteY3" fmla="*/ 5781152 h 5791200"/>
              <a:gd name="connsiteX4" fmla="*/ 0 w 7949320"/>
              <a:gd name="connsiteY4" fmla="*/ 5791200 h 5791200"/>
              <a:gd name="connsiteX5" fmla="*/ 0 w 7949320"/>
              <a:gd name="connsiteY5" fmla="*/ 0 h 5791200"/>
              <a:gd name="connsiteX0" fmla="*/ 0 w 7949320"/>
              <a:gd name="connsiteY0" fmla="*/ 0 h 5791200"/>
              <a:gd name="connsiteX1" fmla="*/ 5687864 w 7949320"/>
              <a:gd name="connsiteY1" fmla="*/ 0 h 5791200"/>
              <a:gd name="connsiteX2" fmla="*/ 7949320 w 7949320"/>
              <a:gd name="connsiteY2" fmla="*/ 995364 h 5791200"/>
              <a:gd name="connsiteX3" fmla="*/ 7949320 w 7949320"/>
              <a:gd name="connsiteY3" fmla="*/ 5781152 h 5791200"/>
              <a:gd name="connsiteX4" fmla="*/ 0 w 7949320"/>
              <a:gd name="connsiteY4" fmla="*/ 5791200 h 5791200"/>
              <a:gd name="connsiteX5" fmla="*/ 0 w 7949320"/>
              <a:gd name="connsiteY5" fmla="*/ 0 h 5791200"/>
              <a:gd name="connsiteX0" fmla="*/ 0 w 7949320"/>
              <a:gd name="connsiteY0" fmla="*/ 0 h 5791200"/>
              <a:gd name="connsiteX1" fmla="*/ 7104682 w 7949320"/>
              <a:gd name="connsiteY1" fmla="*/ 0 h 5791200"/>
              <a:gd name="connsiteX2" fmla="*/ 7949320 w 7949320"/>
              <a:gd name="connsiteY2" fmla="*/ 995364 h 5791200"/>
              <a:gd name="connsiteX3" fmla="*/ 7949320 w 7949320"/>
              <a:gd name="connsiteY3" fmla="*/ 5781152 h 5791200"/>
              <a:gd name="connsiteX4" fmla="*/ 0 w 7949320"/>
              <a:gd name="connsiteY4" fmla="*/ 5791200 h 5791200"/>
              <a:gd name="connsiteX5" fmla="*/ 0 w 7949320"/>
              <a:gd name="connsiteY5" fmla="*/ 0 h 5791200"/>
              <a:gd name="connsiteX0" fmla="*/ 0 w 7949320"/>
              <a:gd name="connsiteY0" fmla="*/ 0 h 5811297"/>
              <a:gd name="connsiteX1" fmla="*/ 7104682 w 7949320"/>
              <a:gd name="connsiteY1" fmla="*/ 0 h 5811297"/>
              <a:gd name="connsiteX2" fmla="*/ 7949320 w 7949320"/>
              <a:gd name="connsiteY2" fmla="*/ 995364 h 5811297"/>
              <a:gd name="connsiteX3" fmla="*/ 7949320 w 7949320"/>
              <a:gd name="connsiteY3" fmla="*/ 5811297 h 5811297"/>
              <a:gd name="connsiteX4" fmla="*/ 0 w 7949320"/>
              <a:gd name="connsiteY4" fmla="*/ 5791200 h 5811297"/>
              <a:gd name="connsiteX5" fmla="*/ 0 w 7949320"/>
              <a:gd name="connsiteY5" fmla="*/ 0 h 5811297"/>
              <a:gd name="connsiteX0" fmla="*/ 0 w 7949320"/>
              <a:gd name="connsiteY0" fmla="*/ 0 h 5791200"/>
              <a:gd name="connsiteX1" fmla="*/ 7104682 w 7949320"/>
              <a:gd name="connsiteY1" fmla="*/ 0 h 5791200"/>
              <a:gd name="connsiteX2" fmla="*/ 7949320 w 7949320"/>
              <a:gd name="connsiteY2" fmla="*/ 995364 h 5791200"/>
              <a:gd name="connsiteX3" fmla="*/ 7949320 w 7949320"/>
              <a:gd name="connsiteY3" fmla="*/ 5781152 h 5791200"/>
              <a:gd name="connsiteX4" fmla="*/ 0 w 7949320"/>
              <a:gd name="connsiteY4" fmla="*/ 5791200 h 5791200"/>
              <a:gd name="connsiteX5" fmla="*/ 0 w 7949320"/>
              <a:gd name="connsiteY5" fmla="*/ 0 h 579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49320" h="5791200">
                <a:moveTo>
                  <a:pt x="0" y="0"/>
                </a:moveTo>
                <a:lnTo>
                  <a:pt x="7104682" y="0"/>
                </a:lnTo>
                <a:lnTo>
                  <a:pt x="7949320" y="995364"/>
                </a:lnTo>
                <a:lnTo>
                  <a:pt x="7949320" y="5781152"/>
                </a:lnTo>
                <a:lnTo>
                  <a:pt x="0" y="5791200"/>
                </a:lnTo>
                <a:lnTo>
                  <a:pt x="0" y="0"/>
                </a:lnTo>
                <a:close/>
              </a:path>
            </a:pathLst>
          </a:custGeom>
          <a:solidFill>
            <a:schemeClr val="bg1">
              <a:alpha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endParaRPr lang="en-US" sz="1800" dirty="0" err="1" smtClean="0"/>
          </a:p>
        </p:txBody>
      </p:sp>
      <p:sp>
        <p:nvSpPr>
          <p:cNvPr id="11" name="Title 4"/>
          <p:cNvSpPr>
            <a:spLocks noGrp="1"/>
          </p:cNvSpPr>
          <p:nvPr>
            <p:ph type="title" hasCustomPrompt="1"/>
          </p:nvPr>
        </p:nvSpPr>
        <p:spPr>
          <a:xfrm>
            <a:off x="883628" y="1524000"/>
            <a:ext cx="5798526" cy="3505200"/>
          </a:xfrm>
          <a:noFill/>
        </p:spPr>
        <p:txBody>
          <a:bodyPr wrap="square" lIns="0" rIns="0" bIns="0" anchor="b" anchorCtr="0">
            <a:noAutofit/>
          </a:bodyPr>
          <a:lstStyle>
            <a:lvl1pPr>
              <a:lnSpc>
                <a:spcPct val="80000"/>
              </a:lnSpc>
              <a:defRPr sz="4800" baseline="0">
                <a:solidFill>
                  <a:schemeClr val="tx1"/>
                </a:solidFill>
              </a:defRPr>
            </a:lvl1pPr>
          </a:lstStyle>
          <a:p>
            <a:r>
              <a:rPr lang="en-US" dirty="0" smtClean="0"/>
              <a:t>Title slide steel background. Click </a:t>
            </a:r>
            <a:br>
              <a:rPr lang="en-US" dirty="0" smtClean="0"/>
            </a:br>
            <a:r>
              <a:rPr lang="en-US" dirty="0" smtClean="0"/>
              <a:t>here to add title.</a:t>
            </a:r>
            <a:endParaRPr dirty="0"/>
          </a:p>
        </p:txBody>
      </p:sp>
      <p:sp>
        <p:nvSpPr>
          <p:cNvPr id="13" name="Text Placeholder 10"/>
          <p:cNvSpPr>
            <a:spLocks noGrp="1"/>
          </p:cNvSpPr>
          <p:nvPr>
            <p:ph type="body" sz="quarter" idx="10" hasCustomPrompt="1"/>
          </p:nvPr>
        </p:nvSpPr>
        <p:spPr>
          <a:xfrm>
            <a:off x="883628" y="5410201"/>
            <a:ext cx="5798526" cy="292132"/>
          </a:xfrm>
        </p:spPr>
        <p:txBody>
          <a:bodyPr/>
          <a:lstStyle>
            <a:lvl1pPr marL="0" indent="0">
              <a:buNone/>
              <a:defRPr b="0" i="0" baseline="0">
                <a:solidFill>
                  <a:schemeClr val="tx2"/>
                </a:solidFill>
              </a:defRPr>
            </a:lvl1pPr>
          </a:lstStyle>
          <a:p>
            <a:pPr lvl="0"/>
            <a:r>
              <a:rPr lang="en-US" dirty="0" smtClean="0"/>
              <a:t>Presenter name</a:t>
            </a:r>
          </a:p>
        </p:txBody>
      </p:sp>
      <p:sp>
        <p:nvSpPr>
          <p:cNvPr id="17" name="Text Placeholder 10"/>
          <p:cNvSpPr>
            <a:spLocks noGrp="1"/>
          </p:cNvSpPr>
          <p:nvPr>
            <p:ph type="body" sz="quarter" idx="11" hasCustomPrompt="1"/>
          </p:nvPr>
        </p:nvSpPr>
        <p:spPr>
          <a:xfrm>
            <a:off x="883628" y="5715001"/>
            <a:ext cx="5798526" cy="292132"/>
          </a:xfrm>
        </p:spPr>
        <p:txBody>
          <a:bodyPr/>
          <a:lstStyle>
            <a:lvl1pPr marL="0" indent="0">
              <a:buNone/>
              <a:defRPr b="0" i="0" baseline="0">
                <a:solidFill>
                  <a:schemeClr val="tx2"/>
                </a:solidFill>
              </a:defRPr>
            </a:lvl1pPr>
          </a:lstStyle>
          <a:p>
            <a:pPr lvl="0"/>
            <a:r>
              <a:rPr lang="en-US" dirty="0" smtClean="0"/>
              <a:t>Date</a:t>
            </a:r>
          </a:p>
        </p:txBody>
      </p:sp>
      <p:pic>
        <p:nvPicPr>
          <p:cNvPr id="12" name="Picture 1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883627" y="1016030"/>
            <a:ext cx="1434807" cy="431771"/>
          </a:xfrm>
          <a:prstGeom prst="rect">
            <a:avLst/>
          </a:prstGeom>
        </p:spPr>
      </p:pic>
    </p:spTree>
    <p:extLst>
      <p:ext uri="{BB962C8B-B14F-4D97-AF65-F5344CB8AC3E}">
        <p14:creationId xmlns:p14="http://schemas.microsoft.com/office/powerpoint/2010/main" val="1334537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 MILLIMAN — BLUE BOX">
    <p:bg>
      <p:bgPr>
        <a:solidFill>
          <a:schemeClr val="accent5"/>
        </a:solidFill>
        <a:effectLst/>
      </p:bgPr>
    </p:bg>
    <p:spTree>
      <p:nvGrpSpPr>
        <p:cNvPr id="1" name=""/>
        <p:cNvGrpSpPr/>
        <p:nvPr/>
      </p:nvGrpSpPr>
      <p:grpSpPr>
        <a:xfrm>
          <a:off x="0" y="0"/>
          <a:ext cx="0" cy="0"/>
          <a:chOff x="0" y="0"/>
          <a:chExt cx="0" cy="0"/>
        </a:xfrm>
      </p:grpSpPr>
      <p:sp>
        <p:nvSpPr>
          <p:cNvPr id="21" name="Snip Single Corner Rectangle 5"/>
          <p:cNvSpPr/>
          <p:nvPr userDrawn="1"/>
        </p:nvSpPr>
        <p:spPr bwMode="ltGray">
          <a:xfrm rot="10800000" flipH="1">
            <a:off x="492369" y="533400"/>
            <a:ext cx="7254791" cy="5791200"/>
          </a:xfrm>
          <a:custGeom>
            <a:avLst/>
            <a:gdLst>
              <a:gd name="connsiteX0" fmla="*/ 0 w 6653083"/>
              <a:gd name="connsiteY0" fmla="*/ 0 h 5791200"/>
              <a:gd name="connsiteX1" fmla="*/ 5687864 w 6653083"/>
              <a:gd name="connsiteY1" fmla="*/ 0 h 5791200"/>
              <a:gd name="connsiteX2" fmla="*/ 6653083 w 6653083"/>
              <a:gd name="connsiteY2" fmla="*/ 965219 h 5791200"/>
              <a:gd name="connsiteX3" fmla="*/ 6653083 w 6653083"/>
              <a:gd name="connsiteY3" fmla="*/ 5791200 h 5791200"/>
              <a:gd name="connsiteX4" fmla="*/ 0 w 6653083"/>
              <a:gd name="connsiteY4" fmla="*/ 5791200 h 5791200"/>
              <a:gd name="connsiteX5" fmla="*/ 0 w 6653083"/>
              <a:gd name="connsiteY5" fmla="*/ 0 h 5791200"/>
              <a:gd name="connsiteX0" fmla="*/ 0 w 7949320"/>
              <a:gd name="connsiteY0" fmla="*/ 0 h 5791200"/>
              <a:gd name="connsiteX1" fmla="*/ 5687864 w 7949320"/>
              <a:gd name="connsiteY1" fmla="*/ 0 h 5791200"/>
              <a:gd name="connsiteX2" fmla="*/ 6653083 w 7949320"/>
              <a:gd name="connsiteY2" fmla="*/ 965219 h 5791200"/>
              <a:gd name="connsiteX3" fmla="*/ 7949320 w 7949320"/>
              <a:gd name="connsiteY3" fmla="*/ 5781152 h 5791200"/>
              <a:gd name="connsiteX4" fmla="*/ 0 w 7949320"/>
              <a:gd name="connsiteY4" fmla="*/ 5791200 h 5791200"/>
              <a:gd name="connsiteX5" fmla="*/ 0 w 7949320"/>
              <a:gd name="connsiteY5" fmla="*/ 0 h 5791200"/>
              <a:gd name="connsiteX0" fmla="*/ 0 w 7949320"/>
              <a:gd name="connsiteY0" fmla="*/ 0 h 5791200"/>
              <a:gd name="connsiteX1" fmla="*/ 5687864 w 7949320"/>
              <a:gd name="connsiteY1" fmla="*/ 0 h 5791200"/>
              <a:gd name="connsiteX2" fmla="*/ 7949320 w 7949320"/>
              <a:gd name="connsiteY2" fmla="*/ 995364 h 5791200"/>
              <a:gd name="connsiteX3" fmla="*/ 7949320 w 7949320"/>
              <a:gd name="connsiteY3" fmla="*/ 5781152 h 5791200"/>
              <a:gd name="connsiteX4" fmla="*/ 0 w 7949320"/>
              <a:gd name="connsiteY4" fmla="*/ 5791200 h 5791200"/>
              <a:gd name="connsiteX5" fmla="*/ 0 w 7949320"/>
              <a:gd name="connsiteY5" fmla="*/ 0 h 5791200"/>
              <a:gd name="connsiteX0" fmla="*/ 0 w 7949320"/>
              <a:gd name="connsiteY0" fmla="*/ 0 h 5791200"/>
              <a:gd name="connsiteX1" fmla="*/ 7104682 w 7949320"/>
              <a:gd name="connsiteY1" fmla="*/ 0 h 5791200"/>
              <a:gd name="connsiteX2" fmla="*/ 7949320 w 7949320"/>
              <a:gd name="connsiteY2" fmla="*/ 995364 h 5791200"/>
              <a:gd name="connsiteX3" fmla="*/ 7949320 w 7949320"/>
              <a:gd name="connsiteY3" fmla="*/ 5781152 h 5791200"/>
              <a:gd name="connsiteX4" fmla="*/ 0 w 7949320"/>
              <a:gd name="connsiteY4" fmla="*/ 5791200 h 5791200"/>
              <a:gd name="connsiteX5" fmla="*/ 0 w 7949320"/>
              <a:gd name="connsiteY5" fmla="*/ 0 h 5791200"/>
              <a:gd name="connsiteX0" fmla="*/ 0 w 7949320"/>
              <a:gd name="connsiteY0" fmla="*/ 0 h 5811297"/>
              <a:gd name="connsiteX1" fmla="*/ 7104682 w 7949320"/>
              <a:gd name="connsiteY1" fmla="*/ 0 h 5811297"/>
              <a:gd name="connsiteX2" fmla="*/ 7949320 w 7949320"/>
              <a:gd name="connsiteY2" fmla="*/ 995364 h 5811297"/>
              <a:gd name="connsiteX3" fmla="*/ 7949320 w 7949320"/>
              <a:gd name="connsiteY3" fmla="*/ 5811297 h 5811297"/>
              <a:gd name="connsiteX4" fmla="*/ 0 w 7949320"/>
              <a:gd name="connsiteY4" fmla="*/ 5791200 h 5811297"/>
              <a:gd name="connsiteX5" fmla="*/ 0 w 7949320"/>
              <a:gd name="connsiteY5" fmla="*/ 0 h 5811297"/>
              <a:gd name="connsiteX0" fmla="*/ 0 w 7949320"/>
              <a:gd name="connsiteY0" fmla="*/ 0 h 5791200"/>
              <a:gd name="connsiteX1" fmla="*/ 7104682 w 7949320"/>
              <a:gd name="connsiteY1" fmla="*/ 0 h 5791200"/>
              <a:gd name="connsiteX2" fmla="*/ 7949320 w 7949320"/>
              <a:gd name="connsiteY2" fmla="*/ 995364 h 5791200"/>
              <a:gd name="connsiteX3" fmla="*/ 7949320 w 7949320"/>
              <a:gd name="connsiteY3" fmla="*/ 5781152 h 5791200"/>
              <a:gd name="connsiteX4" fmla="*/ 0 w 7949320"/>
              <a:gd name="connsiteY4" fmla="*/ 5791200 h 5791200"/>
              <a:gd name="connsiteX5" fmla="*/ 0 w 7949320"/>
              <a:gd name="connsiteY5" fmla="*/ 0 h 579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49320" h="5791200">
                <a:moveTo>
                  <a:pt x="0" y="0"/>
                </a:moveTo>
                <a:lnTo>
                  <a:pt x="7104682" y="0"/>
                </a:lnTo>
                <a:lnTo>
                  <a:pt x="7949320" y="995364"/>
                </a:lnTo>
                <a:lnTo>
                  <a:pt x="7949320" y="5781152"/>
                </a:lnTo>
                <a:lnTo>
                  <a:pt x="0" y="5791200"/>
                </a:lnTo>
                <a:lnTo>
                  <a:pt x="0" y="0"/>
                </a:lnTo>
                <a:close/>
              </a:path>
            </a:pathLst>
          </a:custGeom>
          <a:solidFill>
            <a:schemeClr val="tx1">
              <a:alpha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endParaRPr lang="en-US" sz="1800" dirty="0" err="1" smtClean="0"/>
          </a:p>
        </p:txBody>
      </p:sp>
      <p:sp>
        <p:nvSpPr>
          <p:cNvPr id="2" name="TextBox 1"/>
          <p:cNvSpPr txBox="1"/>
          <p:nvPr userDrawn="1"/>
        </p:nvSpPr>
        <p:spPr>
          <a:xfrm>
            <a:off x="8357461" y="7733654"/>
            <a:ext cx="685800" cy="914400"/>
          </a:xfrm>
          <a:prstGeom prst="rect">
            <a:avLst/>
          </a:prstGeom>
          <a:noFill/>
        </p:spPr>
        <p:txBody>
          <a:bodyPr wrap="none" lIns="0" tIns="0" rIns="0" bIns="0" rtlCol="0">
            <a:noAutofit/>
          </a:bodyPr>
          <a:lstStyle/>
          <a:p>
            <a:pPr>
              <a:lnSpc>
                <a:spcPct val="90000"/>
              </a:lnSpc>
            </a:pPr>
            <a:endParaRPr lang="en-US" sz="1800" dirty="0"/>
          </a:p>
        </p:txBody>
      </p:sp>
      <p:sp>
        <p:nvSpPr>
          <p:cNvPr id="12" name="Title 4"/>
          <p:cNvSpPr>
            <a:spLocks noGrp="1"/>
          </p:cNvSpPr>
          <p:nvPr>
            <p:ph type="title" hasCustomPrompt="1"/>
          </p:nvPr>
        </p:nvSpPr>
        <p:spPr>
          <a:xfrm>
            <a:off x="883628" y="1524000"/>
            <a:ext cx="5798526" cy="3505200"/>
          </a:xfrm>
          <a:noFill/>
        </p:spPr>
        <p:txBody>
          <a:bodyPr wrap="square" lIns="0" rIns="0" bIns="0" anchor="b" anchorCtr="0">
            <a:noAutofit/>
          </a:bodyPr>
          <a:lstStyle>
            <a:lvl1pPr>
              <a:lnSpc>
                <a:spcPct val="80000"/>
              </a:lnSpc>
              <a:defRPr sz="4800" baseline="0">
                <a:solidFill>
                  <a:schemeClr val="bg1"/>
                </a:solidFill>
              </a:defRPr>
            </a:lvl1pPr>
          </a:lstStyle>
          <a:p>
            <a:r>
              <a:rPr lang="en-US" dirty="0" smtClean="0"/>
              <a:t>Title slide slate background. Click </a:t>
            </a:r>
            <a:br>
              <a:rPr lang="en-US" dirty="0" smtClean="0"/>
            </a:br>
            <a:r>
              <a:rPr lang="en-US" dirty="0" smtClean="0"/>
              <a:t>here to add title.</a:t>
            </a:r>
            <a:endParaRPr dirty="0"/>
          </a:p>
        </p:txBody>
      </p:sp>
      <p:sp>
        <p:nvSpPr>
          <p:cNvPr id="8" name="Text Placeholder 10"/>
          <p:cNvSpPr>
            <a:spLocks noGrp="1"/>
          </p:cNvSpPr>
          <p:nvPr>
            <p:ph type="body" sz="quarter" idx="10" hasCustomPrompt="1"/>
          </p:nvPr>
        </p:nvSpPr>
        <p:spPr>
          <a:xfrm>
            <a:off x="883628" y="5410201"/>
            <a:ext cx="5798526" cy="292132"/>
          </a:xfrm>
        </p:spPr>
        <p:txBody>
          <a:bodyPr/>
          <a:lstStyle>
            <a:lvl1pPr marL="0" indent="0">
              <a:buNone/>
              <a:defRPr b="0" i="0" baseline="0">
                <a:solidFill>
                  <a:schemeClr val="bg1"/>
                </a:solidFill>
              </a:defRPr>
            </a:lvl1pPr>
          </a:lstStyle>
          <a:p>
            <a:pPr lvl="0"/>
            <a:r>
              <a:rPr lang="en-US" dirty="0" smtClean="0"/>
              <a:t>Presenter name</a:t>
            </a:r>
          </a:p>
        </p:txBody>
      </p:sp>
      <p:sp>
        <p:nvSpPr>
          <p:cNvPr id="11" name="Text Placeholder 10"/>
          <p:cNvSpPr>
            <a:spLocks noGrp="1"/>
          </p:cNvSpPr>
          <p:nvPr>
            <p:ph type="body" sz="quarter" idx="11" hasCustomPrompt="1"/>
          </p:nvPr>
        </p:nvSpPr>
        <p:spPr>
          <a:xfrm>
            <a:off x="883628" y="5715001"/>
            <a:ext cx="5798526" cy="292132"/>
          </a:xfrm>
        </p:spPr>
        <p:txBody>
          <a:bodyPr/>
          <a:lstStyle>
            <a:lvl1pPr marL="0" indent="0">
              <a:buNone/>
              <a:defRPr b="0" i="0" baseline="0">
                <a:solidFill>
                  <a:schemeClr val="bg1"/>
                </a:solidFill>
              </a:defRPr>
            </a:lvl1pPr>
          </a:lstStyle>
          <a:p>
            <a:pPr lvl="0"/>
            <a:r>
              <a:rPr lang="en-US" dirty="0" smtClean="0"/>
              <a:t>Date</a:t>
            </a:r>
          </a:p>
        </p:txBody>
      </p:sp>
      <p:pic>
        <p:nvPicPr>
          <p:cNvPr id="9" name="Picture 8"/>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886359" y="1016030"/>
            <a:ext cx="1434810" cy="355571"/>
          </a:xfrm>
          <a:prstGeom prst="rect">
            <a:avLst/>
          </a:prstGeom>
        </p:spPr>
      </p:pic>
    </p:spTree>
    <p:extLst>
      <p:ext uri="{BB962C8B-B14F-4D97-AF65-F5344CB8AC3E}">
        <p14:creationId xmlns:p14="http://schemas.microsoft.com/office/powerpoint/2010/main" val="3449255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 MILLIMAN — CHARCOAL BOX">
    <p:bg>
      <p:bgPr>
        <a:solidFill>
          <a:schemeClr val="tx1"/>
        </a:solidFill>
        <a:effectLst/>
      </p:bgPr>
    </p:bg>
    <p:spTree>
      <p:nvGrpSpPr>
        <p:cNvPr id="1" name=""/>
        <p:cNvGrpSpPr/>
        <p:nvPr/>
      </p:nvGrpSpPr>
      <p:grpSpPr>
        <a:xfrm>
          <a:off x="0" y="0"/>
          <a:ext cx="0" cy="0"/>
          <a:chOff x="0" y="0"/>
          <a:chExt cx="0" cy="0"/>
        </a:xfrm>
      </p:grpSpPr>
      <p:sp>
        <p:nvSpPr>
          <p:cNvPr id="2" name="TextBox 1"/>
          <p:cNvSpPr txBox="1"/>
          <p:nvPr userDrawn="1"/>
        </p:nvSpPr>
        <p:spPr>
          <a:xfrm>
            <a:off x="8357461" y="7733654"/>
            <a:ext cx="685800" cy="914400"/>
          </a:xfrm>
          <a:prstGeom prst="rect">
            <a:avLst/>
          </a:prstGeom>
          <a:noFill/>
        </p:spPr>
        <p:txBody>
          <a:bodyPr wrap="none" lIns="0" tIns="0" rIns="0" bIns="0" rtlCol="0">
            <a:noAutofit/>
          </a:bodyPr>
          <a:lstStyle/>
          <a:p>
            <a:pPr>
              <a:lnSpc>
                <a:spcPct val="90000"/>
              </a:lnSpc>
            </a:pPr>
            <a:endParaRPr lang="en-US" sz="1800" dirty="0"/>
          </a:p>
        </p:txBody>
      </p:sp>
      <p:sp>
        <p:nvSpPr>
          <p:cNvPr id="12" name="Snip Single Corner Rectangle 5"/>
          <p:cNvSpPr/>
          <p:nvPr userDrawn="1"/>
        </p:nvSpPr>
        <p:spPr bwMode="ltGray">
          <a:xfrm rot="10800000" flipH="1">
            <a:off x="492369" y="533400"/>
            <a:ext cx="7254791" cy="5791200"/>
          </a:xfrm>
          <a:custGeom>
            <a:avLst/>
            <a:gdLst>
              <a:gd name="connsiteX0" fmla="*/ 0 w 6653083"/>
              <a:gd name="connsiteY0" fmla="*/ 0 h 5791200"/>
              <a:gd name="connsiteX1" fmla="*/ 5687864 w 6653083"/>
              <a:gd name="connsiteY1" fmla="*/ 0 h 5791200"/>
              <a:gd name="connsiteX2" fmla="*/ 6653083 w 6653083"/>
              <a:gd name="connsiteY2" fmla="*/ 965219 h 5791200"/>
              <a:gd name="connsiteX3" fmla="*/ 6653083 w 6653083"/>
              <a:gd name="connsiteY3" fmla="*/ 5791200 h 5791200"/>
              <a:gd name="connsiteX4" fmla="*/ 0 w 6653083"/>
              <a:gd name="connsiteY4" fmla="*/ 5791200 h 5791200"/>
              <a:gd name="connsiteX5" fmla="*/ 0 w 6653083"/>
              <a:gd name="connsiteY5" fmla="*/ 0 h 5791200"/>
              <a:gd name="connsiteX0" fmla="*/ 0 w 7949320"/>
              <a:gd name="connsiteY0" fmla="*/ 0 h 5791200"/>
              <a:gd name="connsiteX1" fmla="*/ 5687864 w 7949320"/>
              <a:gd name="connsiteY1" fmla="*/ 0 h 5791200"/>
              <a:gd name="connsiteX2" fmla="*/ 6653083 w 7949320"/>
              <a:gd name="connsiteY2" fmla="*/ 965219 h 5791200"/>
              <a:gd name="connsiteX3" fmla="*/ 7949320 w 7949320"/>
              <a:gd name="connsiteY3" fmla="*/ 5781152 h 5791200"/>
              <a:gd name="connsiteX4" fmla="*/ 0 w 7949320"/>
              <a:gd name="connsiteY4" fmla="*/ 5791200 h 5791200"/>
              <a:gd name="connsiteX5" fmla="*/ 0 w 7949320"/>
              <a:gd name="connsiteY5" fmla="*/ 0 h 5791200"/>
              <a:gd name="connsiteX0" fmla="*/ 0 w 7949320"/>
              <a:gd name="connsiteY0" fmla="*/ 0 h 5791200"/>
              <a:gd name="connsiteX1" fmla="*/ 5687864 w 7949320"/>
              <a:gd name="connsiteY1" fmla="*/ 0 h 5791200"/>
              <a:gd name="connsiteX2" fmla="*/ 7949320 w 7949320"/>
              <a:gd name="connsiteY2" fmla="*/ 995364 h 5791200"/>
              <a:gd name="connsiteX3" fmla="*/ 7949320 w 7949320"/>
              <a:gd name="connsiteY3" fmla="*/ 5781152 h 5791200"/>
              <a:gd name="connsiteX4" fmla="*/ 0 w 7949320"/>
              <a:gd name="connsiteY4" fmla="*/ 5791200 h 5791200"/>
              <a:gd name="connsiteX5" fmla="*/ 0 w 7949320"/>
              <a:gd name="connsiteY5" fmla="*/ 0 h 5791200"/>
              <a:gd name="connsiteX0" fmla="*/ 0 w 7949320"/>
              <a:gd name="connsiteY0" fmla="*/ 0 h 5791200"/>
              <a:gd name="connsiteX1" fmla="*/ 7104682 w 7949320"/>
              <a:gd name="connsiteY1" fmla="*/ 0 h 5791200"/>
              <a:gd name="connsiteX2" fmla="*/ 7949320 w 7949320"/>
              <a:gd name="connsiteY2" fmla="*/ 995364 h 5791200"/>
              <a:gd name="connsiteX3" fmla="*/ 7949320 w 7949320"/>
              <a:gd name="connsiteY3" fmla="*/ 5781152 h 5791200"/>
              <a:gd name="connsiteX4" fmla="*/ 0 w 7949320"/>
              <a:gd name="connsiteY4" fmla="*/ 5791200 h 5791200"/>
              <a:gd name="connsiteX5" fmla="*/ 0 w 7949320"/>
              <a:gd name="connsiteY5" fmla="*/ 0 h 5791200"/>
              <a:gd name="connsiteX0" fmla="*/ 0 w 7949320"/>
              <a:gd name="connsiteY0" fmla="*/ 0 h 5811297"/>
              <a:gd name="connsiteX1" fmla="*/ 7104682 w 7949320"/>
              <a:gd name="connsiteY1" fmla="*/ 0 h 5811297"/>
              <a:gd name="connsiteX2" fmla="*/ 7949320 w 7949320"/>
              <a:gd name="connsiteY2" fmla="*/ 995364 h 5811297"/>
              <a:gd name="connsiteX3" fmla="*/ 7949320 w 7949320"/>
              <a:gd name="connsiteY3" fmla="*/ 5811297 h 5811297"/>
              <a:gd name="connsiteX4" fmla="*/ 0 w 7949320"/>
              <a:gd name="connsiteY4" fmla="*/ 5791200 h 5811297"/>
              <a:gd name="connsiteX5" fmla="*/ 0 w 7949320"/>
              <a:gd name="connsiteY5" fmla="*/ 0 h 5811297"/>
              <a:gd name="connsiteX0" fmla="*/ 0 w 7949320"/>
              <a:gd name="connsiteY0" fmla="*/ 0 h 5791200"/>
              <a:gd name="connsiteX1" fmla="*/ 7104682 w 7949320"/>
              <a:gd name="connsiteY1" fmla="*/ 0 h 5791200"/>
              <a:gd name="connsiteX2" fmla="*/ 7949320 w 7949320"/>
              <a:gd name="connsiteY2" fmla="*/ 995364 h 5791200"/>
              <a:gd name="connsiteX3" fmla="*/ 7949320 w 7949320"/>
              <a:gd name="connsiteY3" fmla="*/ 5781152 h 5791200"/>
              <a:gd name="connsiteX4" fmla="*/ 0 w 7949320"/>
              <a:gd name="connsiteY4" fmla="*/ 5791200 h 5791200"/>
              <a:gd name="connsiteX5" fmla="*/ 0 w 7949320"/>
              <a:gd name="connsiteY5" fmla="*/ 0 h 579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49320" h="5791200">
                <a:moveTo>
                  <a:pt x="0" y="0"/>
                </a:moveTo>
                <a:lnTo>
                  <a:pt x="7104682" y="0"/>
                </a:lnTo>
                <a:lnTo>
                  <a:pt x="7949320" y="995364"/>
                </a:lnTo>
                <a:lnTo>
                  <a:pt x="7949320" y="5781152"/>
                </a:lnTo>
                <a:lnTo>
                  <a:pt x="0" y="5791200"/>
                </a:lnTo>
                <a:lnTo>
                  <a:pt x="0" y="0"/>
                </a:lnTo>
                <a:close/>
              </a:path>
            </a:pathLst>
          </a:custGeom>
          <a:solidFill>
            <a:schemeClr val="tx2">
              <a:lumMod val="50000"/>
              <a:alpha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endParaRPr lang="en-US" sz="1800" dirty="0" err="1" smtClean="0"/>
          </a:p>
        </p:txBody>
      </p:sp>
      <p:sp>
        <p:nvSpPr>
          <p:cNvPr id="13" name="Title 4"/>
          <p:cNvSpPr>
            <a:spLocks noGrp="1"/>
          </p:cNvSpPr>
          <p:nvPr>
            <p:ph type="title" hasCustomPrompt="1"/>
          </p:nvPr>
        </p:nvSpPr>
        <p:spPr>
          <a:xfrm>
            <a:off x="883628" y="1524000"/>
            <a:ext cx="5798526" cy="3505200"/>
          </a:xfrm>
          <a:noFill/>
        </p:spPr>
        <p:txBody>
          <a:bodyPr wrap="square" lIns="0" rIns="0" bIns="0" anchor="b" anchorCtr="0">
            <a:noAutofit/>
          </a:bodyPr>
          <a:lstStyle>
            <a:lvl1pPr>
              <a:lnSpc>
                <a:spcPct val="80000"/>
              </a:lnSpc>
              <a:defRPr sz="4800" baseline="0">
                <a:solidFill>
                  <a:schemeClr val="bg1"/>
                </a:solidFill>
              </a:defRPr>
            </a:lvl1pPr>
          </a:lstStyle>
          <a:p>
            <a:r>
              <a:rPr lang="en-US" dirty="0" smtClean="0"/>
              <a:t>Title slide blue background. Click here to add title.</a:t>
            </a:r>
            <a:endParaRPr dirty="0"/>
          </a:p>
        </p:txBody>
      </p:sp>
      <p:sp>
        <p:nvSpPr>
          <p:cNvPr id="15" name="Text Placeholder 10"/>
          <p:cNvSpPr>
            <a:spLocks noGrp="1"/>
          </p:cNvSpPr>
          <p:nvPr>
            <p:ph type="body" sz="quarter" idx="10" hasCustomPrompt="1"/>
          </p:nvPr>
        </p:nvSpPr>
        <p:spPr>
          <a:xfrm>
            <a:off x="883628" y="5410201"/>
            <a:ext cx="5798526" cy="292132"/>
          </a:xfrm>
        </p:spPr>
        <p:txBody>
          <a:bodyPr/>
          <a:lstStyle>
            <a:lvl1pPr marL="0" indent="0">
              <a:buNone/>
              <a:defRPr b="0" i="0" baseline="0">
                <a:solidFill>
                  <a:schemeClr val="bg1"/>
                </a:solidFill>
              </a:defRPr>
            </a:lvl1pPr>
          </a:lstStyle>
          <a:p>
            <a:pPr lvl="0"/>
            <a:r>
              <a:rPr lang="en-US" dirty="0" smtClean="0"/>
              <a:t>Presenter name</a:t>
            </a:r>
          </a:p>
        </p:txBody>
      </p:sp>
      <p:sp>
        <p:nvSpPr>
          <p:cNvPr id="19" name="Text Placeholder 10"/>
          <p:cNvSpPr>
            <a:spLocks noGrp="1"/>
          </p:cNvSpPr>
          <p:nvPr>
            <p:ph type="body" sz="quarter" idx="11" hasCustomPrompt="1"/>
          </p:nvPr>
        </p:nvSpPr>
        <p:spPr>
          <a:xfrm>
            <a:off x="883628" y="5715001"/>
            <a:ext cx="5798526" cy="292132"/>
          </a:xfrm>
        </p:spPr>
        <p:txBody>
          <a:bodyPr/>
          <a:lstStyle>
            <a:lvl1pPr marL="0" indent="0">
              <a:buNone/>
              <a:defRPr b="0" i="0" baseline="0">
                <a:solidFill>
                  <a:schemeClr val="bg1"/>
                </a:solidFill>
              </a:defRPr>
            </a:lvl1pPr>
          </a:lstStyle>
          <a:p>
            <a:pPr lvl="0"/>
            <a:r>
              <a:rPr lang="en-US" dirty="0" smtClean="0"/>
              <a:t>Date</a:t>
            </a:r>
          </a:p>
        </p:txBody>
      </p:sp>
      <p:pic>
        <p:nvPicPr>
          <p:cNvPr id="8" name="Picture 7"/>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886359" y="1016030"/>
            <a:ext cx="1434810" cy="355571"/>
          </a:xfrm>
          <a:prstGeom prst="rect">
            <a:avLst/>
          </a:prstGeom>
        </p:spPr>
      </p:pic>
    </p:spTree>
    <p:extLst>
      <p:ext uri="{BB962C8B-B14F-4D97-AF65-F5344CB8AC3E}">
        <p14:creationId xmlns:p14="http://schemas.microsoft.com/office/powerpoint/2010/main" val="1953393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ITLE — MILLIMAN — CHARCOAL BOX">
    <p:bg>
      <p:bgPr>
        <a:solidFill>
          <a:schemeClr val="tx2"/>
        </a:solidFill>
        <a:effectLst/>
      </p:bgPr>
    </p:bg>
    <p:spTree>
      <p:nvGrpSpPr>
        <p:cNvPr id="1" name=""/>
        <p:cNvGrpSpPr/>
        <p:nvPr/>
      </p:nvGrpSpPr>
      <p:grpSpPr>
        <a:xfrm>
          <a:off x="0" y="0"/>
          <a:ext cx="0" cy="0"/>
          <a:chOff x="0" y="0"/>
          <a:chExt cx="0" cy="0"/>
        </a:xfrm>
      </p:grpSpPr>
      <p:sp>
        <p:nvSpPr>
          <p:cNvPr id="2" name="TextBox 1"/>
          <p:cNvSpPr txBox="1"/>
          <p:nvPr userDrawn="1"/>
        </p:nvSpPr>
        <p:spPr>
          <a:xfrm>
            <a:off x="8357461" y="7733654"/>
            <a:ext cx="685800" cy="914400"/>
          </a:xfrm>
          <a:prstGeom prst="rect">
            <a:avLst/>
          </a:prstGeom>
          <a:noFill/>
        </p:spPr>
        <p:txBody>
          <a:bodyPr wrap="none" lIns="0" tIns="0" rIns="0" bIns="0" rtlCol="0">
            <a:noAutofit/>
          </a:bodyPr>
          <a:lstStyle/>
          <a:p>
            <a:pPr>
              <a:lnSpc>
                <a:spcPct val="90000"/>
              </a:lnSpc>
            </a:pPr>
            <a:endParaRPr lang="en-US" sz="1800" dirty="0"/>
          </a:p>
        </p:txBody>
      </p:sp>
      <p:sp>
        <p:nvSpPr>
          <p:cNvPr id="12" name="Snip Single Corner Rectangle 5"/>
          <p:cNvSpPr/>
          <p:nvPr userDrawn="1"/>
        </p:nvSpPr>
        <p:spPr bwMode="ltGray">
          <a:xfrm rot="10800000" flipH="1">
            <a:off x="492369" y="533400"/>
            <a:ext cx="7254791" cy="5791200"/>
          </a:xfrm>
          <a:custGeom>
            <a:avLst/>
            <a:gdLst>
              <a:gd name="connsiteX0" fmla="*/ 0 w 6653083"/>
              <a:gd name="connsiteY0" fmla="*/ 0 h 5791200"/>
              <a:gd name="connsiteX1" fmla="*/ 5687864 w 6653083"/>
              <a:gd name="connsiteY1" fmla="*/ 0 h 5791200"/>
              <a:gd name="connsiteX2" fmla="*/ 6653083 w 6653083"/>
              <a:gd name="connsiteY2" fmla="*/ 965219 h 5791200"/>
              <a:gd name="connsiteX3" fmla="*/ 6653083 w 6653083"/>
              <a:gd name="connsiteY3" fmla="*/ 5791200 h 5791200"/>
              <a:gd name="connsiteX4" fmla="*/ 0 w 6653083"/>
              <a:gd name="connsiteY4" fmla="*/ 5791200 h 5791200"/>
              <a:gd name="connsiteX5" fmla="*/ 0 w 6653083"/>
              <a:gd name="connsiteY5" fmla="*/ 0 h 5791200"/>
              <a:gd name="connsiteX0" fmla="*/ 0 w 7949320"/>
              <a:gd name="connsiteY0" fmla="*/ 0 h 5791200"/>
              <a:gd name="connsiteX1" fmla="*/ 5687864 w 7949320"/>
              <a:gd name="connsiteY1" fmla="*/ 0 h 5791200"/>
              <a:gd name="connsiteX2" fmla="*/ 6653083 w 7949320"/>
              <a:gd name="connsiteY2" fmla="*/ 965219 h 5791200"/>
              <a:gd name="connsiteX3" fmla="*/ 7949320 w 7949320"/>
              <a:gd name="connsiteY3" fmla="*/ 5781152 h 5791200"/>
              <a:gd name="connsiteX4" fmla="*/ 0 w 7949320"/>
              <a:gd name="connsiteY4" fmla="*/ 5791200 h 5791200"/>
              <a:gd name="connsiteX5" fmla="*/ 0 w 7949320"/>
              <a:gd name="connsiteY5" fmla="*/ 0 h 5791200"/>
              <a:gd name="connsiteX0" fmla="*/ 0 w 7949320"/>
              <a:gd name="connsiteY0" fmla="*/ 0 h 5791200"/>
              <a:gd name="connsiteX1" fmla="*/ 5687864 w 7949320"/>
              <a:gd name="connsiteY1" fmla="*/ 0 h 5791200"/>
              <a:gd name="connsiteX2" fmla="*/ 7949320 w 7949320"/>
              <a:gd name="connsiteY2" fmla="*/ 995364 h 5791200"/>
              <a:gd name="connsiteX3" fmla="*/ 7949320 w 7949320"/>
              <a:gd name="connsiteY3" fmla="*/ 5781152 h 5791200"/>
              <a:gd name="connsiteX4" fmla="*/ 0 w 7949320"/>
              <a:gd name="connsiteY4" fmla="*/ 5791200 h 5791200"/>
              <a:gd name="connsiteX5" fmla="*/ 0 w 7949320"/>
              <a:gd name="connsiteY5" fmla="*/ 0 h 5791200"/>
              <a:gd name="connsiteX0" fmla="*/ 0 w 7949320"/>
              <a:gd name="connsiteY0" fmla="*/ 0 h 5791200"/>
              <a:gd name="connsiteX1" fmla="*/ 7104682 w 7949320"/>
              <a:gd name="connsiteY1" fmla="*/ 0 h 5791200"/>
              <a:gd name="connsiteX2" fmla="*/ 7949320 w 7949320"/>
              <a:gd name="connsiteY2" fmla="*/ 995364 h 5791200"/>
              <a:gd name="connsiteX3" fmla="*/ 7949320 w 7949320"/>
              <a:gd name="connsiteY3" fmla="*/ 5781152 h 5791200"/>
              <a:gd name="connsiteX4" fmla="*/ 0 w 7949320"/>
              <a:gd name="connsiteY4" fmla="*/ 5791200 h 5791200"/>
              <a:gd name="connsiteX5" fmla="*/ 0 w 7949320"/>
              <a:gd name="connsiteY5" fmla="*/ 0 h 5791200"/>
              <a:gd name="connsiteX0" fmla="*/ 0 w 7949320"/>
              <a:gd name="connsiteY0" fmla="*/ 0 h 5811297"/>
              <a:gd name="connsiteX1" fmla="*/ 7104682 w 7949320"/>
              <a:gd name="connsiteY1" fmla="*/ 0 h 5811297"/>
              <a:gd name="connsiteX2" fmla="*/ 7949320 w 7949320"/>
              <a:gd name="connsiteY2" fmla="*/ 995364 h 5811297"/>
              <a:gd name="connsiteX3" fmla="*/ 7949320 w 7949320"/>
              <a:gd name="connsiteY3" fmla="*/ 5811297 h 5811297"/>
              <a:gd name="connsiteX4" fmla="*/ 0 w 7949320"/>
              <a:gd name="connsiteY4" fmla="*/ 5791200 h 5811297"/>
              <a:gd name="connsiteX5" fmla="*/ 0 w 7949320"/>
              <a:gd name="connsiteY5" fmla="*/ 0 h 5811297"/>
              <a:gd name="connsiteX0" fmla="*/ 0 w 7949320"/>
              <a:gd name="connsiteY0" fmla="*/ 0 h 5791200"/>
              <a:gd name="connsiteX1" fmla="*/ 7104682 w 7949320"/>
              <a:gd name="connsiteY1" fmla="*/ 0 h 5791200"/>
              <a:gd name="connsiteX2" fmla="*/ 7949320 w 7949320"/>
              <a:gd name="connsiteY2" fmla="*/ 995364 h 5791200"/>
              <a:gd name="connsiteX3" fmla="*/ 7949320 w 7949320"/>
              <a:gd name="connsiteY3" fmla="*/ 5781152 h 5791200"/>
              <a:gd name="connsiteX4" fmla="*/ 0 w 7949320"/>
              <a:gd name="connsiteY4" fmla="*/ 5791200 h 5791200"/>
              <a:gd name="connsiteX5" fmla="*/ 0 w 7949320"/>
              <a:gd name="connsiteY5" fmla="*/ 0 h 579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49320" h="5791200">
                <a:moveTo>
                  <a:pt x="0" y="0"/>
                </a:moveTo>
                <a:lnTo>
                  <a:pt x="7104682" y="0"/>
                </a:lnTo>
                <a:lnTo>
                  <a:pt x="7949320" y="995364"/>
                </a:lnTo>
                <a:lnTo>
                  <a:pt x="7949320" y="5781152"/>
                </a:lnTo>
                <a:lnTo>
                  <a:pt x="0" y="5791200"/>
                </a:lnTo>
                <a:lnTo>
                  <a:pt x="0" y="0"/>
                </a:lnTo>
                <a:close/>
              </a:path>
            </a:pathLst>
          </a:custGeom>
          <a:solidFill>
            <a:schemeClr val="tx2">
              <a:lumMod val="50000"/>
              <a:alpha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endParaRPr lang="en-US" sz="1800" dirty="0" err="1" smtClean="0"/>
          </a:p>
        </p:txBody>
      </p:sp>
      <p:sp>
        <p:nvSpPr>
          <p:cNvPr id="13" name="Title 4"/>
          <p:cNvSpPr>
            <a:spLocks noGrp="1"/>
          </p:cNvSpPr>
          <p:nvPr>
            <p:ph type="title" hasCustomPrompt="1"/>
          </p:nvPr>
        </p:nvSpPr>
        <p:spPr>
          <a:xfrm>
            <a:off x="883628" y="1524000"/>
            <a:ext cx="5798526" cy="3505200"/>
          </a:xfrm>
          <a:noFill/>
        </p:spPr>
        <p:txBody>
          <a:bodyPr wrap="square" lIns="0" rIns="0" bIns="0" anchor="b" anchorCtr="0">
            <a:noAutofit/>
          </a:bodyPr>
          <a:lstStyle>
            <a:lvl1pPr>
              <a:lnSpc>
                <a:spcPct val="80000"/>
              </a:lnSpc>
              <a:defRPr sz="4800" baseline="0">
                <a:solidFill>
                  <a:schemeClr val="bg1"/>
                </a:solidFill>
              </a:defRPr>
            </a:lvl1pPr>
          </a:lstStyle>
          <a:p>
            <a:r>
              <a:rPr lang="en-US" dirty="0" smtClean="0"/>
              <a:t>Title slide charcoal background. Click here to add title.</a:t>
            </a:r>
            <a:endParaRPr dirty="0"/>
          </a:p>
        </p:txBody>
      </p:sp>
      <p:sp>
        <p:nvSpPr>
          <p:cNvPr id="15" name="Text Placeholder 10"/>
          <p:cNvSpPr>
            <a:spLocks noGrp="1"/>
          </p:cNvSpPr>
          <p:nvPr>
            <p:ph type="body" sz="quarter" idx="10" hasCustomPrompt="1"/>
          </p:nvPr>
        </p:nvSpPr>
        <p:spPr>
          <a:xfrm>
            <a:off x="883628" y="5410201"/>
            <a:ext cx="5798526" cy="292132"/>
          </a:xfrm>
        </p:spPr>
        <p:txBody>
          <a:bodyPr/>
          <a:lstStyle>
            <a:lvl1pPr marL="0" indent="0">
              <a:buNone/>
              <a:defRPr b="0" i="0" baseline="0">
                <a:solidFill>
                  <a:schemeClr val="bg1"/>
                </a:solidFill>
              </a:defRPr>
            </a:lvl1pPr>
          </a:lstStyle>
          <a:p>
            <a:pPr lvl="0"/>
            <a:r>
              <a:rPr lang="en-US" dirty="0" smtClean="0"/>
              <a:t>Presenter name</a:t>
            </a:r>
          </a:p>
        </p:txBody>
      </p:sp>
      <p:sp>
        <p:nvSpPr>
          <p:cNvPr id="19" name="Text Placeholder 10"/>
          <p:cNvSpPr>
            <a:spLocks noGrp="1"/>
          </p:cNvSpPr>
          <p:nvPr>
            <p:ph type="body" sz="quarter" idx="11" hasCustomPrompt="1"/>
          </p:nvPr>
        </p:nvSpPr>
        <p:spPr>
          <a:xfrm>
            <a:off x="883628" y="5715001"/>
            <a:ext cx="5798526" cy="292132"/>
          </a:xfrm>
        </p:spPr>
        <p:txBody>
          <a:bodyPr/>
          <a:lstStyle>
            <a:lvl1pPr marL="0" indent="0">
              <a:buNone/>
              <a:defRPr b="0" i="0" baseline="0">
                <a:solidFill>
                  <a:schemeClr val="bg1"/>
                </a:solidFill>
              </a:defRPr>
            </a:lvl1pPr>
          </a:lstStyle>
          <a:p>
            <a:pPr lvl="0"/>
            <a:r>
              <a:rPr lang="en-US" dirty="0" smtClean="0"/>
              <a:t>Date</a:t>
            </a:r>
          </a:p>
        </p:txBody>
      </p:sp>
      <p:pic>
        <p:nvPicPr>
          <p:cNvPr id="8" name="Picture 7"/>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886359" y="1016030"/>
            <a:ext cx="1434810" cy="355571"/>
          </a:xfrm>
          <a:prstGeom prst="rect">
            <a:avLst/>
          </a:prstGeom>
        </p:spPr>
      </p:pic>
    </p:spTree>
    <p:extLst>
      <p:ext uri="{BB962C8B-B14F-4D97-AF65-F5344CB8AC3E}">
        <p14:creationId xmlns:p14="http://schemas.microsoft.com/office/powerpoint/2010/main" val="633979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ECTION — SLATE BOX">
    <p:spTree>
      <p:nvGrpSpPr>
        <p:cNvPr id="1" name=""/>
        <p:cNvGrpSpPr/>
        <p:nvPr/>
      </p:nvGrpSpPr>
      <p:grpSpPr>
        <a:xfrm>
          <a:off x="0" y="0"/>
          <a:ext cx="0" cy="0"/>
          <a:chOff x="0" y="0"/>
          <a:chExt cx="0" cy="0"/>
        </a:xfrm>
      </p:grpSpPr>
      <p:sp>
        <p:nvSpPr>
          <p:cNvPr id="9" name="Snip Single Corner Rectangle 5"/>
          <p:cNvSpPr/>
          <p:nvPr userDrawn="1"/>
        </p:nvSpPr>
        <p:spPr bwMode="ltGray">
          <a:xfrm rot="10800000" flipH="1">
            <a:off x="409327" y="533400"/>
            <a:ext cx="6448674" cy="4507556"/>
          </a:xfrm>
          <a:custGeom>
            <a:avLst/>
            <a:gdLst>
              <a:gd name="connsiteX0" fmla="*/ 0 w 6653083"/>
              <a:gd name="connsiteY0" fmla="*/ 0 h 5791200"/>
              <a:gd name="connsiteX1" fmla="*/ 5687864 w 6653083"/>
              <a:gd name="connsiteY1" fmla="*/ 0 h 5791200"/>
              <a:gd name="connsiteX2" fmla="*/ 6653083 w 6653083"/>
              <a:gd name="connsiteY2" fmla="*/ 965219 h 5791200"/>
              <a:gd name="connsiteX3" fmla="*/ 6653083 w 6653083"/>
              <a:gd name="connsiteY3" fmla="*/ 5791200 h 5791200"/>
              <a:gd name="connsiteX4" fmla="*/ 0 w 6653083"/>
              <a:gd name="connsiteY4" fmla="*/ 5791200 h 5791200"/>
              <a:gd name="connsiteX5" fmla="*/ 0 w 6653083"/>
              <a:gd name="connsiteY5" fmla="*/ 0 h 5791200"/>
              <a:gd name="connsiteX0" fmla="*/ 0 w 7949320"/>
              <a:gd name="connsiteY0" fmla="*/ 0 h 5791200"/>
              <a:gd name="connsiteX1" fmla="*/ 5687864 w 7949320"/>
              <a:gd name="connsiteY1" fmla="*/ 0 h 5791200"/>
              <a:gd name="connsiteX2" fmla="*/ 6653083 w 7949320"/>
              <a:gd name="connsiteY2" fmla="*/ 965219 h 5791200"/>
              <a:gd name="connsiteX3" fmla="*/ 7949320 w 7949320"/>
              <a:gd name="connsiteY3" fmla="*/ 5781152 h 5791200"/>
              <a:gd name="connsiteX4" fmla="*/ 0 w 7949320"/>
              <a:gd name="connsiteY4" fmla="*/ 5791200 h 5791200"/>
              <a:gd name="connsiteX5" fmla="*/ 0 w 7949320"/>
              <a:gd name="connsiteY5" fmla="*/ 0 h 5791200"/>
              <a:gd name="connsiteX0" fmla="*/ 0 w 7949320"/>
              <a:gd name="connsiteY0" fmla="*/ 0 h 5791200"/>
              <a:gd name="connsiteX1" fmla="*/ 5687864 w 7949320"/>
              <a:gd name="connsiteY1" fmla="*/ 0 h 5791200"/>
              <a:gd name="connsiteX2" fmla="*/ 7949320 w 7949320"/>
              <a:gd name="connsiteY2" fmla="*/ 995364 h 5791200"/>
              <a:gd name="connsiteX3" fmla="*/ 7949320 w 7949320"/>
              <a:gd name="connsiteY3" fmla="*/ 5781152 h 5791200"/>
              <a:gd name="connsiteX4" fmla="*/ 0 w 7949320"/>
              <a:gd name="connsiteY4" fmla="*/ 5791200 h 5791200"/>
              <a:gd name="connsiteX5" fmla="*/ 0 w 7949320"/>
              <a:gd name="connsiteY5" fmla="*/ 0 h 5791200"/>
              <a:gd name="connsiteX0" fmla="*/ 0 w 7949320"/>
              <a:gd name="connsiteY0" fmla="*/ 0 h 5791200"/>
              <a:gd name="connsiteX1" fmla="*/ 7104682 w 7949320"/>
              <a:gd name="connsiteY1" fmla="*/ 0 h 5791200"/>
              <a:gd name="connsiteX2" fmla="*/ 7949320 w 7949320"/>
              <a:gd name="connsiteY2" fmla="*/ 995364 h 5791200"/>
              <a:gd name="connsiteX3" fmla="*/ 7949320 w 7949320"/>
              <a:gd name="connsiteY3" fmla="*/ 5781152 h 5791200"/>
              <a:gd name="connsiteX4" fmla="*/ 0 w 7949320"/>
              <a:gd name="connsiteY4" fmla="*/ 5791200 h 5791200"/>
              <a:gd name="connsiteX5" fmla="*/ 0 w 7949320"/>
              <a:gd name="connsiteY5" fmla="*/ 0 h 5791200"/>
              <a:gd name="connsiteX0" fmla="*/ 0 w 7949320"/>
              <a:gd name="connsiteY0" fmla="*/ 0 h 5811297"/>
              <a:gd name="connsiteX1" fmla="*/ 7104682 w 7949320"/>
              <a:gd name="connsiteY1" fmla="*/ 0 h 5811297"/>
              <a:gd name="connsiteX2" fmla="*/ 7949320 w 7949320"/>
              <a:gd name="connsiteY2" fmla="*/ 995364 h 5811297"/>
              <a:gd name="connsiteX3" fmla="*/ 7949320 w 7949320"/>
              <a:gd name="connsiteY3" fmla="*/ 5811297 h 5811297"/>
              <a:gd name="connsiteX4" fmla="*/ 0 w 7949320"/>
              <a:gd name="connsiteY4" fmla="*/ 5791200 h 5811297"/>
              <a:gd name="connsiteX5" fmla="*/ 0 w 7949320"/>
              <a:gd name="connsiteY5" fmla="*/ 0 h 5811297"/>
              <a:gd name="connsiteX0" fmla="*/ 0 w 7949320"/>
              <a:gd name="connsiteY0" fmla="*/ 0 h 5791200"/>
              <a:gd name="connsiteX1" fmla="*/ 7104682 w 7949320"/>
              <a:gd name="connsiteY1" fmla="*/ 0 h 5791200"/>
              <a:gd name="connsiteX2" fmla="*/ 7949320 w 7949320"/>
              <a:gd name="connsiteY2" fmla="*/ 995364 h 5791200"/>
              <a:gd name="connsiteX3" fmla="*/ 7949320 w 7949320"/>
              <a:gd name="connsiteY3" fmla="*/ 5781152 h 5791200"/>
              <a:gd name="connsiteX4" fmla="*/ 0 w 7949320"/>
              <a:gd name="connsiteY4" fmla="*/ 5791200 h 5791200"/>
              <a:gd name="connsiteX5" fmla="*/ 0 w 7949320"/>
              <a:gd name="connsiteY5" fmla="*/ 0 h 5791200"/>
              <a:gd name="connsiteX0" fmla="*/ 0 w 7949320"/>
              <a:gd name="connsiteY0" fmla="*/ 0 h 5791200"/>
              <a:gd name="connsiteX1" fmla="*/ 7092376 w 7949320"/>
              <a:gd name="connsiteY1" fmla="*/ 270740 h 5791200"/>
              <a:gd name="connsiteX2" fmla="*/ 7949320 w 7949320"/>
              <a:gd name="connsiteY2" fmla="*/ 995364 h 5791200"/>
              <a:gd name="connsiteX3" fmla="*/ 7949320 w 7949320"/>
              <a:gd name="connsiteY3" fmla="*/ 5781152 h 5791200"/>
              <a:gd name="connsiteX4" fmla="*/ 0 w 7949320"/>
              <a:gd name="connsiteY4" fmla="*/ 5791200 h 5791200"/>
              <a:gd name="connsiteX5" fmla="*/ 0 w 7949320"/>
              <a:gd name="connsiteY5" fmla="*/ 0 h 5791200"/>
              <a:gd name="connsiteX0" fmla="*/ 0 w 7961626"/>
              <a:gd name="connsiteY0" fmla="*/ 0 h 5791200"/>
              <a:gd name="connsiteX1" fmla="*/ 7092376 w 7961626"/>
              <a:gd name="connsiteY1" fmla="*/ 270740 h 5791200"/>
              <a:gd name="connsiteX2" fmla="*/ 7961626 w 7961626"/>
              <a:gd name="connsiteY2" fmla="*/ 1339942 h 5791200"/>
              <a:gd name="connsiteX3" fmla="*/ 7949320 w 7961626"/>
              <a:gd name="connsiteY3" fmla="*/ 5781152 h 5791200"/>
              <a:gd name="connsiteX4" fmla="*/ 0 w 7961626"/>
              <a:gd name="connsiteY4" fmla="*/ 5791200 h 5791200"/>
              <a:gd name="connsiteX5" fmla="*/ 0 w 7961626"/>
              <a:gd name="connsiteY5" fmla="*/ 0 h 5791200"/>
              <a:gd name="connsiteX0" fmla="*/ 0 w 7961626"/>
              <a:gd name="connsiteY0" fmla="*/ 0 h 5520461"/>
              <a:gd name="connsiteX1" fmla="*/ 7092376 w 7961626"/>
              <a:gd name="connsiteY1" fmla="*/ 1 h 5520461"/>
              <a:gd name="connsiteX2" fmla="*/ 7961626 w 7961626"/>
              <a:gd name="connsiteY2" fmla="*/ 1069203 h 5520461"/>
              <a:gd name="connsiteX3" fmla="*/ 7949320 w 7961626"/>
              <a:gd name="connsiteY3" fmla="*/ 5510413 h 5520461"/>
              <a:gd name="connsiteX4" fmla="*/ 0 w 7961626"/>
              <a:gd name="connsiteY4" fmla="*/ 5520461 h 5520461"/>
              <a:gd name="connsiteX5" fmla="*/ 0 w 7961626"/>
              <a:gd name="connsiteY5" fmla="*/ 0 h 552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61626" h="5520461">
                <a:moveTo>
                  <a:pt x="0" y="0"/>
                </a:moveTo>
                <a:lnTo>
                  <a:pt x="7092376" y="1"/>
                </a:lnTo>
                <a:lnTo>
                  <a:pt x="7961626" y="1069203"/>
                </a:lnTo>
                <a:lnTo>
                  <a:pt x="7949320" y="5510413"/>
                </a:lnTo>
                <a:lnTo>
                  <a:pt x="0" y="5520461"/>
                </a:lnTo>
                <a:lnTo>
                  <a:pt x="0" y="0"/>
                </a:lnTo>
                <a:close/>
              </a:path>
            </a:pathLst>
          </a:custGeom>
          <a:solidFill>
            <a:schemeClr val="bg2">
              <a:alpha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endParaRPr lang="en-US" sz="1800" dirty="0" err="1" smtClean="0"/>
          </a:p>
        </p:txBody>
      </p:sp>
      <p:sp>
        <p:nvSpPr>
          <p:cNvPr id="3" name="Date Placeholder 2"/>
          <p:cNvSpPr>
            <a:spLocks noGrp="1"/>
          </p:cNvSpPr>
          <p:nvPr>
            <p:ph type="dt" sz="half" idx="10"/>
          </p:nvPr>
        </p:nvSpPr>
        <p:spPr/>
        <p:txBody>
          <a:bodyPr/>
          <a:lstStyle/>
          <a:p>
            <a:r>
              <a:rPr lang="en-US" smtClean="0"/>
              <a:t>January 27, 2011</a:t>
            </a:r>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B016F8AB-BCEA-4347-8BA6-BE776009BC89}" type="slidenum">
              <a:rPr/>
              <a:pPr/>
              <a:t>‹#›</a:t>
            </a:fld>
            <a:endParaRPr/>
          </a:p>
        </p:txBody>
      </p:sp>
      <p:sp>
        <p:nvSpPr>
          <p:cNvPr id="20" name="Title 1"/>
          <p:cNvSpPr>
            <a:spLocks noGrp="1"/>
          </p:cNvSpPr>
          <p:nvPr>
            <p:ph type="title" hasCustomPrompt="1"/>
          </p:nvPr>
        </p:nvSpPr>
        <p:spPr>
          <a:xfrm>
            <a:off x="742950" y="914400"/>
            <a:ext cx="5257800" cy="2819214"/>
          </a:xfrm>
        </p:spPr>
        <p:txBody>
          <a:bodyPr anchor="b" anchorCtr="0">
            <a:noAutofit/>
          </a:bodyPr>
          <a:lstStyle>
            <a:lvl1pPr>
              <a:lnSpc>
                <a:spcPct val="80000"/>
              </a:lnSpc>
              <a:defRPr sz="4400" baseline="0">
                <a:solidFill>
                  <a:schemeClr val="tx1"/>
                </a:solidFill>
              </a:defRPr>
            </a:lvl1pPr>
          </a:lstStyle>
          <a:p>
            <a:r>
              <a:rPr lang="en-US" dirty="0" smtClean="0"/>
              <a:t>Section title </a:t>
            </a:r>
            <a:br>
              <a:rPr lang="en-US" dirty="0" smtClean="0"/>
            </a:br>
            <a:r>
              <a:rPr lang="en-US" dirty="0" smtClean="0"/>
              <a:t>slate box</a:t>
            </a:r>
            <a:endParaRPr dirty="0"/>
          </a:p>
        </p:txBody>
      </p:sp>
      <p:sp>
        <p:nvSpPr>
          <p:cNvPr id="21" name="Text Placeholder 2"/>
          <p:cNvSpPr>
            <a:spLocks noGrp="1"/>
          </p:cNvSpPr>
          <p:nvPr>
            <p:ph type="body" idx="1" hasCustomPrompt="1"/>
          </p:nvPr>
        </p:nvSpPr>
        <p:spPr>
          <a:xfrm>
            <a:off x="742950" y="3810000"/>
            <a:ext cx="5257800" cy="914400"/>
          </a:xfrm>
        </p:spPr>
        <p:txBody>
          <a:bodyPr>
            <a:noAutofit/>
          </a:bodyPr>
          <a:lstStyle>
            <a:lvl1pPr marL="0" indent="0">
              <a:spcBef>
                <a:spcPts val="600"/>
              </a:spcBef>
              <a:buNone/>
              <a:defRPr sz="2800" baseline="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here to add subhead (optional)</a:t>
            </a:r>
          </a:p>
        </p:txBody>
      </p:sp>
    </p:spTree>
    <p:extLst>
      <p:ext uri="{BB962C8B-B14F-4D97-AF65-F5344CB8AC3E}">
        <p14:creationId xmlns:p14="http://schemas.microsoft.com/office/powerpoint/2010/main" val="335131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316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CTION — BLUE BOX">
    <p:spTree>
      <p:nvGrpSpPr>
        <p:cNvPr id="1" name=""/>
        <p:cNvGrpSpPr/>
        <p:nvPr/>
      </p:nvGrpSpPr>
      <p:grpSpPr>
        <a:xfrm>
          <a:off x="0" y="0"/>
          <a:ext cx="0" cy="0"/>
          <a:chOff x="0" y="0"/>
          <a:chExt cx="0" cy="0"/>
        </a:xfrm>
      </p:grpSpPr>
      <p:sp>
        <p:nvSpPr>
          <p:cNvPr id="9" name="Snip Single Corner Rectangle 5"/>
          <p:cNvSpPr/>
          <p:nvPr userDrawn="1"/>
        </p:nvSpPr>
        <p:spPr bwMode="ltGray">
          <a:xfrm rot="10800000" flipH="1">
            <a:off x="409327" y="533400"/>
            <a:ext cx="6448674" cy="4507556"/>
          </a:xfrm>
          <a:custGeom>
            <a:avLst/>
            <a:gdLst>
              <a:gd name="connsiteX0" fmla="*/ 0 w 6653083"/>
              <a:gd name="connsiteY0" fmla="*/ 0 h 5791200"/>
              <a:gd name="connsiteX1" fmla="*/ 5687864 w 6653083"/>
              <a:gd name="connsiteY1" fmla="*/ 0 h 5791200"/>
              <a:gd name="connsiteX2" fmla="*/ 6653083 w 6653083"/>
              <a:gd name="connsiteY2" fmla="*/ 965219 h 5791200"/>
              <a:gd name="connsiteX3" fmla="*/ 6653083 w 6653083"/>
              <a:gd name="connsiteY3" fmla="*/ 5791200 h 5791200"/>
              <a:gd name="connsiteX4" fmla="*/ 0 w 6653083"/>
              <a:gd name="connsiteY4" fmla="*/ 5791200 h 5791200"/>
              <a:gd name="connsiteX5" fmla="*/ 0 w 6653083"/>
              <a:gd name="connsiteY5" fmla="*/ 0 h 5791200"/>
              <a:gd name="connsiteX0" fmla="*/ 0 w 7949320"/>
              <a:gd name="connsiteY0" fmla="*/ 0 h 5791200"/>
              <a:gd name="connsiteX1" fmla="*/ 5687864 w 7949320"/>
              <a:gd name="connsiteY1" fmla="*/ 0 h 5791200"/>
              <a:gd name="connsiteX2" fmla="*/ 6653083 w 7949320"/>
              <a:gd name="connsiteY2" fmla="*/ 965219 h 5791200"/>
              <a:gd name="connsiteX3" fmla="*/ 7949320 w 7949320"/>
              <a:gd name="connsiteY3" fmla="*/ 5781152 h 5791200"/>
              <a:gd name="connsiteX4" fmla="*/ 0 w 7949320"/>
              <a:gd name="connsiteY4" fmla="*/ 5791200 h 5791200"/>
              <a:gd name="connsiteX5" fmla="*/ 0 w 7949320"/>
              <a:gd name="connsiteY5" fmla="*/ 0 h 5791200"/>
              <a:gd name="connsiteX0" fmla="*/ 0 w 7949320"/>
              <a:gd name="connsiteY0" fmla="*/ 0 h 5791200"/>
              <a:gd name="connsiteX1" fmla="*/ 5687864 w 7949320"/>
              <a:gd name="connsiteY1" fmla="*/ 0 h 5791200"/>
              <a:gd name="connsiteX2" fmla="*/ 7949320 w 7949320"/>
              <a:gd name="connsiteY2" fmla="*/ 995364 h 5791200"/>
              <a:gd name="connsiteX3" fmla="*/ 7949320 w 7949320"/>
              <a:gd name="connsiteY3" fmla="*/ 5781152 h 5791200"/>
              <a:gd name="connsiteX4" fmla="*/ 0 w 7949320"/>
              <a:gd name="connsiteY4" fmla="*/ 5791200 h 5791200"/>
              <a:gd name="connsiteX5" fmla="*/ 0 w 7949320"/>
              <a:gd name="connsiteY5" fmla="*/ 0 h 5791200"/>
              <a:gd name="connsiteX0" fmla="*/ 0 w 7949320"/>
              <a:gd name="connsiteY0" fmla="*/ 0 h 5791200"/>
              <a:gd name="connsiteX1" fmla="*/ 7104682 w 7949320"/>
              <a:gd name="connsiteY1" fmla="*/ 0 h 5791200"/>
              <a:gd name="connsiteX2" fmla="*/ 7949320 w 7949320"/>
              <a:gd name="connsiteY2" fmla="*/ 995364 h 5791200"/>
              <a:gd name="connsiteX3" fmla="*/ 7949320 w 7949320"/>
              <a:gd name="connsiteY3" fmla="*/ 5781152 h 5791200"/>
              <a:gd name="connsiteX4" fmla="*/ 0 w 7949320"/>
              <a:gd name="connsiteY4" fmla="*/ 5791200 h 5791200"/>
              <a:gd name="connsiteX5" fmla="*/ 0 w 7949320"/>
              <a:gd name="connsiteY5" fmla="*/ 0 h 5791200"/>
              <a:gd name="connsiteX0" fmla="*/ 0 w 7949320"/>
              <a:gd name="connsiteY0" fmla="*/ 0 h 5811297"/>
              <a:gd name="connsiteX1" fmla="*/ 7104682 w 7949320"/>
              <a:gd name="connsiteY1" fmla="*/ 0 h 5811297"/>
              <a:gd name="connsiteX2" fmla="*/ 7949320 w 7949320"/>
              <a:gd name="connsiteY2" fmla="*/ 995364 h 5811297"/>
              <a:gd name="connsiteX3" fmla="*/ 7949320 w 7949320"/>
              <a:gd name="connsiteY3" fmla="*/ 5811297 h 5811297"/>
              <a:gd name="connsiteX4" fmla="*/ 0 w 7949320"/>
              <a:gd name="connsiteY4" fmla="*/ 5791200 h 5811297"/>
              <a:gd name="connsiteX5" fmla="*/ 0 w 7949320"/>
              <a:gd name="connsiteY5" fmla="*/ 0 h 5811297"/>
              <a:gd name="connsiteX0" fmla="*/ 0 w 7949320"/>
              <a:gd name="connsiteY0" fmla="*/ 0 h 5791200"/>
              <a:gd name="connsiteX1" fmla="*/ 7104682 w 7949320"/>
              <a:gd name="connsiteY1" fmla="*/ 0 h 5791200"/>
              <a:gd name="connsiteX2" fmla="*/ 7949320 w 7949320"/>
              <a:gd name="connsiteY2" fmla="*/ 995364 h 5791200"/>
              <a:gd name="connsiteX3" fmla="*/ 7949320 w 7949320"/>
              <a:gd name="connsiteY3" fmla="*/ 5781152 h 5791200"/>
              <a:gd name="connsiteX4" fmla="*/ 0 w 7949320"/>
              <a:gd name="connsiteY4" fmla="*/ 5791200 h 5791200"/>
              <a:gd name="connsiteX5" fmla="*/ 0 w 7949320"/>
              <a:gd name="connsiteY5" fmla="*/ 0 h 5791200"/>
              <a:gd name="connsiteX0" fmla="*/ 0 w 7949320"/>
              <a:gd name="connsiteY0" fmla="*/ 0 h 5791200"/>
              <a:gd name="connsiteX1" fmla="*/ 7092376 w 7949320"/>
              <a:gd name="connsiteY1" fmla="*/ 270740 h 5791200"/>
              <a:gd name="connsiteX2" fmla="*/ 7949320 w 7949320"/>
              <a:gd name="connsiteY2" fmla="*/ 995364 h 5791200"/>
              <a:gd name="connsiteX3" fmla="*/ 7949320 w 7949320"/>
              <a:gd name="connsiteY3" fmla="*/ 5781152 h 5791200"/>
              <a:gd name="connsiteX4" fmla="*/ 0 w 7949320"/>
              <a:gd name="connsiteY4" fmla="*/ 5791200 h 5791200"/>
              <a:gd name="connsiteX5" fmla="*/ 0 w 7949320"/>
              <a:gd name="connsiteY5" fmla="*/ 0 h 5791200"/>
              <a:gd name="connsiteX0" fmla="*/ 0 w 7961626"/>
              <a:gd name="connsiteY0" fmla="*/ 0 h 5791200"/>
              <a:gd name="connsiteX1" fmla="*/ 7092376 w 7961626"/>
              <a:gd name="connsiteY1" fmla="*/ 270740 h 5791200"/>
              <a:gd name="connsiteX2" fmla="*/ 7961626 w 7961626"/>
              <a:gd name="connsiteY2" fmla="*/ 1339942 h 5791200"/>
              <a:gd name="connsiteX3" fmla="*/ 7949320 w 7961626"/>
              <a:gd name="connsiteY3" fmla="*/ 5781152 h 5791200"/>
              <a:gd name="connsiteX4" fmla="*/ 0 w 7961626"/>
              <a:gd name="connsiteY4" fmla="*/ 5791200 h 5791200"/>
              <a:gd name="connsiteX5" fmla="*/ 0 w 7961626"/>
              <a:gd name="connsiteY5" fmla="*/ 0 h 5791200"/>
              <a:gd name="connsiteX0" fmla="*/ 0 w 7961626"/>
              <a:gd name="connsiteY0" fmla="*/ 0 h 5520461"/>
              <a:gd name="connsiteX1" fmla="*/ 7092376 w 7961626"/>
              <a:gd name="connsiteY1" fmla="*/ 1 h 5520461"/>
              <a:gd name="connsiteX2" fmla="*/ 7961626 w 7961626"/>
              <a:gd name="connsiteY2" fmla="*/ 1069203 h 5520461"/>
              <a:gd name="connsiteX3" fmla="*/ 7949320 w 7961626"/>
              <a:gd name="connsiteY3" fmla="*/ 5510413 h 5520461"/>
              <a:gd name="connsiteX4" fmla="*/ 0 w 7961626"/>
              <a:gd name="connsiteY4" fmla="*/ 5520461 h 5520461"/>
              <a:gd name="connsiteX5" fmla="*/ 0 w 7961626"/>
              <a:gd name="connsiteY5" fmla="*/ 0 h 552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61626" h="5520461">
                <a:moveTo>
                  <a:pt x="0" y="0"/>
                </a:moveTo>
                <a:lnTo>
                  <a:pt x="7092376" y="1"/>
                </a:lnTo>
                <a:lnTo>
                  <a:pt x="7961626" y="1069203"/>
                </a:lnTo>
                <a:lnTo>
                  <a:pt x="7949320" y="5510413"/>
                </a:lnTo>
                <a:lnTo>
                  <a:pt x="0" y="5520461"/>
                </a:lnTo>
                <a:lnTo>
                  <a:pt x="0" y="0"/>
                </a:lnTo>
                <a:close/>
              </a:path>
            </a:pathLst>
          </a:cu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endParaRPr lang="en-US" sz="1800" dirty="0" err="1" smtClean="0"/>
          </a:p>
        </p:txBody>
      </p:sp>
      <p:sp>
        <p:nvSpPr>
          <p:cNvPr id="3" name="Date Placeholder 2"/>
          <p:cNvSpPr>
            <a:spLocks noGrp="1"/>
          </p:cNvSpPr>
          <p:nvPr>
            <p:ph type="dt" sz="half" idx="10"/>
          </p:nvPr>
        </p:nvSpPr>
        <p:spPr/>
        <p:txBody>
          <a:bodyPr/>
          <a:lstStyle/>
          <a:p>
            <a:r>
              <a:rPr lang="en-US" smtClean="0"/>
              <a:t>January 27, 2011</a:t>
            </a:r>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B016F8AB-BCEA-4347-8BA6-BE776009BC89}" type="slidenum">
              <a:rPr/>
              <a:pPr/>
              <a:t>‹#›</a:t>
            </a:fld>
            <a:endParaRPr/>
          </a:p>
        </p:txBody>
      </p:sp>
      <p:sp>
        <p:nvSpPr>
          <p:cNvPr id="20" name="Title 1"/>
          <p:cNvSpPr>
            <a:spLocks noGrp="1"/>
          </p:cNvSpPr>
          <p:nvPr>
            <p:ph type="title" hasCustomPrompt="1"/>
          </p:nvPr>
        </p:nvSpPr>
        <p:spPr>
          <a:xfrm>
            <a:off x="742950" y="914400"/>
            <a:ext cx="5257800" cy="2819214"/>
          </a:xfrm>
        </p:spPr>
        <p:txBody>
          <a:bodyPr anchor="b" anchorCtr="0">
            <a:noAutofit/>
          </a:bodyPr>
          <a:lstStyle>
            <a:lvl1pPr>
              <a:lnSpc>
                <a:spcPct val="80000"/>
              </a:lnSpc>
              <a:defRPr sz="4400" baseline="0">
                <a:solidFill>
                  <a:schemeClr val="bg1"/>
                </a:solidFill>
              </a:defRPr>
            </a:lvl1pPr>
          </a:lstStyle>
          <a:p>
            <a:r>
              <a:rPr lang="en-US" dirty="0" smtClean="0"/>
              <a:t>Section title </a:t>
            </a:r>
            <a:br>
              <a:rPr lang="en-US" dirty="0" smtClean="0"/>
            </a:br>
            <a:r>
              <a:rPr lang="en-US" dirty="0" smtClean="0"/>
              <a:t>blue box</a:t>
            </a:r>
            <a:endParaRPr dirty="0"/>
          </a:p>
        </p:txBody>
      </p:sp>
      <p:sp>
        <p:nvSpPr>
          <p:cNvPr id="21" name="Text Placeholder 2"/>
          <p:cNvSpPr>
            <a:spLocks noGrp="1"/>
          </p:cNvSpPr>
          <p:nvPr>
            <p:ph type="body" idx="1" hasCustomPrompt="1"/>
          </p:nvPr>
        </p:nvSpPr>
        <p:spPr>
          <a:xfrm>
            <a:off x="742950" y="3810000"/>
            <a:ext cx="5257800" cy="914400"/>
          </a:xfrm>
        </p:spPr>
        <p:txBody>
          <a:bodyPr>
            <a:noAutofit/>
          </a:bodyPr>
          <a:lstStyle>
            <a:lvl1pPr marL="0" indent="0">
              <a:spcBef>
                <a:spcPts val="600"/>
              </a:spcBef>
              <a:buNone/>
              <a:defRPr sz="2800"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here to add subhead (optional)</a:t>
            </a:r>
          </a:p>
        </p:txBody>
      </p:sp>
    </p:spTree>
    <p:extLst>
      <p:ext uri="{BB962C8B-B14F-4D97-AF65-F5344CB8AC3E}">
        <p14:creationId xmlns:p14="http://schemas.microsoft.com/office/powerpoint/2010/main" val="3237443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3168">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ECTION — CHARCOAL BOX">
    <p:spTree>
      <p:nvGrpSpPr>
        <p:cNvPr id="1" name=""/>
        <p:cNvGrpSpPr/>
        <p:nvPr/>
      </p:nvGrpSpPr>
      <p:grpSpPr>
        <a:xfrm>
          <a:off x="0" y="0"/>
          <a:ext cx="0" cy="0"/>
          <a:chOff x="0" y="0"/>
          <a:chExt cx="0" cy="0"/>
        </a:xfrm>
      </p:grpSpPr>
      <p:sp>
        <p:nvSpPr>
          <p:cNvPr id="9" name="Snip Single Corner Rectangle 5"/>
          <p:cNvSpPr/>
          <p:nvPr userDrawn="1"/>
        </p:nvSpPr>
        <p:spPr bwMode="ltGray">
          <a:xfrm rot="10800000" flipH="1">
            <a:off x="409327" y="533400"/>
            <a:ext cx="6448674" cy="4507556"/>
          </a:xfrm>
          <a:custGeom>
            <a:avLst/>
            <a:gdLst>
              <a:gd name="connsiteX0" fmla="*/ 0 w 6653083"/>
              <a:gd name="connsiteY0" fmla="*/ 0 h 5791200"/>
              <a:gd name="connsiteX1" fmla="*/ 5687864 w 6653083"/>
              <a:gd name="connsiteY1" fmla="*/ 0 h 5791200"/>
              <a:gd name="connsiteX2" fmla="*/ 6653083 w 6653083"/>
              <a:gd name="connsiteY2" fmla="*/ 965219 h 5791200"/>
              <a:gd name="connsiteX3" fmla="*/ 6653083 w 6653083"/>
              <a:gd name="connsiteY3" fmla="*/ 5791200 h 5791200"/>
              <a:gd name="connsiteX4" fmla="*/ 0 w 6653083"/>
              <a:gd name="connsiteY4" fmla="*/ 5791200 h 5791200"/>
              <a:gd name="connsiteX5" fmla="*/ 0 w 6653083"/>
              <a:gd name="connsiteY5" fmla="*/ 0 h 5791200"/>
              <a:gd name="connsiteX0" fmla="*/ 0 w 7949320"/>
              <a:gd name="connsiteY0" fmla="*/ 0 h 5791200"/>
              <a:gd name="connsiteX1" fmla="*/ 5687864 w 7949320"/>
              <a:gd name="connsiteY1" fmla="*/ 0 h 5791200"/>
              <a:gd name="connsiteX2" fmla="*/ 6653083 w 7949320"/>
              <a:gd name="connsiteY2" fmla="*/ 965219 h 5791200"/>
              <a:gd name="connsiteX3" fmla="*/ 7949320 w 7949320"/>
              <a:gd name="connsiteY3" fmla="*/ 5781152 h 5791200"/>
              <a:gd name="connsiteX4" fmla="*/ 0 w 7949320"/>
              <a:gd name="connsiteY4" fmla="*/ 5791200 h 5791200"/>
              <a:gd name="connsiteX5" fmla="*/ 0 w 7949320"/>
              <a:gd name="connsiteY5" fmla="*/ 0 h 5791200"/>
              <a:gd name="connsiteX0" fmla="*/ 0 w 7949320"/>
              <a:gd name="connsiteY0" fmla="*/ 0 h 5791200"/>
              <a:gd name="connsiteX1" fmla="*/ 5687864 w 7949320"/>
              <a:gd name="connsiteY1" fmla="*/ 0 h 5791200"/>
              <a:gd name="connsiteX2" fmla="*/ 7949320 w 7949320"/>
              <a:gd name="connsiteY2" fmla="*/ 995364 h 5791200"/>
              <a:gd name="connsiteX3" fmla="*/ 7949320 w 7949320"/>
              <a:gd name="connsiteY3" fmla="*/ 5781152 h 5791200"/>
              <a:gd name="connsiteX4" fmla="*/ 0 w 7949320"/>
              <a:gd name="connsiteY4" fmla="*/ 5791200 h 5791200"/>
              <a:gd name="connsiteX5" fmla="*/ 0 w 7949320"/>
              <a:gd name="connsiteY5" fmla="*/ 0 h 5791200"/>
              <a:gd name="connsiteX0" fmla="*/ 0 w 7949320"/>
              <a:gd name="connsiteY0" fmla="*/ 0 h 5791200"/>
              <a:gd name="connsiteX1" fmla="*/ 7104682 w 7949320"/>
              <a:gd name="connsiteY1" fmla="*/ 0 h 5791200"/>
              <a:gd name="connsiteX2" fmla="*/ 7949320 w 7949320"/>
              <a:gd name="connsiteY2" fmla="*/ 995364 h 5791200"/>
              <a:gd name="connsiteX3" fmla="*/ 7949320 w 7949320"/>
              <a:gd name="connsiteY3" fmla="*/ 5781152 h 5791200"/>
              <a:gd name="connsiteX4" fmla="*/ 0 w 7949320"/>
              <a:gd name="connsiteY4" fmla="*/ 5791200 h 5791200"/>
              <a:gd name="connsiteX5" fmla="*/ 0 w 7949320"/>
              <a:gd name="connsiteY5" fmla="*/ 0 h 5791200"/>
              <a:gd name="connsiteX0" fmla="*/ 0 w 7949320"/>
              <a:gd name="connsiteY0" fmla="*/ 0 h 5811297"/>
              <a:gd name="connsiteX1" fmla="*/ 7104682 w 7949320"/>
              <a:gd name="connsiteY1" fmla="*/ 0 h 5811297"/>
              <a:gd name="connsiteX2" fmla="*/ 7949320 w 7949320"/>
              <a:gd name="connsiteY2" fmla="*/ 995364 h 5811297"/>
              <a:gd name="connsiteX3" fmla="*/ 7949320 w 7949320"/>
              <a:gd name="connsiteY3" fmla="*/ 5811297 h 5811297"/>
              <a:gd name="connsiteX4" fmla="*/ 0 w 7949320"/>
              <a:gd name="connsiteY4" fmla="*/ 5791200 h 5811297"/>
              <a:gd name="connsiteX5" fmla="*/ 0 w 7949320"/>
              <a:gd name="connsiteY5" fmla="*/ 0 h 5811297"/>
              <a:gd name="connsiteX0" fmla="*/ 0 w 7949320"/>
              <a:gd name="connsiteY0" fmla="*/ 0 h 5791200"/>
              <a:gd name="connsiteX1" fmla="*/ 7104682 w 7949320"/>
              <a:gd name="connsiteY1" fmla="*/ 0 h 5791200"/>
              <a:gd name="connsiteX2" fmla="*/ 7949320 w 7949320"/>
              <a:gd name="connsiteY2" fmla="*/ 995364 h 5791200"/>
              <a:gd name="connsiteX3" fmla="*/ 7949320 w 7949320"/>
              <a:gd name="connsiteY3" fmla="*/ 5781152 h 5791200"/>
              <a:gd name="connsiteX4" fmla="*/ 0 w 7949320"/>
              <a:gd name="connsiteY4" fmla="*/ 5791200 h 5791200"/>
              <a:gd name="connsiteX5" fmla="*/ 0 w 7949320"/>
              <a:gd name="connsiteY5" fmla="*/ 0 h 5791200"/>
              <a:gd name="connsiteX0" fmla="*/ 0 w 7949320"/>
              <a:gd name="connsiteY0" fmla="*/ 0 h 5791200"/>
              <a:gd name="connsiteX1" fmla="*/ 7092376 w 7949320"/>
              <a:gd name="connsiteY1" fmla="*/ 270740 h 5791200"/>
              <a:gd name="connsiteX2" fmla="*/ 7949320 w 7949320"/>
              <a:gd name="connsiteY2" fmla="*/ 995364 h 5791200"/>
              <a:gd name="connsiteX3" fmla="*/ 7949320 w 7949320"/>
              <a:gd name="connsiteY3" fmla="*/ 5781152 h 5791200"/>
              <a:gd name="connsiteX4" fmla="*/ 0 w 7949320"/>
              <a:gd name="connsiteY4" fmla="*/ 5791200 h 5791200"/>
              <a:gd name="connsiteX5" fmla="*/ 0 w 7949320"/>
              <a:gd name="connsiteY5" fmla="*/ 0 h 5791200"/>
              <a:gd name="connsiteX0" fmla="*/ 0 w 7961626"/>
              <a:gd name="connsiteY0" fmla="*/ 0 h 5791200"/>
              <a:gd name="connsiteX1" fmla="*/ 7092376 w 7961626"/>
              <a:gd name="connsiteY1" fmla="*/ 270740 h 5791200"/>
              <a:gd name="connsiteX2" fmla="*/ 7961626 w 7961626"/>
              <a:gd name="connsiteY2" fmla="*/ 1339942 h 5791200"/>
              <a:gd name="connsiteX3" fmla="*/ 7949320 w 7961626"/>
              <a:gd name="connsiteY3" fmla="*/ 5781152 h 5791200"/>
              <a:gd name="connsiteX4" fmla="*/ 0 w 7961626"/>
              <a:gd name="connsiteY4" fmla="*/ 5791200 h 5791200"/>
              <a:gd name="connsiteX5" fmla="*/ 0 w 7961626"/>
              <a:gd name="connsiteY5" fmla="*/ 0 h 5791200"/>
              <a:gd name="connsiteX0" fmla="*/ 0 w 7961626"/>
              <a:gd name="connsiteY0" fmla="*/ 0 h 5520461"/>
              <a:gd name="connsiteX1" fmla="*/ 7092376 w 7961626"/>
              <a:gd name="connsiteY1" fmla="*/ 1 h 5520461"/>
              <a:gd name="connsiteX2" fmla="*/ 7961626 w 7961626"/>
              <a:gd name="connsiteY2" fmla="*/ 1069203 h 5520461"/>
              <a:gd name="connsiteX3" fmla="*/ 7949320 w 7961626"/>
              <a:gd name="connsiteY3" fmla="*/ 5510413 h 5520461"/>
              <a:gd name="connsiteX4" fmla="*/ 0 w 7961626"/>
              <a:gd name="connsiteY4" fmla="*/ 5520461 h 5520461"/>
              <a:gd name="connsiteX5" fmla="*/ 0 w 7961626"/>
              <a:gd name="connsiteY5" fmla="*/ 0 h 552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61626" h="5520461">
                <a:moveTo>
                  <a:pt x="0" y="0"/>
                </a:moveTo>
                <a:lnTo>
                  <a:pt x="7092376" y="1"/>
                </a:lnTo>
                <a:lnTo>
                  <a:pt x="7961626" y="1069203"/>
                </a:lnTo>
                <a:lnTo>
                  <a:pt x="7949320" y="5510413"/>
                </a:lnTo>
                <a:lnTo>
                  <a:pt x="0" y="5520461"/>
                </a:lnTo>
                <a:lnTo>
                  <a:pt x="0" y="0"/>
                </a:lnTo>
                <a:close/>
              </a:path>
            </a:pathLst>
          </a:custGeom>
          <a:solidFill>
            <a:schemeClr val="tx2">
              <a:alpha val="6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endParaRPr lang="en-US" sz="1800" dirty="0" err="1" smtClean="0"/>
          </a:p>
        </p:txBody>
      </p:sp>
      <p:sp>
        <p:nvSpPr>
          <p:cNvPr id="3" name="Date Placeholder 2"/>
          <p:cNvSpPr>
            <a:spLocks noGrp="1"/>
          </p:cNvSpPr>
          <p:nvPr>
            <p:ph type="dt" sz="half" idx="10"/>
          </p:nvPr>
        </p:nvSpPr>
        <p:spPr/>
        <p:txBody>
          <a:bodyPr/>
          <a:lstStyle/>
          <a:p>
            <a:r>
              <a:rPr lang="en-US" smtClean="0"/>
              <a:t>January 27, 2011</a:t>
            </a:r>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B016F8AB-BCEA-4347-8BA6-BE776009BC89}" type="slidenum">
              <a:rPr/>
              <a:pPr/>
              <a:t>‹#›</a:t>
            </a:fld>
            <a:endParaRPr/>
          </a:p>
        </p:txBody>
      </p:sp>
      <p:sp>
        <p:nvSpPr>
          <p:cNvPr id="20" name="Title 1"/>
          <p:cNvSpPr>
            <a:spLocks noGrp="1"/>
          </p:cNvSpPr>
          <p:nvPr>
            <p:ph type="title" hasCustomPrompt="1"/>
          </p:nvPr>
        </p:nvSpPr>
        <p:spPr>
          <a:xfrm>
            <a:off x="742950" y="914400"/>
            <a:ext cx="5257800" cy="2819214"/>
          </a:xfrm>
        </p:spPr>
        <p:txBody>
          <a:bodyPr anchor="b" anchorCtr="0">
            <a:noAutofit/>
          </a:bodyPr>
          <a:lstStyle>
            <a:lvl1pPr>
              <a:lnSpc>
                <a:spcPct val="80000"/>
              </a:lnSpc>
              <a:defRPr sz="4400" baseline="0">
                <a:solidFill>
                  <a:schemeClr val="bg1"/>
                </a:solidFill>
              </a:defRPr>
            </a:lvl1pPr>
          </a:lstStyle>
          <a:p>
            <a:r>
              <a:rPr lang="en-US" dirty="0" smtClean="0"/>
              <a:t>Section title </a:t>
            </a:r>
            <a:br>
              <a:rPr lang="en-US" dirty="0" smtClean="0"/>
            </a:br>
            <a:r>
              <a:rPr lang="en-US" dirty="0" smtClean="0"/>
              <a:t>charcoal box</a:t>
            </a:r>
            <a:endParaRPr dirty="0"/>
          </a:p>
        </p:txBody>
      </p:sp>
      <p:sp>
        <p:nvSpPr>
          <p:cNvPr id="21" name="Text Placeholder 2"/>
          <p:cNvSpPr>
            <a:spLocks noGrp="1"/>
          </p:cNvSpPr>
          <p:nvPr>
            <p:ph type="body" idx="1" hasCustomPrompt="1"/>
          </p:nvPr>
        </p:nvSpPr>
        <p:spPr>
          <a:xfrm>
            <a:off x="742950" y="3810000"/>
            <a:ext cx="5257800" cy="914400"/>
          </a:xfrm>
        </p:spPr>
        <p:txBody>
          <a:bodyPr>
            <a:noAutofit/>
          </a:bodyPr>
          <a:lstStyle>
            <a:lvl1pPr marL="0" indent="0">
              <a:spcBef>
                <a:spcPts val="600"/>
              </a:spcBef>
              <a:buNone/>
              <a:defRPr sz="2800"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here to add subhead (optional)</a:t>
            </a:r>
          </a:p>
        </p:txBody>
      </p:sp>
    </p:spTree>
    <p:extLst>
      <p:ext uri="{BB962C8B-B14F-4D97-AF65-F5344CB8AC3E}">
        <p14:creationId xmlns:p14="http://schemas.microsoft.com/office/powerpoint/2010/main" val="2813488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3168">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6039" y="584296"/>
            <a:ext cx="6773923" cy="1701704"/>
          </a:xfrm>
        </p:spPr>
        <p:txBody>
          <a:bodyPr>
            <a:noAutofit/>
          </a:bodyPr>
          <a:lstStyle>
            <a:lvl1pPr marL="384048" indent="-384048">
              <a:lnSpc>
                <a:spcPct val="80000"/>
              </a:lnSpc>
              <a:defRPr sz="4800" baseline="0">
                <a:solidFill>
                  <a:schemeClr val="tx1"/>
                </a:solidFill>
              </a:defRPr>
            </a:lvl1pPr>
          </a:lstStyle>
          <a:p>
            <a:r>
              <a:rPr lang="en-US" dirty="0" smtClean="0"/>
              <a:t>“Click to add quote here. Type quotation marks before and after text.”</a:t>
            </a:r>
            <a:endParaRPr dirty="0"/>
          </a:p>
        </p:txBody>
      </p:sp>
      <p:sp>
        <p:nvSpPr>
          <p:cNvPr id="6" name="Text Placeholder 9"/>
          <p:cNvSpPr>
            <a:spLocks noGrp="1"/>
          </p:cNvSpPr>
          <p:nvPr>
            <p:ph type="body" sz="quarter" idx="14" hasCustomPrompt="1"/>
          </p:nvPr>
        </p:nvSpPr>
        <p:spPr>
          <a:xfrm>
            <a:off x="914400" y="2514600"/>
            <a:ext cx="6405562" cy="1676400"/>
          </a:xfrm>
        </p:spPr>
        <p:txBody>
          <a:bodyPr>
            <a:noAutofit/>
          </a:bodyPr>
          <a:lstStyle>
            <a:lvl1pPr marL="0" indent="0">
              <a:spcBef>
                <a:spcPts val="0"/>
              </a:spcBef>
              <a:buFontTx/>
              <a:buNone/>
              <a:defRPr sz="2000" baseline="0"/>
            </a:lvl1pPr>
            <a:lvl2pPr marL="0" indent="0">
              <a:spcBef>
                <a:spcPts val="0"/>
              </a:spcBef>
              <a:buFontTx/>
              <a:buNone/>
              <a:defRPr sz="2000"/>
            </a:lvl2pPr>
            <a:lvl3pPr marL="0" indent="0">
              <a:spcBef>
                <a:spcPts val="0"/>
              </a:spcBef>
              <a:buFontTx/>
              <a:buNone/>
              <a:defRPr sz="2000"/>
            </a:lvl3pPr>
            <a:lvl4pPr marL="0" indent="0">
              <a:spcBef>
                <a:spcPts val="0"/>
              </a:spcBef>
              <a:buFontTx/>
              <a:buNone/>
              <a:defRPr sz="2000"/>
            </a:lvl4pPr>
            <a:lvl5pPr marL="0" indent="0">
              <a:spcBef>
                <a:spcPts val="0"/>
              </a:spcBef>
              <a:buFontTx/>
              <a:buNone/>
              <a:defRPr sz="2000"/>
            </a:lvl5pPr>
            <a:lvl6pPr marL="0" indent="0">
              <a:spcBef>
                <a:spcPts val="0"/>
              </a:spcBef>
              <a:buFontTx/>
              <a:buNone/>
              <a:defRPr sz="2000"/>
            </a:lvl6pPr>
            <a:lvl7pPr marL="0" indent="0">
              <a:spcBef>
                <a:spcPts val="0"/>
              </a:spcBef>
              <a:buFontTx/>
              <a:buNone/>
              <a:defRPr sz="2000"/>
            </a:lvl7pPr>
            <a:lvl8pPr marL="0" indent="0">
              <a:spcBef>
                <a:spcPts val="0"/>
              </a:spcBef>
              <a:buFontTx/>
              <a:buNone/>
              <a:defRPr sz="2000"/>
            </a:lvl8pPr>
            <a:lvl9pPr marL="0" indent="0">
              <a:spcBef>
                <a:spcPts val="0"/>
              </a:spcBef>
              <a:buFontTx/>
              <a:buNone/>
              <a:defRPr sz="2000"/>
            </a:lvl9pPr>
          </a:lstStyle>
          <a:p>
            <a:pPr lvl="0"/>
            <a:r>
              <a:rPr lang="en-US" dirty="0" smtClean="0"/>
              <a:t>—</a:t>
            </a:r>
            <a:r>
              <a:rPr dirty="0" smtClean="0"/>
              <a:t>Click </a:t>
            </a:r>
            <a:r>
              <a:rPr lang="en-US" dirty="0" smtClean="0"/>
              <a:t>to add quoted person’s name, title, company</a:t>
            </a:r>
            <a:endParaRPr dirty="0"/>
          </a:p>
        </p:txBody>
      </p:sp>
      <p:sp>
        <p:nvSpPr>
          <p:cNvPr id="3" name="Date Placeholder 2"/>
          <p:cNvSpPr>
            <a:spLocks noGrp="1"/>
          </p:cNvSpPr>
          <p:nvPr>
            <p:ph type="dt" sz="half" idx="10"/>
          </p:nvPr>
        </p:nvSpPr>
        <p:spPr/>
        <p:txBody>
          <a:bodyPr/>
          <a:lstStyle/>
          <a:p>
            <a:r>
              <a:rPr lang="en-US" smtClean="0"/>
              <a:t>January 27, 2011</a:t>
            </a:r>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B016F8AB-BCEA-4347-8BA6-BE776009BC89}" type="slidenum">
              <a:rPr/>
              <a:pPr/>
              <a:t>‹#›</a:t>
            </a:fld>
            <a:endParaRPr/>
          </a:p>
        </p:txBody>
      </p:sp>
    </p:spTree>
    <p:extLst>
      <p:ext uri="{BB962C8B-B14F-4D97-AF65-F5344CB8AC3E}">
        <p14:creationId xmlns:p14="http://schemas.microsoft.com/office/powerpoint/2010/main" val="785135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mp;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defRPr>
                <a:solidFill>
                  <a:srgbClr val="084976"/>
                </a:solidFill>
              </a:defRPr>
            </a:lvl1pPr>
          </a:lstStyle>
          <a:p>
            <a:r>
              <a:rPr lang="en-US" smtClean="0"/>
              <a:t>Click to edit Master title style</a:t>
            </a:r>
            <a:endParaRP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Date Placeholder 1"/>
          <p:cNvSpPr>
            <a:spLocks noGrp="1"/>
          </p:cNvSpPr>
          <p:nvPr>
            <p:ph type="dt" sz="half" idx="10"/>
          </p:nvPr>
        </p:nvSpPr>
        <p:spPr>
          <a:xfrm>
            <a:off x="5704375" y="6426104"/>
            <a:ext cx="746683" cy="210312"/>
          </a:xfrm>
        </p:spPr>
        <p:txBody>
          <a:bodyPr/>
          <a:lstStyle>
            <a:lvl1pPr>
              <a:defRPr>
                <a:solidFill>
                  <a:schemeClr val="tx2"/>
                </a:solidFill>
              </a:defRPr>
            </a:lvl1pPr>
          </a:lstStyle>
          <a:p>
            <a:r>
              <a:rPr lang="en-US" smtClean="0"/>
              <a:t>January 27, 2011</a:t>
            </a:r>
            <a:endParaRPr lang="is-IS" dirty="0"/>
          </a:p>
        </p:txBody>
      </p:sp>
      <p:sp>
        <p:nvSpPr>
          <p:cNvPr id="8" name="Footer Placeholder 7"/>
          <p:cNvSpPr>
            <a:spLocks noGrp="1"/>
          </p:cNvSpPr>
          <p:nvPr>
            <p:ph type="ftr" sz="quarter" idx="11"/>
          </p:nvPr>
        </p:nvSpPr>
        <p:spPr>
          <a:xfrm>
            <a:off x="6682154" y="6426104"/>
            <a:ext cx="1537395" cy="210312"/>
          </a:xfrm>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p>
            <a:fld id="{B016F8AB-BCEA-4347-8BA6-BE776009BC89}" type="slidenum">
              <a:rPr/>
              <a:pPr/>
              <a:t>‹#›</a:t>
            </a:fld>
            <a:endParaRPr/>
          </a:p>
        </p:txBody>
      </p:sp>
    </p:spTree>
    <p:extLst>
      <p:ext uri="{BB962C8B-B14F-4D97-AF65-F5344CB8AC3E}">
        <p14:creationId xmlns:p14="http://schemas.microsoft.com/office/powerpoint/2010/main" val="2821358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29672-3A98-B546-B134-445EE9554EDE}"/>
              </a:ext>
            </a:extLst>
          </p:cNvPr>
          <p:cNvSpPr>
            <a:spLocks noGrp="1"/>
          </p:cNvSpPr>
          <p:nvPr>
            <p:ph type="title"/>
          </p:nvPr>
        </p:nvSpPr>
        <p:spPr>
          <a:xfrm>
            <a:off x="372234" y="365127"/>
            <a:ext cx="8399532" cy="622102"/>
          </a:xfrm>
        </p:spPr>
        <p:txBody>
          <a:bodyPr/>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id="{587E2DD2-58F3-9747-96AB-693EF50551EE}"/>
              </a:ext>
            </a:extLst>
          </p:cNvPr>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id="{34D01F3D-AF2F-9A4B-86D8-7A48E75C357A}"/>
              </a:ext>
            </a:extLst>
          </p:cNvPr>
          <p:cNvSpPr>
            <a:spLocks noGrp="1"/>
          </p:cNvSpPr>
          <p:nvPr>
            <p:ph type="dt" sz="half" idx="10"/>
          </p:nvPr>
        </p:nvSpPr>
        <p:spPr/>
        <p:txBody>
          <a:bodyPr/>
          <a:lstStyle/>
          <a:p>
            <a:fld id="{FE82FC31-17FC-F548-A17A-A1E9A20D28A5}" type="datetimeFigureOut">
              <a:rPr lang="en-US" smtClean="0"/>
              <a:t>10/29/2018</a:t>
            </a:fld>
            <a:endParaRPr lang="en-US"/>
          </a:p>
        </p:txBody>
      </p:sp>
      <p:sp>
        <p:nvSpPr>
          <p:cNvPr id="5" name="Footer Placeholder 4">
            <a:extLst>
              <a:ext uri="{FF2B5EF4-FFF2-40B4-BE49-F238E27FC236}">
                <a16:creationId xmlns:a16="http://schemas.microsoft.com/office/drawing/2014/main" id="{CA831414-DC87-3B48-B195-F3E374E4DB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30C7B7-5041-C94D-A337-D475807F6C46}"/>
              </a:ext>
            </a:extLst>
          </p:cNvPr>
          <p:cNvSpPr>
            <a:spLocks noGrp="1"/>
          </p:cNvSpPr>
          <p:nvPr>
            <p:ph type="sldNum" sz="quarter" idx="12"/>
          </p:nvPr>
        </p:nvSpPr>
        <p:spPr/>
        <p:txBody>
          <a:bodyPr/>
          <a:lstStyle/>
          <a:p>
            <a:fld id="{6C496E82-8ACF-C54E-9066-03A56903DF00}" type="slidenum">
              <a:rPr lang="en-US" smtClean="0"/>
              <a:t>‹#›</a:t>
            </a:fld>
            <a:endParaRPr lang="en-US"/>
          </a:p>
        </p:txBody>
      </p:sp>
    </p:spTree>
    <p:extLst>
      <p:ext uri="{BB962C8B-B14F-4D97-AF65-F5344CB8AC3E}">
        <p14:creationId xmlns:p14="http://schemas.microsoft.com/office/powerpoint/2010/main" val="38944682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SUBTITLE &am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081" y="577568"/>
            <a:ext cx="8227458" cy="411480"/>
          </a:xfrm>
        </p:spPr>
        <p:txBody>
          <a:bodyPr wrap="square">
            <a:noAutofit/>
          </a:bodyPr>
          <a:lstStyle>
            <a:lvl1pPr>
              <a:defRPr baseline="0">
                <a:solidFill>
                  <a:srgbClr val="084976"/>
                </a:solidFill>
              </a:defRPr>
            </a:lvl1pPr>
          </a:lstStyle>
          <a:p>
            <a:r>
              <a:rPr dirty="0"/>
              <a:t>Click to add one-line title</a:t>
            </a:r>
          </a:p>
        </p:txBody>
      </p:sp>
      <p:sp>
        <p:nvSpPr>
          <p:cNvPr id="8" name="Text Placeholder 7"/>
          <p:cNvSpPr>
            <a:spLocks noGrp="1"/>
          </p:cNvSpPr>
          <p:nvPr>
            <p:ph type="body" sz="quarter" idx="13" hasCustomPrompt="1"/>
          </p:nvPr>
        </p:nvSpPr>
        <p:spPr>
          <a:xfrm>
            <a:off x="457080" y="990600"/>
            <a:ext cx="8227458" cy="381000"/>
          </a:xfrm>
        </p:spPr>
        <p:txBody>
          <a:bodyPr>
            <a:noAutofit/>
          </a:bodyPr>
          <a:lstStyle>
            <a:lvl1pPr marL="0" indent="0">
              <a:spcBef>
                <a:spcPts val="0"/>
              </a:spcBef>
              <a:buNone/>
              <a:defRPr sz="2400" baseline="0"/>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rPr/>
              <a:t>Click to add one-line subtitle</a:t>
            </a:r>
          </a:p>
        </p:txBody>
      </p:sp>
      <p:sp>
        <p:nvSpPr>
          <p:cNvPr id="3" name="Content Placeholder 2"/>
          <p:cNvSpPr>
            <a:spLocks noGrp="1"/>
          </p:cNvSpPr>
          <p:nvPr>
            <p:ph idx="1"/>
          </p:nvPr>
        </p:nvSpPr>
        <p:spPr>
          <a:xfrm>
            <a:off x="457200" y="1524002"/>
            <a:ext cx="8227338" cy="45719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r>
              <a:rPr lang="en-US" smtClean="0"/>
              <a:t>January 27, 2011</a:t>
            </a:r>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B016F8AB-BCEA-4347-8BA6-BE776009BC89}" type="slidenum">
              <a:rPr/>
              <a:t>‹#›</a:t>
            </a:fld>
            <a:endParaRPr/>
          </a:p>
        </p:txBody>
      </p:sp>
    </p:spTree>
    <p:extLst>
      <p:ext uri="{BB962C8B-B14F-4D97-AF65-F5344CB8AC3E}">
        <p14:creationId xmlns:p14="http://schemas.microsoft.com/office/powerpoint/2010/main" val="4052399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mp; SUBTITLE">
    <p:spTree>
      <p:nvGrpSpPr>
        <p:cNvPr id="1" name=""/>
        <p:cNvGrpSpPr/>
        <p:nvPr/>
      </p:nvGrpSpPr>
      <p:grpSpPr>
        <a:xfrm>
          <a:off x="0" y="0"/>
          <a:ext cx="0" cy="0"/>
          <a:chOff x="0" y="0"/>
          <a:chExt cx="0" cy="0"/>
        </a:xfrm>
      </p:grpSpPr>
      <p:sp>
        <p:nvSpPr>
          <p:cNvPr id="6" name="Title 5"/>
          <p:cNvSpPr>
            <a:spLocks noGrp="1"/>
          </p:cNvSpPr>
          <p:nvPr>
            <p:ph type="title" hasCustomPrompt="1"/>
          </p:nvPr>
        </p:nvSpPr>
        <p:spPr>
          <a:xfrm>
            <a:off x="457081" y="577568"/>
            <a:ext cx="8227458" cy="411480"/>
          </a:xfrm>
        </p:spPr>
        <p:txBody>
          <a:bodyPr/>
          <a:lstStyle>
            <a:lvl1pPr>
              <a:defRPr/>
            </a:lvl1pPr>
          </a:lstStyle>
          <a:p>
            <a:r>
              <a:rPr/>
              <a:t>Click to add one-line title</a:t>
            </a:r>
          </a:p>
        </p:txBody>
      </p:sp>
      <p:sp>
        <p:nvSpPr>
          <p:cNvPr id="7" name="Text Placeholder 7"/>
          <p:cNvSpPr>
            <a:spLocks noGrp="1"/>
          </p:cNvSpPr>
          <p:nvPr>
            <p:ph type="body" sz="quarter" idx="13" hasCustomPrompt="1"/>
          </p:nvPr>
        </p:nvSpPr>
        <p:spPr>
          <a:xfrm>
            <a:off x="457080" y="990600"/>
            <a:ext cx="8227458" cy="381000"/>
          </a:xfrm>
        </p:spPr>
        <p:txBody>
          <a:bodyPr>
            <a:noAutofit/>
          </a:bodyPr>
          <a:lstStyle>
            <a:lvl1pPr marL="0" indent="0">
              <a:spcBef>
                <a:spcPts val="0"/>
              </a:spcBef>
              <a:buNone/>
              <a:defRPr sz="2400" baseline="0"/>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rPr/>
              <a:t>Click to add one-line subtitle</a:t>
            </a:r>
          </a:p>
        </p:txBody>
      </p:sp>
      <p:sp>
        <p:nvSpPr>
          <p:cNvPr id="3" name="Date Placeholder 2"/>
          <p:cNvSpPr>
            <a:spLocks noGrp="1"/>
          </p:cNvSpPr>
          <p:nvPr>
            <p:ph type="dt" sz="half" idx="10"/>
          </p:nvPr>
        </p:nvSpPr>
        <p:spPr/>
        <p:txBody>
          <a:bodyPr/>
          <a:lstStyle/>
          <a:p>
            <a:r>
              <a:rPr lang="en-US" smtClean="0"/>
              <a:t>January 27, 2011</a:t>
            </a:r>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B016F8AB-BCEA-4347-8BA6-BE776009BC89}" type="slidenum">
              <a:rPr/>
              <a:t>‹#›</a:t>
            </a:fld>
            <a:endParaRPr/>
          </a:p>
        </p:txBody>
      </p:sp>
    </p:spTree>
    <p:extLst>
      <p:ext uri="{BB962C8B-B14F-4D97-AF65-F5344CB8AC3E}">
        <p14:creationId xmlns:p14="http://schemas.microsoft.com/office/powerpoint/2010/main" val="416395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a:p>
        </p:txBody>
      </p:sp>
      <p:sp>
        <p:nvSpPr>
          <p:cNvPr id="8" name="Slide Number Placeholder 8"/>
          <p:cNvSpPr>
            <a:spLocks noGrp="1"/>
          </p:cNvSpPr>
          <p:nvPr>
            <p:ph type="sldNum" sz="quarter" idx="12"/>
          </p:nvPr>
        </p:nvSpPr>
        <p:spPr>
          <a:xfrm>
            <a:off x="8286751" y="6430870"/>
            <a:ext cx="400050" cy="232147"/>
          </a:xfrm>
        </p:spPr>
        <p:txBody>
          <a:bodyPr/>
          <a:lstStyle/>
          <a:p>
            <a:fld id="{B016F8AB-BCEA-4347-8BA6-BE776009BC89}" type="slidenum">
              <a:rPr/>
              <a:pPr/>
              <a:t>‹#›</a:t>
            </a:fld>
            <a:endParaRPr dirty="0"/>
          </a:p>
        </p:txBody>
      </p:sp>
    </p:spTree>
    <p:extLst>
      <p:ext uri="{BB962C8B-B14F-4D97-AF65-F5344CB8AC3E}">
        <p14:creationId xmlns:p14="http://schemas.microsoft.com/office/powerpoint/2010/main" val="2292567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CUSTOM CONTENT P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7377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WO CONTENT, SUBTITLE &amp; HEADING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081" y="577568"/>
            <a:ext cx="8227458" cy="411480"/>
          </a:xfrm>
        </p:spPr>
        <p:txBody>
          <a:bodyPr/>
          <a:lstStyle>
            <a:lvl1pPr>
              <a:defRPr/>
            </a:lvl1pPr>
          </a:lstStyle>
          <a:p>
            <a:r>
              <a:rPr/>
              <a:t>Click to add one-line title</a:t>
            </a:r>
          </a:p>
        </p:txBody>
      </p:sp>
      <p:sp>
        <p:nvSpPr>
          <p:cNvPr id="10" name="Text Placeholder 7"/>
          <p:cNvSpPr>
            <a:spLocks noGrp="1"/>
          </p:cNvSpPr>
          <p:nvPr>
            <p:ph type="body" sz="quarter" idx="13" hasCustomPrompt="1"/>
          </p:nvPr>
        </p:nvSpPr>
        <p:spPr>
          <a:xfrm>
            <a:off x="457080" y="990600"/>
            <a:ext cx="8227458" cy="381000"/>
          </a:xfrm>
        </p:spPr>
        <p:txBody>
          <a:bodyPr>
            <a:noAutofit/>
          </a:bodyPr>
          <a:lstStyle>
            <a:lvl1pPr marL="0" indent="0">
              <a:spcBef>
                <a:spcPts val="0"/>
              </a:spcBef>
              <a:buNone/>
              <a:defRPr sz="2400" baseline="0"/>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rPr/>
              <a:t>Click to add one-line subtitle</a:t>
            </a:r>
          </a:p>
        </p:txBody>
      </p:sp>
      <p:sp>
        <p:nvSpPr>
          <p:cNvPr id="3" name="Text Placeholder 2"/>
          <p:cNvSpPr>
            <a:spLocks noGrp="1"/>
          </p:cNvSpPr>
          <p:nvPr>
            <p:ph type="body" idx="1" hasCustomPrompt="1"/>
          </p:nvPr>
        </p:nvSpPr>
        <p:spPr>
          <a:xfrm>
            <a:off x="457200" y="1524000"/>
            <a:ext cx="3977640" cy="320040"/>
          </a:xfrm>
        </p:spPr>
        <p:txBody>
          <a:bodyPr anchor="t">
            <a:no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dirty="0"/>
              <a:t>Click to add heading</a:t>
            </a:r>
          </a:p>
        </p:txBody>
      </p:sp>
      <p:sp>
        <p:nvSpPr>
          <p:cNvPr id="4" name="Content Placeholder 3"/>
          <p:cNvSpPr>
            <a:spLocks noGrp="1"/>
          </p:cNvSpPr>
          <p:nvPr>
            <p:ph sz="half" idx="2"/>
          </p:nvPr>
        </p:nvSpPr>
        <p:spPr>
          <a:xfrm>
            <a:off x="457081" y="1906552"/>
            <a:ext cx="3977640" cy="4189448"/>
          </a:xfrm>
        </p:spPr>
        <p:txBody>
          <a:bodyPr>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hasCustomPrompt="1"/>
          </p:nvPr>
        </p:nvSpPr>
        <p:spPr>
          <a:xfrm>
            <a:off x="4706898" y="1524000"/>
            <a:ext cx="3977640" cy="320040"/>
          </a:xfrm>
        </p:spPr>
        <p:txBody>
          <a:bodyPr anchor="t">
            <a:no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t>Click to add heading</a:t>
            </a:r>
          </a:p>
        </p:txBody>
      </p:sp>
      <p:sp>
        <p:nvSpPr>
          <p:cNvPr id="6" name="Content Placeholder 5"/>
          <p:cNvSpPr>
            <a:spLocks noGrp="1"/>
          </p:cNvSpPr>
          <p:nvPr>
            <p:ph sz="quarter" idx="4"/>
          </p:nvPr>
        </p:nvSpPr>
        <p:spPr>
          <a:xfrm>
            <a:off x="4706898" y="1906552"/>
            <a:ext cx="3977640" cy="4189448"/>
          </a:xfrm>
        </p:spPr>
        <p:txBody>
          <a:bodyPr>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r>
              <a:rPr lang="en-US" smtClean="0"/>
              <a:t>January 27, 2011</a:t>
            </a:r>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B016F8AB-BCEA-4347-8BA6-BE776009BC89}" type="slidenum">
              <a:rPr/>
              <a:t>‹#›</a:t>
            </a:fld>
            <a:endParaRPr/>
          </a:p>
        </p:txBody>
      </p:sp>
    </p:spTree>
    <p:extLst>
      <p:ext uri="{BB962C8B-B14F-4D97-AF65-F5344CB8AC3E}">
        <p14:creationId xmlns:p14="http://schemas.microsoft.com/office/powerpoint/2010/main" val="275390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HREE CONTENT, SUBTILE &amp; HEADING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081" y="577568"/>
            <a:ext cx="8227458" cy="411480"/>
          </a:xfrm>
        </p:spPr>
        <p:txBody>
          <a:bodyPr/>
          <a:lstStyle>
            <a:lvl1pPr>
              <a:defRPr sz="2400"/>
            </a:lvl1pPr>
          </a:lstStyle>
          <a:p>
            <a:r>
              <a:rPr dirty="0"/>
              <a:t>Click to add one-line title</a:t>
            </a:r>
          </a:p>
        </p:txBody>
      </p:sp>
      <p:sp>
        <p:nvSpPr>
          <p:cNvPr id="15" name="Text Placeholder 7"/>
          <p:cNvSpPr>
            <a:spLocks noGrp="1"/>
          </p:cNvSpPr>
          <p:nvPr>
            <p:ph type="body" sz="quarter" idx="13" hasCustomPrompt="1"/>
          </p:nvPr>
        </p:nvSpPr>
        <p:spPr>
          <a:xfrm>
            <a:off x="457080" y="990600"/>
            <a:ext cx="8227458" cy="381000"/>
          </a:xfrm>
        </p:spPr>
        <p:txBody>
          <a:bodyPr>
            <a:noAutofit/>
          </a:bodyPr>
          <a:lstStyle>
            <a:lvl1pPr marL="0" indent="0">
              <a:spcBef>
                <a:spcPts val="0"/>
              </a:spcBef>
              <a:buNone/>
              <a:defRPr sz="1800" baseline="0"/>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rPr dirty="0"/>
              <a:t>Click to add one-line subtitle</a:t>
            </a:r>
          </a:p>
        </p:txBody>
      </p:sp>
      <p:sp>
        <p:nvSpPr>
          <p:cNvPr id="9" name="Text Placeholder 2"/>
          <p:cNvSpPr>
            <a:spLocks noGrp="1"/>
          </p:cNvSpPr>
          <p:nvPr>
            <p:ph type="body" idx="1" hasCustomPrompt="1"/>
          </p:nvPr>
        </p:nvSpPr>
        <p:spPr>
          <a:xfrm>
            <a:off x="457202" y="1523999"/>
            <a:ext cx="2571630" cy="320040"/>
          </a:xfrm>
        </p:spPr>
        <p:txBody>
          <a:bodyPr anchor="t">
            <a:noAutofit/>
          </a:bodyPr>
          <a:lstStyle>
            <a:lvl1pPr marL="0" indent="0">
              <a:spcBef>
                <a:spcPts val="0"/>
              </a:spcBef>
              <a:buNone/>
              <a:defRPr sz="16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dirty="0"/>
              <a:t>Click to add heading</a:t>
            </a:r>
          </a:p>
        </p:txBody>
      </p:sp>
      <p:sp>
        <p:nvSpPr>
          <p:cNvPr id="10" name="Text Placeholder 9"/>
          <p:cNvSpPr>
            <a:spLocks noGrp="1"/>
          </p:cNvSpPr>
          <p:nvPr>
            <p:ph type="body" sz="quarter" idx="14"/>
          </p:nvPr>
        </p:nvSpPr>
        <p:spPr>
          <a:xfrm>
            <a:off x="457082" y="1905000"/>
            <a:ext cx="2571750" cy="4191000"/>
          </a:xfrm>
        </p:spPr>
        <p:txBody>
          <a:bodyPr>
            <a:normAutofit/>
          </a:bodyPr>
          <a:lstStyle>
            <a:lvl1pPr>
              <a:defRPr sz="14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Text Placeholder 2"/>
          <p:cNvSpPr>
            <a:spLocks noGrp="1"/>
          </p:cNvSpPr>
          <p:nvPr>
            <p:ph type="body" idx="17" hasCustomPrompt="1"/>
          </p:nvPr>
        </p:nvSpPr>
        <p:spPr>
          <a:xfrm>
            <a:off x="3286246" y="1523999"/>
            <a:ext cx="2571630" cy="320040"/>
          </a:xfrm>
        </p:spPr>
        <p:txBody>
          <a:bodyPr anchor="t">
            <a:noAutofit/>
          </a:bodyPr>
          <a:lstStyle>
            <a:lvl1pPr marL="0" indent="0">
              <a:spcBef>
                <a:spcPts val="0"/>
              </a:spcBef>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heading</a:t>
            </a:r>
            <a:endParaRPr lang="en-US" dirty="0"/>
          </a:p>
        </p:txBody>
      </p:sp>
      <p:sp>
        <p:nvSpPr>
          <p:cNvPr id="11" name="Text Placeholder 9"/>
          <p:cNvSpPr>
            <a:spLocks noGrp="1"/>
          </p:cNvSpPr>
          <p:nvPr>
            <p:ph type="body" sz="quarter" idx="15"/>
          </p:nvPr>
        </p:nvSpPr>
        <p:spPr>
          <a:xfrm>
            <a:off x="3286126" y="1905000"/>
            <a:ext cx="2571750" cy="4191000"/>
          </a:xfrm>
        </p:spPr>
        <p:txBody>
          <a:bodyPr>
            <a:normAutofit/>
          </a:bodyPr>
          <a:lstStyle>
            <a:lvl1pPr>
              <a:defRPr sz="14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Text Placeholder 2"/>
          <p:cNvSpPr>
            <a:spLocks noGrp="1"/>
          </p:cNvSpPr>
          <p:nvPr>
            <p:ph type="body" idx="18" hasCustomPrompt="1"/>
          </p:nvPr>
        </p:nvSpPr>
        <p:spPr>
          <a:xfrm>
            <a:off x="6115170" y="1523999"/>
            <a:ext cx="2571630" cy="320040"/>
          </a:xfrm>
        </p:spPr>
        <p:txBody>
          <a:bodyPr anchor="t">
            <a:noAutofit/>
          </a:bodyPr>
          <a:lstStyle>
            <a:lvl1pPr marL="0" indent="0">
              <a:spcBef>
                <a:spcPts val="0"/>
              </a:spcBef>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dirty="0"/>
              <a:t>Click to add heading</a:t>
            </a:r>
          </a:p>
        </p:txBody>
      </p:sp>
      <p:sp>
        <p:nvSpPr>
          <p:cNvPr id="12" name="Text Placeholder 9"/>
          <p:cNvSpPr>
            <a:spLocks noGrp="1"/>
          </p:cNvSpPr>
          <p:nvPr>
            <p:ph type="body" sz="quarter" idx="16"/>
          </p:nvPr>
        </p:nvSpPr>
        <p:spPr>
          <a:xfrm>
            <a:off x="6112789" y="1905000"/>
            <a:ext cx="2571750" cy="4191000"/>
          </a:xfrm>
        </p:spPr>
        <p:txBody>
          <a:bodyPr>
            <a:normAutofit/>
          </a:bodyPr>
          <a:lstStyle>
            <a:lvl1pPr>
              <a:defRPr sz="14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r>
              <a:rPr lang="en-US" smtClean="0"/>
              <a:t>January 27, 2011</a:t>
            </a:r>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B016F8AB-BCEA-4347-8BA6-BE776009BC89}" type="slidenum">
              <a:rPr/>
              <a:t>‹#›</a:t>
            </a:fld>
            <a:endParaRPr/>
          </a:p>
        </p:txBody>
      </p:sp>
    </p:spTree>
    <p:extLst>
      <p:ext uri="{BB962C8B-B14F-4D97-AF65-F5344CB8AC3E}">
        <p14:creationId xmlns:p14="http://schemas.microsoft.com/office/powerpoint/2010/main" val="3104335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HREE COLUMN FLOW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081" y="577568"/>
            <a:ext cx="8227458" cy="411480"/>
          </a:xfrm>
        </p:spPr>
        <p:txBody>
          <a:bodyPr/>
          <a:lstStyle>
            <a:lvl1pPr>
              <a:defRPr sz="2400" baseline="0"/>
            </a:lvl1pPr>
          </a:lstStyle>
          <a:p>
            <a:r>
              <a:rPr dirty="0"/>
              <a:t>Click to add one-line title</a:t>
            </a:r>
          </a:p>
        </p:txBody>
      </p:sp>
      <p:sp>
        <p:nvSpPr>
          <p:cNvPr id="15" name="Text Placeholder 7"/>
          <p:cNvSpPr>
            <a:spLocks noGrp="1"/>
          </p:cNvSpPr>
          <p:nvPr>
            <p:ph type="body" sz="quarter" idx="13" hasCustomPrompt="1"/>
          </p:nvPr>
        </p:nvSpPr>
        <p:spPr>
          <a:xfrm>
            <a:off x="457080" y="990600"/>
            <a:ext cx="8227458" cy="381000"/>
          </a:xfrm>
        </p:spPr>
        <p:txBody>
          <a:bodyPr>
            <a:noAutofit/>
          </a:bodyPr>
          <a:lstStyle>
            <a:lvl1pPr marL="0" indent="0">
              <a:spcBef>
                <a:spcPts val="0"/>
              </a:spcBef>
              <a:buNone/>
              <a:defRPr sz="1800" baseline="0"/>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rPr dirty="0"/>
              <a:t>Click to add one-line subtitle</a:t>
            </a:r>
          </a:p>
        </p:txBody>
      </p:sp>
      <p:sp>
        <p:nvSpPr>
          <p:cNvPr id="5" name="Date Placeholder 4"/>
          <p:cNvSpPr>
            <a:spLocks noGrp="1"/>
          </p:cNvSpPr>
          <p:nvPr>
            <p:ph type="dt" sz="half" idx="10"/>
          </p:nvPr>
        </p:nvSpPr>
        <p:spPr/>
        <p:txBody>
          <a:bodyPr/>
          <a:lstStyle/>
          <a:p>
            <a:r>
              <a:rPr lang="en-US" smtClean="0"/>
              <a:t>January 27, 2011</a:t>
            </a:r>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B016F8AB-BCEA-4347-8BA6-BE776009BC89}" type="slidenum">
              <a:rPr/>
              <a:t>‹#›</a:t>
            </a:fld>
            <a:endParaRPr/>
          </a:p>
        </p:txBody>
      </p:sp>
      <p:sp>
        <p:nvSpPr>
          <p:cNvPr id="16" name="Text Placeholder 4"/>
          <p:cNvSpPr>
            <a:spLocks noGrp="1"/>
          </p:cNvSpPr>
          <p:nvPr>
            <p:ph type="body" sz="quarter" idx="14" hasCustomPrompt="1"/>
          </p:nvPr>
        </p:nvSpPr>
        <p:spPr>
          <a:xfrm>
            <a:off x="457081" y="1371600"/>
            <a:ext cx="8227457" cy="4876800"/>
          </a:xfrm>
        </p:spPr>
        <p:txBody>
          <a:bodyPr numCol="3" spcCol="457200">
            <a:noAutofit/>
          </a:bodyPr>
          <a:lstStyle>
            <a:lvl1pPr marL="0" marR="0" indent="0" algn="l" defTabSz="914400" rtl="0" eaLnBrk="1" fontAlgn="auto" latinLnBrk="0" hangingPunct="1">
              <a:lnSpc>
                <a:spcPts val="1800"/>
              </a:lnSpc>
              <a:spcBef>
                <a:spcPts val="600"/>
              </a:spcBef>
              <a:spcAft>
                <a:spcPts val="0"/>
              </a:spcAft>
              <a:buClrTx/>
              <a:buSzTx/>
              <a:buFont typeface="Arial" panose="020B0604020202020204" pitchFamily="34" charset="0"/>
              <a:buNone/>
              <a:tabLst/>
              <a:defRPr lang="en-US" sz="1200" b="0" baseline="0" smtClean="0">
                <a:solidFill>
                  <a:schemeClr val="tx1"/>
                </a:solidFill>
                <a:latin typeface="arial" charset="0"/>
              </a:defRPr>
            </a:lvl1pPr>
            <a:lvl2pPr>
              <a:defRPr sz="1200"/>
            </a:lvl2pPr>
          </a:lstStyle>
          <a:p>
            <a:pPr marL="0" indent="0">
              <a:lnSpc>
                <a:spcPts val="1600"/>
              </a:lnSpc>
              <a:spcBef>
                <a:spcPts val="600"/>
              </a:spcBef>
              <a:buNone/>
            </a:pPr>
            <a:r>
              <a:rPr lang="en-US" sz="1200" b="1" dirty="0" smtClean="0">
                <a:solidFill>
                  <a:srgbClr val="084976"/>
                </a:solidFill>
              </a:rPr>
              <a:t>Subhead, 12 </a:t>
            </a:r>
            <a:r>
              <a:rPr lang="en-US" sz="1200" b="1" dirty="0" err="1" smtClean="0">
                <a:solidFill>
                  <a:srgbClr val="084976"/>
                </a:solidFill>
              </a:rPr>
              <a:t>pt</a:t>
            </a:r>
            <a:r>
              <a:rPr lang="en-US" sz="1200" b="1" dirty="0" smtClean="0">
                <a:solidFill>
                  <a:srgbClr val="084976"/>
                </a:solidFill>
              </a:rPr>
              <a:t> Arial Bold</a:t>
            </a:r>
            <a:endParaRPr lang="en-US" sz="1200" b="1" dirty="0">
              <a:solidFill>
                <a:srgbClr val="084976"/>
              </a:solidFill>
            </a:endParaRPr>
          </a:p>
          <a:p>
            <a:pPr marL="0">
              <a:lnSpc>
                <a:spcPts val="1600"/>
              </a:lnSpc>
              <a:spcBef>
                <a:spcPts val="600"/>
              </a:spcBef>
            </a:pPr>
            <a:r>
              <a:rPr lang="en-US" sz="1200" dirty="0" smtClean="0"/>
              <a:t>Body copy is 12 point Arial Regular. All paragraphs have 6 points of “space before” OR double carriage returns.</a:t>
            </a:r>
            <a:endParaRPr lang="en-US" sz="1200" dirty="0"/>
          </a:p>
          <a:p>
            <a:pPr marL="411480" lvl="1">
              <a:lnSpc>
                <a:spcPts val="1600"/>
              </a:lnSpc>
              <a:spcBef>
                <a:spcPts val="600"/>
              </a:spcBef>
            </a:pPr>
            <a:r>
              <a:rPr lang="en-US" sz="1200" dirty="0" smtClean="0"/>
              <a:t>Bullet list line 1</a:t>
            </a:r>
          </a:p>
          <a:p>
            <a:pPr marL="411480" lvl="1">
              <a:lnSpc>
                <a:spcPts val="1600"/>
              </a:lnSpc>
              <a:spcBef>
                <a:spcPts val="600"/>
              </a:spcBef>
            </a:pPr>
            <a:r>
              <a:rPr lang="en-US" sz="1200" dirty="0" smtClean="0"/>
              <a:t>Bullet list line 2</a:t>
            </a:r>
          </a:p>
          <a:p>
            <a:pPr marL="411480" lvl="1">
              <a:lnSpc>
                <a:spcPts val="1600"/>
              </a:lnSpc>
              <a:spcBef>
                <a:spcPts val="600"/>
              </a:spcBef>
            </a:pPr>
            <a:r>
              <a:rPr lang="en-US" sz="1200" dirty="0" smtClean="0"/>
              <a:t>Bullet list line 3</a:t>
            </a:r>
          </a:p>
          <a:p>
            <a:pPr marL="0" indent="0">
              <a:lnSpc>
                <a:spcPts val="1800"/>
              </a:lnSpc>
              <a:spcBef>
                <a:spcPts val="600"/>
              </a:spcBef>
              <a:buNone/>
            </a:pPr>
            <a:r>
              <a:rPr lang="en-US" sz="1100" dirty="0" err="1" smtClean="0">
                <a:solidFill>
                  <a:prstClr val="black"/>
                </a:solidFill>
                <a:latin typeface="ArialMT" charset="0"/>
              </a:rPr>
              <a:t>Lorem</a:t>
            </a:r>
            <a:r>
              <a:rPr lang="en-US" sz="1100" dirty="0" smtClean="0">
                <a:solidFill>
                  <a:prstClr val="black"/>
                </a:solidFill>
                <a:latin typeface="ArialMT" charset="0"/>
              </a:rPr>
              <a:t> </a:t>
            </a:r>
            <a:r>
              <a:rPr lang="en-US" sz="1100" dirty="0" err="1" smtClean="0">
                <a:solidFill>
                  <a:prstClr val="black"/>
                </a:solidFill>
                <a:latin typeface="ArialMT" charset="0"/>
              </a:rPr>
              <a:t>ipsum</a:t>
            </a:r>
            <a:r>
              <a:rPr lang="en-US" sz="1100" dirty="0" smtClean="0">
                <a:solidFill>
                  <a:prstClr val="black"/>
                </a:solidFill>
                <a:latin typeface="ArialMT" charset="0"/>
              </a:rPr>
              <a:t> dolor sit </a:t>
            </a:r>
            <a:r>
              <a:rPr lang="en-US" sz="1100" dirty="0" err="1" smtClean="0">
                <a:solidFill>
                  <a:prstClr val="black"/>
                </a:solidFill>
                <a:latin typeface="ArialMT" charset="0"/>
              </a:rPr>
              <a:t>amet</a:t>
            </a:r>
            <a:r>
              <a:rPr lang="en-US" sz="1100" dirty="0" smtClean="0">
                <a:solidFill>
                  <a:prstClr val="black"/>
                </a:solidFill>
                <a:latin typeface="ArialMT" charset="0"/>
              </a:rPr>
              <a:t>, </a:t>
            </a:r>
            <a:r>
              <a:rPr lang="en-US" sz="1100" dirty="0" err="1" smtClean="0">
                <a:solidFill>
                  <a:prstClr val="black"/>
                </a:solidFill>
                <a:latin typeface="ArialMT" charset="0"/>
              </a:rPr>
              <a:t>consectetur</a:t>
            </a:r>
            <a:r>
              <a:rPr lang="en-US" sz="1100" dirty="0" smtClean="0">
                <a:solidFill>
                  <a:prstClr val="black"/>
                </a:solidFill>
                <a:latin typeface="ArialMT" charset="0"/>
              </a:rPr>
              <a:t> </a:t>
            </a:r>
            <a:r>
              <a:rPr lang="en-US" sz="1100" dirty="0" err="1" smtClean="0">
                <a:solidFill>
                  <a:prstClr val="black"/>
                </a:solidFill>
                <a:latin typeface="ArialMT" charset="0"/>
              </a:rPr>
              <a:t>adipiscing</a:t>
            </a:r>
            <a:r>
              <a:rPr lang="en-US" sz="1100" dirty="0" smtClean="0">
                <a:solidFill>
                  <a:prstClr val="black"/>
                </a:solidFill>
                <a:latin typeface="ArialMT" charset="0"/>
              </a:rPr>
              <a:t> </a:t>
            </a:r>
            <a:r>
              <a:rPr lang="en-US" sz="1100" dirty="0" err="1" smtClean="0">
                <a:solidFill>
                  <a:prstClr val="black"/>
                </a:solidFill>
                <a:latin typeface="ArialMT" charset="0"/>
              </a:rPr>
              <a:t>elit</a:t>
            </a:r>
            <a:r>
              <a:rPr lang="en-US" sz="1100" dirty="0" smtClean="0">
                <a:solidFill>
                  <a:prstClr val="black"/>
                </a:solidFill>
                <a:latin typeface="ArialMT" charset="0"/>
              </a:rPr>
              <a:t>, </a:t>
            </a:r>
            <a:r>
              <a:rPr lang="en-US" sz="1100" dirty="0" err="1" smtClean="0">
                <a:solidFill>
                  <a:prstClr val="black"/>
                </a:solidFill>
                <a:latin typeface="ArialMT" charset="0"/>
              </a:rPr>
              <a:t>sed</a:t>
            </a:r>
            <a:r>
              <a:rPr lang="en-US" sz="1100" dirty="0" smtClean="0">
                <a:solidFill>
                  <a:prstClr val="black"/>
                </a:solidFill>
                <a:latin typeface="ArialMT" charset="0"/>
              </a:rPr>
              <a:t> do </a:t>
            </a:r>
            <a:r>
              <a:rPr lang="en-US" sz="1100" dirty="0" err="1" smtClean="0">
                <a:solidFill>
                  <a:prstClr val="black"/>
                </a:solidFill>
                <a:latin typeface="ArialMT" charset="0"/>
              </a:rPr>
              <a:t>eiusmod</a:t>
            </a:r>
            <a:r>
              <a:rPr lang="en-US" sz="1100" dirty="0" smtClean="0">
                <a:solidFill>
                  <a:prstClr val="black"/>
                </a:solidFill>
                <a:latin typeface="ArialMT" charset="0"/>
              </a:rPr>
              <a:t> </a:t>
            </a:r>
            <a:r>
              <a:rPr lang="en-US" sz="1100" dirty="0" err="1" smtClean="0">
                <a:solidFill>
                  <a:prstClr val="black"/>
                </a:solidFill>
                <a:latin typeface="ArialMT" charset="0"/>
              </a:rPr>
              <a:t>tempor</a:t>
            </a:r>
            <a:r>
              <a:rPr lang="en-US" sz="1100" dirty="0" smtClean="0">
                <a:solidFill>
                  <a:prstClr val="black"/>
                </a:solidFill>
                <a:latin typeface="ArialMT" charset="0"/>
              </a:rPr>
              <a:t> </a:t>
            </a:r>
            <a:r>
              <a:rPr lang="en-US" sz="1100" dirty="0" err="1" smtClean="0">
                <a:solidFill>
                  <a:prstClr val="black"/>
                </a:solidFill>
                <a:latin typeface="ArialMT" charset="0"/>
              </a:rPr>
              <a:t>incididunt</a:t>
            </a:r>
            <a:r>
              <a:rPr lang="en-US" sz="1100" dirty="0" smtClean="0">
                <a:solidFill>
                  <a:prstClr val="black"/>
                </a:solidFill>
                <a:latin typeface="ArialMT" charset="0"/>
              </a:rPr>
              <a:t> </a:t>
            </a:r>
            <a:r>
              <a:rPr lang="en-US" sz="1100" dirty="0" err="1" smtClean="0">
                <a:solidFill>
                  <a:prstClr val="black"/>
                </a:solidFill>
                <a:latin typeface="ArialMT" charset="0"/>
              </a:rPr>
              <a:t>ut</a:t>
            </a:r>
            <a:r>
              <a:rPr lang="en-US" sz="1100" dirty="0" smtClean="0">
                <a:solidFill>
                  <a:prstClr val="black"/>
                </a:solidFill>
                <a:latin typeface="ArialMT" charset="0"/>
              </a:rPr>
              <a:t> </a:t>
            </a:r>
            <a:r>
              <a:rPr lang="en-US" sz="1100" dirty="0" err="1" smtClean="0">
                <a:solidFill>
                  <a:prstClr val="black"/>
                </a:solidFill>
                <a:latin typeface="ArialMT" charset="0"/>
              </a:rPr>
              <a:t>labore</a:t>
            </a:r>
            <a:r>
              <a:rPr lang="en-US" sz="1100" dirty="0" smtClean="0">
                <a:solidFill>
                  <a:prstClr val="black"/>
                </a:solidFill>
                <a:latin typeface="ArialMT" charset="0"/>
              </a:rPr>
              <a:t> et </a:t>
            </a:r>
            <a:r>
              <a:rPr lang="en-US" sz="1100" dirty="0" err="1" smtClean="0">
                <a:solidFill>
                  <a:prstClr val="black"/>
                </a:solidFill>
                <a:latin typeface="ArialMT" charset="0"/>
              </a:rPr>
              <a:t>dolore</a:t>
            </a:r>
            <a:r>
              <a:rPr lang="en-US" sz="1100" dirty="0" smtClean="0">
                <a:solidFill>
                  <a:prstClr val="black"/>
                </a:solidFill>
                <a:latin typeface="ArialMT" charset="0"/>
              </a:rPr>
              <a:t> magna </a:t>
            </a:r>
            <a:r>
              <a:rPr lang="en-US" sz="1100" dirty="0" err="1" smtClean="0">
                <a:solidFill>
                  <a:prstClr val="black"/>
                </a:solidFill>
                <a:latin typeface="ArialMT" charset="0"/>
              </a:rPr>
              <a:t>aliqua</a:t>
            </a:r>
            <a:r>
              <a:rPr lang="en-US" sz="1100" dirty="0" smtClean="0">
                <a:solidFill>
                  <a:prstClr val="black"/>
                </a:solidFill>
                <a:latin typeface="ArialMT" charset="0"/>
              </a:rPr>
              <a:t>. </a:t>
            </a:r>
            <a:r>
              <a:rPr lang="en-US" sz="1100" dirty="0" err="1" smtClean="0">
                <a:solidFill>
                  <a:prstClr val="black"/>
                </a:solidFill>
                <a:latin typeface="ArialMT" charset="0"/>
              </a:rPr>
              <a:t>Ut</a:t>
            </a:r>
            <a:r>
              <a:rPr lang="en-US" sz="1100" dirty="0" smtClean="0">
                <a:solidFill>
                  <a:prstClr val="black"/>
                </a:solidFill>
                <a:latin typeface="ArialMT" charset="0"/>
              </a:rPr>
              <a:t> </a:t>
            </a:r>
            <a:r>
              <a:rPr lang="en-US" sz="1100" dirty="0" err="1" smtClean="0">
                <a:solidFill>
                  <a:prstClr val="black"/>
                </a:solidFill>
                <a:latin typeface="ArialMT" charset="0"/>
              </a:rPr>
              <a:t>enim</a:t>
            </a:r>
            <a:r>
              <a:rPr lang="en-US" sz="1100" dirty="0" smtClean="0">
                <a:solidFill>
                  <a:prstClr val="black"/>
                </a:solidFill>
                <a:latin typeface="ArialMT" charset="0"/>
              </a:rPr>
              <a:t> ad minim </a:t>
            </a:r>
            <a:r>
              <a:rPr lang="en-US" sz="1100" dirty="0" err="1" smtClean="0">
                <a:solidFill>
                  <a:prstClr val="black"/>
                </a:solidFill>
                <a:latin typeface="ArialMT" charset="0"/>
              </a:rPr>
              <a:t>veniam</a:t>
            </a:r>
            <a:r>
              <a:rPr lang="en-US" sz="1100" dirty="0" smtClean="0">
                <a:solidFill>
                  <a:prstClr val="black"/>
                </a:solidFill>
                <a:latin typeface="ArialMT" charset="0"/>
              </a:rPr>
              <a:t>, </a:t>
            </a:r>
            <a:r>
              <a:rPr lang="en-US" sz="1100" dirty="0" err="1" smtClean="0">
                <a:solidFill>
                  <a:prstClr val="black"/>
                </a:solidFill>
                <a:latin typeface="ArialMT" charset="0"/>
              </a:rPr>
              <a:t>quis</a:t>
            </a:r>
            <a:r>
              <a:rPr lang="en-US" sz="1100" dirty="0" smtClean="0">
                <a:solidFill>
                  <a:prstClr val="black"/>
                </a:solidFill>
                <a:latin typeface="ArialMT" charset="0"/>
              </a:rPr>
              <a:t> </a:t>
            </a:r>
            <a:r>
              <a:rPr lang="en-US" sz="1100" dirty="0" err="1" smtClean="0">
                <a:solidFill>
                  <a:prstClr val="black"/>
                </a:solidFill>
                <a:latin typeface="ArialMT" charset="0"/>
              </a:rPr>
              <a:t>nostrud</a:t>
            </a:r>
            <a:r>
              <a:rPr lang="en-US" sz="1100" dirty="0" smtClean="0">
                <a:solidFill>
                  <a:prstClr val="black"/>
                </a:solidFill>
                <a:latin typeface="ArialMT" charset="0"/>
              </a:rPr>
              <a:t> exercitation </a:t>
            </a:r>
            <a:r>
              <a:rPr lang="en-US" sz="1100" dirty="0" err="1" smtClean="0">
                <a:solidFill>
                  <a:prstClr val="black"/>
                </a:solidFill>
                <a:latin typeface="ArialMT" charset="0"/>
              </a:rPr>
              <a:t>ullamco</a:t>
            </a:r>
            <a:r>
              <a:rPr lang="en-US" sz="1100" dirty="0" smtClean="0">
                <a:solidFill>
                  <a:prstClr val="black"/>
                </a:solidFill>
                <a:latin typeface="ArialMT" charset="0"/>
              </a:rPr>
              <a:t> </a:t>
            </a:r>
            <a:r>
              <a:rPr lang="en-US" sz="1100" dirty="0" err="1" smtClean="0">
                <a:solidFill>
                  <a:prstClr val="black"/>
                </a:solidFill>
                <a:latin typeface="ArialMT" charset="0"/>
              </a:rPr>
              <a:t>laboris</a:t>
            </a:r>
            <a:r>
              <a:rPr lang="en-US" sz="1100" dirty="0" smtClean="0">
                <a:solidFill>
                  <a:prstClr val="black"/>
                </a:solidFill>
                <a:latin typeface="ArialMT" charset="0"/>
              </a:rPr>
              <a:t> nisi </a:t>
            </a:r>
            <a:r>
              <a:rPr lang="en-US" sz="1100" dirty="0" err="1" smtClean="0">
                <a:solidFill>
                  <a:prstClr val="black"/>
                </a:solidFill>
                <a:latin typeface="ArialMT" charset="0"/>
              </a:rPr>
              <a:t>ut</a:t>
            </a:r>
            <a:r>
              <a:rPr lang="en-US" sz="1100" dirty="0" smtClean="0">
                <a:solidFill>
                  <a:prstClr val="black"/>
                </a:solidFill>
                <a:latin typeface="ArialMT" charset="0"/>
              </a:rPr>
              <a:t> </a:t>
            </a:r>
            <a:r>
              <a:rPr lang="en-US" sz="1100" dirty="0" err="1" smtClean="0">
                <a:solidFill>
                  <a:prstClr val="black"/>
                </a:solidFill>
                <a:latin typeface="ArialMT" charset="0"/>
              </a:rPr>
              <a:t>aliquip</a:t>
            </a:r>
            <a:r>
              <a:rPr lang="en-US" sz="1100" dirty="0" smtClean="0">
                <a:solidFill>
                  <a:prstClr val="black"/>
                </a:solidFill>
                <a:latin typeface="ArialMT" charset="0"/>
              </a:rPr>
              <a:t> ex </a:t>
            </a:r>
            <a:r>
              <a:rPr lang="en-US" sz="1100" dirty="0" err="1" smtClean="0">
                <a:solidFill>
                  <a:prstClr val="black"/>
                </a:solidFill>
                <a:latin typeface="ArialMT" charset="0"/>
              </a:rPr>
              <a:t>ea</a:t>
            </a:r>
            <a:r>
              <a:rPr lang="en-US" sz="1100" dirty="0" smtClean="0">
                <a:solidFill>
                  <a:prstClr val="black"/>
                </a:solidFill>
                <a:latin typeface="ArialMT" charset="0"/>
              </a:rPr>
              <a:t> </a:t>
            </a:r>
            <a:r>
              <a:rPr lang="en-US" sz="1100" dirty="0" err="1" smtClean="0">
                <a:solidFill>
                  <a:prstClr val="black"/>
                </a:solidFill>
                <a:latin typeface="ArialMT" charset="0"/>
              </a:rPr>
              <a:t>commodo</a:t>
            </a:r>
            <a:r>
              <a:rPr lang="en-US" sz="1100" dirty="0" smtClean="0">
                <a:solidFill>
                  <a:prstClr val="black"/>
                </a:solidFill>
                <a:latin typeface="ArialMT" charset="0"/>
              </a:rPr>
              <a:t> </a:t>
            </a:r>
            <a:r>
              <a:rPr lang="en-US" sz="1100" dirty="0" err="1" smtClean="0">
                <a:solidFill>
                  <a:prstClr val="black"/>
                </a:solidFill>
                <a:latin typeface="ArialMT" charset="0"/>
              </a:rPr>
              <a:t>consequat</a:t>
            </a:r>
            <a:r>
              <a:rPr lang="en-US" sz="1100" dirty="0" smtClean="0">
                <a:solidFill>
                  <a:prstClr val="black"/>
                </a:solidFill>
                <a:latin typeface="ArialMT" charset="0"/>
              </a:rPr>
              <a:t>. </a:t>
            </a:r>
            <a:r>
              <a:rPr lang="en-US" sz="1100" dirty="0" err="1" smtClean="0">
                <a:solidFill>
                  <a:prstClr val="black"/>
                </a:solidFill>
                <a:latin typeface="ArialMT" charset="0"/>
              </a:rPr>
              <a:t>Duis</a:t>
            </a:r>
            <a:r>
              <a:rPr lang="en-US" sz="1100" dirty="0" smtClean="0">
                <a:solidFill>
                  <a:prstClr val="black"/>
                </a:solidFill>
                <a:latin typeface="ArialMT" charset="0"/>
              </a:rPr>
              <a:t> </a:t>
            </a:r>
            <a:r>
              <a:rPr lang="en-US" sz="1100" dirty="0" err="1" smtClean="0">
                <a:solidFill>
                  <a:prstClr val="black"/>
                </a:solidFill>
                <a:latin typeface="ArialMT" charset="0"/>
              </a:rPr>
              <a:t>aute</a:t>
            </a:r>
            <a:r>
              <a:rPr lang="en-US" sz="1100" dirty="0" smtClean="0">
                <a:solidFill>
                  <a:prstClr val="black"/>
                </a:solidFill>
                <a:latin typeface="ArialMT" charset="0"/>
              </a:rPr>
              <a:t> </a:t>
            </a:r>
            <a:r>
              <a:rPr lang="en-US" sz="1100" dirty="0" err="1" smtClean="0">
                <a:solidFill>
                  <a:prstClr val="black"/>
                </a:solidFill>
                <a:latin typeface="ArialMT" charset="0"/>
              </a:rPr>
              <a:t>irure</a:t>
            </a:r>
            <a:r>
              <a:rPr lang="en-US" sz="1100" dirty="0" smtClean="0">
                <a:solidFill>
                  <a:prstClr val="black"/>
                </a:solidFill>
                <a:latin typeface="ArialMT" charset="0"/>
              </a:rPr>
              <a:t> dolor in </a:t>
            </a:r>
            <a:r>
              <a:rPr lang="en-US" sz="1100" dirty="0" err="1" smtClean="0">
                <a:solidFill>
                  <a:prstClr val="black"/>
                </a:solidFill>
                <a:latin typeface="ArialMT" charset="0"/>
              </a:rPr>
              <a:t>reprehenderit</a:t>
            </a:r>
            <a:r>
              <a:rPr lang="en-US" sz="1100" dirty="0" smtClean="0">
                <a:solidFill>
                  <a:prstClr val="black"/>
                </a:solidFill>
                <a:latin typeface="ArialMT" charset="0"/>
              </a:rPr>
              <a:t> in </a:t>
            </a:r>
            <a:r>
              <a:rPr lang="en-US" sz="1100" dirty="0" err="1" smtClean="0">
                <a:solidFill>
                  <a:prstClr val="black"/>
                </a:solidFill>
                <a:latin typeface="ArialMT" charset="0"/>
              </a:rPr>
              <a:t>voluptate</a:t>
            </a:r>
            <a:r>
              <a:rPr lang="en-US" sz="1100" dirty="0" smtClean="0">
                <a:solidFill>
                  <a:prstClr val="black"/>
                </a:solidFill>
                <a:latin typeface="ArialMT" charset="0"/>
              </a:rPr>
              <a:t> </a:t>
            </a:r>
            <a:r>
              <a:rPr lang="en-US" sz="1100" dirty="0" err="1" smtClean="0">
                <a:solidFill>
                  <a:prstClr val="black"/>
                </a:solidFill>
                <a:latin typeface="ArialMT" charset="0"/>
              </a:rPr>
              <a:t>velit</a:t>
            </a:r>
            <a:r>
              <a:rPr lang="en-US" sz="1100" dirty="0" smtClean="0">
                <a:solidFill>
                  <a:prstClr val="black"/>
                </a:solidFill>
                <a:latin typeface="ArialMT" charset="0"/>
              </a:rPr>
              <a:t> </a:t>
            </a:r>
            <a:r>
              <a:rPr lang="en-US" sz="1100" dirty="0" err="1" smtClean="0">
                <a:solidFill>
                  <a:prstClr val="black"/>
                </a:solidFill>
                <a:latin typeface="ArialMT" charset="0"/>
              </a:rPr>
              <a:t>esse</a:t>
            </a:r>
            <a:r>
              <a:rPr lang="en-US" sz="1100" dirty="0" smtClean="0">
                <a:solidFill>
                  <a:prstClr val="black"/>
                </a:solidFill>
                <a:latin typeface="ArialMT" charset="0"/>
              </a:rPr>
              <a:t> </a:t>
            </a:r>
            <a:r>
              <a:rPr lang="en-US" sz="1100" dirty="0" err="1" smtClean="0">
                <a:solidFill>
                  <a:prstClr val="black"/>
                </a:solidFill>
                <a:latin typeface="ArialMT" charset="0"/>
              </a:rPr>
              <a:t>cillum</a:t>
            </a:r>
            <a:r>
              <a:rPr lang="en-US" sz="1100" dirty="0" smtClean="0">
                <a:solidFill>
                  <a:prstClr val="black"/>
                </a:solidFill>
                <a:latin typeface="ArialMT" charset="0"/>
              </a:rPr>
              <a:t> </a:t>
            </a:r>
            <a:r>
              <a:rPr lang="en-US" sz="1100" dirty="0" err="1" smtClean="0">
                <a:solidFill>
                  <a:prstClr val="black"/>
                </a:solidFill>
                <a:latin typeface="ArialMT" charset="0"/>
              </a:rPr>
              <a:t>dolore</a:t>
            </a:r>
            <a:r>
              <a:rPr lang="en-US" sz="1100" dirty="0" smtClean="0">
                <a:solidFill>
                  <a:prstClr val="black"/>
                </a:solidFill>
                <a:latin typeface="ArialMT" charset="0"/>
              </a:rPr>
              <a:t> </a:t>
            </a:r>
            <a:r>
              <a:rPr lang="en-US" sz="1100" dirty="0" err="1" smtClean="0">
                <a:solidFill>
                  <a:prstClr val="black"/>
                </a:solidFill>
                <a:latin typeface="ArialMT" charset="0"/>
              </a:rPr>
              <a:t>eu</a:t>
            </a:r>
            <a:r>
              <a:rPr lang="en-US" sz="1100" dirty="0" smtClean="0">
                <a:solidFill>
                  <a:prstClr val="black"/>
                </a:solidFill>
                <a:latin typeface="ArialMT" charset="0"/>
              </a:rPr>
              <a:t> </a:t>
            </a:r>
            <a:r>
              <a:rPr lang="en-US" sz="1100" dirty="0" err="1" smtClean="0">
                <a:solidFill>
                  <a:prstClr val="black"/>
                </a:solidFill>
                <a:latin typeface="ArialMT" charset="0"/>
              </a:rPr>
              <a:t>fugiat</a:t>
            </a:r>
            <a:r>
              <a:rPr lang="en-US" sz="1100" dirty="0" smtClean="0">
                <a:solidFill>
                  <a:prstClr val="black"/>
                </a:solidFill>
                <a:latin typeface="ArialMT" charset="0"/>
              </a:rPr>
              <a:t> </a:t>
            </a:r>
            <a:r>
              <a:rPr lang="en-US" sz="1100" dirty="0" err="1" smtClean="0">
                <a:solidFill>
                  <a:prstClr val="black"/>
                </a:solidFill>
                <a:latin typeface="ArialMT" charset="0"/>
              </a:rPr>
              <a:t>nulla</a:t>
            </a:r>
            <a:r>
              <a:rPr lang="en-US" sz="1100" dirty="0" smtClean="0">
                <a:solidFill>
                  <a:prstClr val="black"/>
                </a:solidFill>
                <a:latin typeface="ArialMT" charset="0"/>
              </a:rPr>
              <a:t> </a:t>
            </a:r>
            <a:r>
              <a:rPr lang="en-US" sz="1100" dirty="0" err="1" smtClean="0">
                <a:solidFill>
                  <a:prstClr val="black"/>
                </a:solidFill>
                <a:latin typeface="ArialMT" charset="0"/>
              </a:rPr>
              <a:t>pariatur</a:t>
            </a:r>
            <a:r>
              <a:rPr lang="en-US" sz="1100" dirty="0" smtClean="0">
                <a:solidFill>
                  <a:prstClr val="black"/>
                </a:solidFill>
                <a:latin typeface="ArialMT" charset="0"/>
              </a:rPr>
              <a:t>. </a:t>
            </a:r>
            <a:r>
              <a:rPr lang="en-US" sz="1100" dirty="0" err="1" smtClean="0">
                <a:solidFill>
                  <a:prstClr val="black"/>
                </a:solidFill>
                <a:latin typeface="ArialMT" charset="0"/>
              </a:rPr>
              <a:t>Excepteur</a:t>
            </a:r>
            <a:r>
              <a:rPr lang="en-US" sz="1100" dirty="0" smtClean="0">
                <a:solidFill>
                  <a:prstClr val="black"/>
                </a:solidFill>
                <a:latin typeface="ArialMT" charset="0"/>
              </a:rPr>
              <a:t> </a:t>
            </a:r>
            <a:r>
              <a:rPr lang="en-US" sz="1100" dirty="0" err="1" smtClean="0">
                <a:solidFill>
                  <a:prstClr val="black"/>
                </a:solidFill>
                <a:latin typeface="ArialMT" charset="0"/>
              </a:rPr>
              <a:t>sint</a:t>
            </a:r>
            <a:r>
              <a:rPr lang="en-US" sz="1100" dirty="0" smtClean="0">
                <a:solidFill>
                  <a:prstClr val="black"/>
                </a:solidFill>
                <a:latin typeface="ArialMT" charset="0"/>
              </a:rPr>
              <a:t> </a:t>
            </a:r>
            <a:r>
              <a:rPr lang="en-US" sz="1100" dirty="0" err="1" smtClean="0">
                <a:solidFill>
                  <a:prstClr val="black"/>
                </a:solidFill>
                <a:latin typeface="ArialMT" charset="0"/>
              </a:rPr>
              <a:t>occaecat</a:t>
            </a:r>
            <a:r>
              <a:rPr lang="en-US" sz="1100" dirty="0" smtClean="0">
                <a:solidFill>
                  <a:prstClr val="black"/>
                </a:solidFill>
                <a:latin typeface="ArialMT" charset="0"/>
              </a:rPr>
              <a:t> </a:t>
            </a:r>
            <a:r>
              <a:rPr lang="en-US" sz="1100" dirty="0" err="1" smtClean="0">
                <a:solidFill>
                  <a:prstClr val="black"/>
                </a:solidFill>
                <a:latin typeface="ArialMT" charset="0"/>
              </a:rPr>
              <a:t>cupidatat</a:t>
            </a:r>
            <a:r>
              <a:rPr lang="en-US" sz="1100" dirty="0" smtClean="0">
                <a:solidFill>
                  <a:prstClr val="black"/>
                </a:solidFill>
                <a:latin typeface="ArialMT" charset="0"/>
              </a:rPr>
              <a:t> non </a:t>
            </a:r>
            <a:r>
              <a:rPr lang="en-US" sz="1100" dirty="0" err="1" smtClean="0">
                <a:solidFill>
                  <a:prstClr val="black"/>
                </a:solidFill>
                <a:latin typeface="ArialMT" charset="0"/>
              </a:rPr>
              <a:t>proident</a:t>
            </a:r>
            <a:r>
              <a:rPr lang="en-US" sz="1100" dirty="0" smtClean="0">
                <a:solidFill>
                  <a:prstClr val="black"/>
                </a:solidFill>
                <a:latin typeface="ArialMT" charset="0"/>
              </a:rPr>
              <a:t>, </a:t>
            </a:r>
            <a:r>
              <a:rPr lang="en-US" sz="1100" dirty="0" err="1" smtClean="0">
                <a:solidFill>
                  <a:prstClr val="black"/>
                </a:solidFill>
                <a:latin typeface="ArialMT" charset="0"/>
              </a:rPr>
              <a:t>sunt</a:t>
            </a:r>
            <a:r>
              <a:rPr lang="en-US" sz="1100" dirty="0" smtClean="0">
                <a:solidFill>
                  <a:prstClr val="black"/>
                </a:solidFill>
                <a:latin typeface="ArialMT" charset="0"/>
              </a:rPr>
              <a:t> in culpa qui </a:t>
            </a:r>
            <a:r>
              <a:rPr lang="en-US" sz="1100" dirty="0" err="1" smtClean="0">
                <a:solidFill>
                  <a:prstClr val="black"/>
                </a:solidFill>
                <a:latin typeface="ArialMT" charset="0"/>
              </a:rPr>
              <a:t>officia</a:t>
            </a:r>
            <a:r>
              <a:rPr lang="en-US" sz="1100" dirty="0" smtClean="0">
                <a:solidFill>
                  <a:prstClr val="black"/>
                </a:solidFill>
                <a:latin typeface="ArialMT" charset="0"/>
              </a:rPr>
              <a:t> </a:t>
            </a:r>
            <a:r>
              <a:rPr lang="en-US" sz="1100" dirty="0" err="1" smtClean="0">
                <a:solidFill>
                  <a:prstClr val="black"/>
                </a:solidFill>
                <a:latin typeface="ArialMT" charset="0"/>
              </a:rPr>
              <a:t>deserunt</a:t>
            </a:r>
            <a:r>
              <a:rPr lang="en-US" sz="1100" dirty="0" smtClean="0">
                <a:solidFill>
                  <a:prstClr val="black"/>
                </a:solidFill>
                <a:latin typeface="ArialMT" charset="0"/>
              </a:rPr>
              <a:t> </a:t>
            </a:r>
            <a:r>
              <a:rPr lang="en-US" sz="1100" dirty="0" err="1" smtClean="0">
                <a:solidFill>
                  <a:prstClr val="black"/>
                </a:solidFill>
                <a:latin typeface="ArialMT" charset="0"/>
              </a:rPr>
              <a:t>mollit</a:t>
            </a:r>
            <a:r>
              <a:rPr lang="en-US" sz="1100" dirty="0" smtClean="0">
                <a:solidFill>
                  <a:prstClr val="black"/>
                </a:solidFill>
                <a:latin typeface="ArialMT" charset="0"/>
              </a:rPr>
              <a:t> </a:t>
            </a:r>
            <a:r>
              <a:rPr lang="en-US" sz="1100" dirty="0" err="1" smtClean="0">
                <a:solidFill>
                  <a:prstClr val="black"/>
                </a:solidFill>
                <a:latin typeface="ArialMT" charset="0"/>
              </a:rPr>
              <a:t>anim</a:t>
            </a:r>
            <a:r>
              <a:rPr lang="en-US" sz="1100" dirty="0" smtClean="0">
                <a:solidFill>
                  <a:prstClr val="black"/>
                </a:solidFill>
                <a:latin typeface="ArialMT" charset="0"/>
              </a:rPr>
              <a:t> id </a:t>
            </a:r>
            <a:r>
              <a:rPr lang="en-US" sz="1100" dirty="0" err="1" smtClean="0">
                <a:solidFill>
                  <a:prstClr val="black"/>
                </a:solidFill>
                <a:latin typeface="ArialMT" charset="0"/>
              </a:rPr>
              <a:t>est</a:t>
            </a:r>
            <a:r>
              <a:rPr lang="en-US" sz="1100" dirty="0" smtClean="0">
                <a:solidFill>
                  <a:prstClr val="black"/>
                </a:solidFill>
                <a:latin typeface="ArialMT" charset="0"/>
              </a:rPr>
              <a:t> </a:t>
            </a:r>
            <a:r>
              <a:rPr lang="en-US" sz="1100" dirty="0" err="1" smtClean="0">
                <a:solidFill>
                  <a:prstClr val="black"/>
                </a:solidFill>
                <a:latin typeface="ArialMT" charset="0"/>
              </a:rPr>
              <a:t>laborum</a:t>
            </a:r>
            <a:r>
              <a:rPr lang="en-US" sz="1100" dirty="0" smtClean="0">
                <a:solidFill>
                  <a:prstClr val="black"/>
                </a:solidFill>
                <a:latin typeface="ArialMT" charset="0"/>
              </a:rPr>
              <a:t>.”</a:t>
            </a:r>
          </a:p>
        </p:txBody>
      </p:sp>
    </p:spTree>
    <p:extLst>
      <p:ext uri="{BB962C8B-B14F-4D97-AF65-F5344CB8AC3E}">
        <p14:creationId xmlns:p14="http://schemas.microsoft.com/office/powerpoint/2010/main" val="1740968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NTENT W/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457200" y="1524000"/>
            <a:ext cx="5886450" cy="45720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bwMode="ltGray">
          <a:xfrm>
            <a:off x="6457951" y="1524000"/>
            <a:ext cx="2226588" cy="4572000"/>
          </a:xfrm>
          <a:solidFill>
            <a:schemeClr val="accent1"/>
          </a:solidFill>
        </p:spPr>
        <p:txBody>
          <a:bodyPr lIns="91440" tIns="91440" rIns="91440" bIns="91440">
            <a:noAutofit/>
          </a:bodyPr>
          <a:lstStyle>
            <a:lvl1pPr marL="0" indent="0">
              <a:spcBef>
                <a:spcPts val="900"/>
              </a:spcBef>
              <a:buNone/>
              <a:defRPr sz="1600" baseline="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27, 2011</a:t>
            </a:r>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B016F8AB-BCEA-4347-8BA6-BE776009BC89}" type="slidenum">
              <a:rPr/>
              <a:t>‹#›</a:t>
            </a:fld>
            <a:endParaRPr/>
          </a:p>
        </p:txBody>
      </p:sp>
    </p:spTree>
    <p:extLst>
      <p:ext uri="{BB962C8B-B14F-4D97-AF65-F5344CB8AC3E}">
        <p14:creationId xmlns:p14="http://schemas.microsoft.com/office/powerpoint/2010/main" val="385570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PICTURE W/CONTENT">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a:p>
        </p:txBody>
      </p:sp>
      <p:sp>
        <p:nvSpPr>
          <p:cNvPr id="3" name="Picture Placeholder 2"/>
          <p:cNvSpPr>
            <a:spLocks noGrp="1"/>
          </p:cNvSpPr>
          <p:nvPr>
            <p:ph type="pic" idx="1"/>
          </p:nvPr>
        </p:nvSpPr>
        <p:spPr bwMode="ltGray">
          <a:xfrm>
            <a:off x="457080" y="1524000"/>
            <a:ext cx="5029320" cy="4572000"/>
          </a:xfrm>
        </p:spPr>
        <p:txBody>
          <a:bodyPr lIns="0" tIns="457200">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8" name="Text Placeholder 9"/>
          <p:cNvSpPr>
            <a:spLocks noGrp="1"/>
          </p:cNvSpPr>
          <p:nvPr>
            <p:ph type="body" sz="quarter" idx="16"/>
          </p:nvPr>
        </p:nvSpPr>
        <p:spPr>
          <a:xfrm>
            <a:off x="5600701" y="1524000"/>
            <a:ext cx="3083838" cy="4572000"/>
          </a:xfrm>
        </p:spPr>
        <p:txBody>
          <a:bodyPr>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r>
              <a:rPr lang="en-US" smtClean="0"/>
              <a:t>January 27, 2011</a:t>
            </a:r>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B016F8AB-BCEA-4347-8BA6-BE776009BC89}" type="slidenum">
              <a:rPr/>
              <a:t>‹#›</a:t>
            </a:fld>
            <a:endParaRPr/>
          </a:p>
        </p:txBody>
      </p:sp>
    </p:spTree>
    <p:extLst>
      <p:ext uri="{BB962C8B-B14F-4D97-AF65-F5344CB8AC3E}">
        <p14:creationId xmlns:p14="http://schemas.microsoft.com/office/powerpoint/2010/main" val="3676027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PICTURE W/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a:p>
        </p:txBody>
      </p:sp>
      <p:sp>
        <p:nvSpPr>
          <p:cNvPr id="3" name="Picture Placeholder 2"/>
          <p:cNvSpPr>
            <a:spLocks noGrp="1"/>
          </p:cNvSpPr>
          <p:nvPr>
            <p:ph type="pic" idx="1"/>
          </p:nvPr>
        </p:nvSpPr>
        <p:spPr bwMode="ltGray">
          <a:xfrm>
            <a:off x="457080" y="1524000"/>
            <a:ext cx="5029320" cy="4572000"/>
          </a:xfrm>
        </p:spPr>
        <p:txBody>
          <a:bodyPr lIns="0" tIns="457200">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bwMode="ltGray">
          <a:xfrm>
            <a:off x="5600702" y="1524000"/>
            <a:ext cx="3083838" cy="4572000"/>
          </a:xfrm>
          <a:solidFill>
            <a:schemeClr val="accent1"/>
          </a:solidFill>
        </p:spPr>
        <p:txBody>
          <a:bodyPr lIns="91440" tIns="91440" rIns="91440" bIns="91440">
            <a:noAutofit/>
          </a:bodyPr>
          <a:lstStyle>
            <a:lvl1pPr marL="0" indent="0">
              <a:spcBef>
                <a:spcPts val="900"/>
              </a:spcBef>
              <a:buNone/>
              <a:defRPr sz="2400" baseline="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27, 2011</a:t>
            </a:r>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B016F8AB-BCEA-4347-8BA6-BE776009BC89}" type="slidenum">
              <a:rPr/>
              <a:t>‹#›</a:t>
            </a:fld>
            <a:endParaRPr/>
          </a:p>
        </p:txBody>
      </p:sp>
    </p:spTree>
    <p:extLst>
      <p:ext uri="{BB962C8B-B14F-4D97-AF65-F5344CB8AC3E}">
        <p14:creationId xmlns:p14="http://schemas.microsoft.com/office/powerpoint/2010/main" val="2945928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7CDB4-EAD9-704E-91DA-130177A79064}"/>
              </a:ext>
            </a:extLst>
          </p:cNvPr>
          <p:cNvSpPr>
            <a:spLocks noGrp="1"/>
          </p:cNvSpPr>
          <p:nvPr>
            <p:ph type="title"/>
          </p:nvPr>
        </p:nvSpPr>
        <p:spPr>
          <a:xfrm>
            <a:off x="372234" y="1709739"/>
            <a:ext cx="8399532" cy="2852737"/>
          </a:xfrm>
        </p:spPr>
        <p:txBody>
          <a:bodyPr anchor="b"/>
          <a:lstStyle>
            <a:lvl1pPr>
              <a:defRPr sz="4500"/>
            </a:lvl1p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id="{ABCA3ED0-51C6-5F4C-8541-AEB9EFA6AD85}"/>
              </a:ext>
            </a:extLst>
          </p:cNvPr>
          <p:cNvSpPr>
            <a:spLocks noGrp="1"/>
          </p:cNvSpPr>
          <p:nvPr>
            <p:ph type="body" idx="1"/>
          </p:nvPr>
        </p:nvSpPr>
        <p:spPr>
          <a:xfrm>
            <a:off x="372234" y="4589464"/>
            <a:ext cx="8399532"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a:extLst>
              <a:ext uri="{FF2B5EF4-FFF2-40B4-BE49-F238E27FC236}">
                <a16:creationId xmlns:a16="http://schemas.microsoft.com/office/drawing/2014/main" id="{7D2157D9-BE99-1345-8DCD-9C9CD0637507}"/>
              </a:ext>
            </a:extLst>
          </p:cNvPr>
          <p:cNvSpPr>
            <a:spLocks noGrp="1"/>
          </p:cNvSpPr>
          <p:nvPr>
            <p:ph type="dt" sz="half" idx="10"/>
          </p:nvPr>
        </p:nvSpPr>
        <p:spPr/>
        <p:txBody>
          <a:bodyPr/>
          <a:lstStyle/>
          <a:p>
            <a:fld id="{FE82FC31-17FC-F548-A17A-A1E9A20D28A5}" type="datetimeFigureOut">
              <a:rPr lang="en-US" smtClean="0"/>
              <a:t>10/29/2018</a:t>
            </a:fld>
            <a:endParaRPr lang="en-US"/>
          </a:p>
        </p:txBody>
      </p:sp>
      <p:sp>
        <p:nvSpPr>
          <p:cNvPr id="5" name="Footer Placeholder 4">
            <a:extLst>
              <a:ext uri="{FF2B5EF4-FFF2-40B4-BE49-F238E27FC236}">
                <a16:creationId xmlns:a16="http://schemas.microsoft.com/office/drawing/2014/main" id="{8BE73217-1CF0-8045-A993-5DD0164ED1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F5B756-91E3-F54D-B9D4-6179E42828BF}"/>
              </a:ext>
            </a:extLst>
          </p:cNvPr>
          <p:cNvSpPr>
            <a:spLocks noGrp="1"/>
          </p:cNvSpPr>
          <p:nvPr>
            <p:ph type="sldNum" sz="quarter" idx="12"/>
          </p:nvPr>
        </p:nvSpPr>
        <p:spPr/>
        <p:txBody>
          <a:bodyPr/>
          <a:lstStyle/>
          <a:p>
            <a:fld id="{6C496E82-8ACF-C54E-9066-03A56903DF00}" type="slidenum">
              <a:rPr lang="en-US" smtClean="0"/>
              <a:t>‹#›</a:t>
            </a:fld>
            <a:endParaRPr lang="en-US"/>
          </a:p>
        </p:txBody>
      </p:sp>
    </p:spTree>
    <p:extLst>
      <p:ext uri="{BB962C8B-B14F-4D97-AF65-F5344CB8AC3E}">
        <p14:creationId xmlns:p14="http://schemas.microsoft.com/office/powerpoint/2010/main" val="331640350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ROCESS W/PICTURE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a:p>
        </p:txBody>
      </p:sp>
      <p:sp>
        <p:nvSpPr>
          <p:cNvPr id="8" name="Slide Number Placeholder 8"/>
          <p:cNvSpPr>
            <a:spLocks noGrp="1"/>
          </p:cNvSpPr>
          <p:nvPr>
            <p:ph type="sldNum" sz="quarter" idx="12"/>
          </p:nvPr>
        </p:nvSpPr>
        <p:spPr>
          <a:xfrm>
            <a:off x="8286751" y="6430870"/>
            <a:ext cx="400050" cy="232147"/>
          </a:xfrm>
        </p:spPr>
        <p:txBody>
          <a:bodyPr/>
          <a:lstStyle/>
          <a:p>
            <a:fld id="{B016F8AB-BCEA-4347-8BA6-BE776009BC89}" type="slidenum">
              <a:rPr/>
              <a:pPr/>
              <a:t>‹#›</a:t>
            </a:fld>
            <a:endParaRPr/>
          </a:p>
        </p:txBody>
      </p:sp>
      <p:sp>
        <p:nvSpPr>
          <p:cNvPr id="3" name="Picture Placeholder 2"/>
          <p:cNvSpPr>
            <a:spLocks noGrp="1"/>
          </p:cNvSpPr>
          <p:nvPr>
            <p:ph type="pic" sz="quarter" idx="13"/>
          </p:nvPr>
        </p:nvSpPr>
        <p:spPr>
          <a:xfrm>
            <a:off x="457081" y="1828802"/>
            <a:ext cx="1994298" cy="1920875"/>
          </a:xfrm>
        </p:spPr>
        <p:txBody>
          <a:bodyPr/>
          <a:lstStyle/>
          <a:p>
            <a:r>
              <a:rPr lang="en-US" smtClean="0"/>
              <a:t>Click icon to add picture</a:t>
            </a:r>
            <a:endParaRPr lang="en-US" dirty="0"/>
          </a:p>
        </p:txBody>
      </p:sp>
      <p:sp>
        <p:nvSpPr>
          <p:cNvPr id="10" name="Picture Placeholder 2"/>
          <p:cNvSpPr>
            <a:spLocks noGrp="1"/>
          </p:cNvSpPr>
          <p:nvPr>
            <p:ph type="pic" sz="quarter" idx="14"/>
          </p:nvPr>
        </p:nvSpPr>
        <p:spPr>
          <a:xfrm>
            <a:off x="2541126" y="1828802"/>
            <a:ext cx="1994298" cy="1920875"/>
          </a:xfrm>
        </p:spPr>
        <p:txBody>
          <a:bodyPr/>
          <a:lstStyle/>
          <a:p>
            <a:r>
              <a:rPr lang="en-US" smtClean="0"/>
              <a:t>Click icon to add picture</a:t>
            </a:r>
            <a:endParaRPr lang="en-US" dirty="0"/>
          </a:p>
        </p:txBody>
      </p:sp>
      <p:sp>
        <p:nvSpPr>
          <p:cNvPr id="11" name="Picture Placeholder 2"/>
          <p:cNvSpPr>
            <a:spLocks noGrp="1"/>
          </p:cNvSpPr>
          <p:nvPr>
            <p:ph type="pic" sz="quarter" idx="15"/>
          </p:nvPr>
        </p:nvSpPr>
        <p:spPr>
          <a:xfrm>
            <a:off x="4625170" y="1828802"/>
            <a:ext cx="1994298" cy="1920875"/>
          </a:xfrm>
        </p:spPr>
        <p:txBody>
          <a:bodyPr/>
          <a:lstStyle/>
          <a:p>
            <a:r>
              <a:rPr lang="en-US" smtClean="0"/>
              <a:t>Click icon to add picture</a:t>
            </a:r>
            <a:endParaRPr lang="en-US" dirty="0"/>
          </a:p>
        </p:txBody>
      </p:sp>
      <p:sp>
        <p:nvSpPr>
          <p:cNvPr id="12" name="Picture Placeholder 2"/>
          <p:cNvSpPr>
            <a:spLocks noGrp="1"/>
          </p:cNvSpPr>
          <p:nvPr>
            <p:ph type="pic" sz="quarter" idx="16"/>
          </p:nvPr>
        </p:nvSpPr>
        <p:spPr>
          <a:xfrm>
            <a:off x="6709216" y="1828802"/>
            <a:ext cx="1994298" cy="1920875"/>
          </a:xfrm>
        </p:spPr>
        <p:txBody>
          <a:bodyPr/>
          <a:lstStyle/>
          <a:p>
            <a:r>
              <a:rPr lang="en-US" smtClean="0"/>
              <a:t>Click icon to add picture</a:t>
            </a:r>
            <a:endParaRPr lang="en-US" dirty="0"/>
          </a:p>
        </p:txBody>
      </p:sp>
      <p:sp>
        <p:nvSpPr>
          <p:cNvPr id="18" name="Text Placeholder 17"/>
          <p:cNvSpPr>
            <a:spLocks noGrp="1"/>
          </p:cNvSpPr>
          <p:nvPr>
            <p:ph type="body" sz="quarter" idx="17" hasCustomPrompt="1"/>
          </p:nvPr>
        </p:nvSpPr>
        <p:spPr>
          <a:xfrm>
            <a:off x="457080" y="3810002"/>
            <a:ext cx="1994298" cy="1431925"/>
          </a:xfrm>
          <a:solidFill>
            <a:schemeClr val="accent5"/>
          </a:solidFill>
        </p:spPr>
        <p:txBody>
          <a:bodyPr lIns="182880" tIns="182880" rIns="274320" bIns="182880">
            <a:normAutofit/>
          </a:bodyPr>
          <a:lstStyle>
            <a:lvl1pPr marL="0" indent="0">
              <a:buNone/>
              <a:defRPr sz="16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add text</a:t>
            </a:r>
          </a:p>
        </p:txBody>
      </p:sp>
      <p:sp>
        <p:nvSpPr>
          <p:cNvPr id="13" name="Text Placeholder 17"/>
          <p:cNvSpPr>
            <a:spLocks noGrp="1"/>
          </p:cNvSpPr>
          <p:nvPr>
            <p:ph type="body" sz="quarter" idx="18" hasCustomPrompt="1"/>
          </p:nvPr>
        </p:nvSpPr>
        <p:spPr>
          <a:xfrm>
            <a:off x="2541125" y="3810002"/>
            <a:ext cx="1994298" cy="1431925"/>
          </a:xfrm>
          <a:solidFill>
            <a:schemeClr val="accent5"/>
          </a:solidFill>
        </p:spPr>
        <p:txBody>
          <a:bodyPr lIns="182880" tIns="182880" rIns="274320" bIns="182880">
            <a:normAutofit/>
          </a:bodyPr>
          <a:lstStyle>
            <a:lvl1pPr marL="0" indent="0">
              <a:buNone/>
              <a:defRPr sz="16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add text</a:t>
            </a:r>
          </a:p>
        </p:txBody>
      </p:sp>
      <p:sp>
        <p:nvSpPr>
          <p:cNvPr id="14" name="Text Placeholder 17"/>
          <p:cNvSpPr>
            <a:spLocks noGrp="1"/>
          </p:cNvSpPr>
          <p:nvPr>
            <p:ph type="body" sz="quarter" idx="19" hasCustomPrompt="1"/>
          </p:nvPr>
        </p:nvSpPr>
        <p:spPr>
          <a:xfrm>
            <a:off x="4625169" y="3810002"/>
            <a:ext cx="1994298" cy="1431925"/>
          </a:xfrm>
          <a:solidFill>
            <a:schemeClr val="accent5"/>
          </a:solidFill>
        </p:spPr>
        <p:txBody>
          <a:bodyPr lIns="182880" tIns="182880" rIns="274320" bIns="182880">
            <a:normAutofit/>
          </a:bodyPr>
          <a:lstStyle>
            <a:lvl1pPr marL="0" indent="0">
              <a:buNone/>
              <a:defRPr sz="16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add text</a:t>
            </a:r>
          </a:p>
        </p:txBody>
      </p:sp>
      <p:sp>
        <p:nvSpPr>
          <p:cNvPr id="15" name="Text Placeholder 17"/>
          <p:cNvSpPr>
            <a:spLocks noGrp="1"/>
          </p:cNvSpPr>
          <p:nvPr>
            <p:ph type="body" sz="quarter" idx="20" hasCustomPrompt="1"/>
          </p:nvPr>
        </p:nvSpPr>
        <p:spPr>
          <a:xfrm>
            <a:off x="6709216" y="3810002"/>
            <a:ext cx="1994298" cy="1431925"/>
          </a:xfrm>
          <a:solidFill>
            <a:schemeClr val="accent5"/>
          </a:solidFill>
        </p:spPr>
        <p:txBody>
          <a:bodyPr lIns="182880" tIns="182880" rIns="274320" bIns="182880">
            <a:normAutofit/>
          </a:bodyPr>
          <a:lstStyle>
            <a:lvl1pPr marL="0" indent="0">
              <a:buNone/>
              <a:defRPr sz="16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add text</a:t>
            </a:r>
          </a:p>
        </p:txBody>
      </p:sp>
    </p:spTree>
    <p:extLst>
      <p:ext uri="{BB962C8B-B14F-4D97-AF65-F5344CB8AC3E}">
        <p14:creationId xmlns:p14="http://schemas.microsoft.com/office/powerpoint/2010/main" val="1864732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PICTURE RIGHT W/CAPTION">
    <p:spTree>
      <p:nvGrpSpPr>
        <p:cNvPr id="1" name=""/>
        <p:cNvGrpSpPr/>
        <p:nvPr/>
      </p:nvGrpSpPr>
      <p:grpSpPr>
        <a:xfrm>
          <a:off x="0" y="0"/>
          <a:ext cx="0" cy="0"/>
          <a:chOff x="0" y="0"/>
          <a:chExt cx="0" cy="0"/>
        </a:xfrm>
      </p:grpSpPr>
      <p:sp>
        <p:nvSpPr>
          <p:cNvPr id="2" name="Title 1"/>
          <p:cNvSpPr>
            <a:spLocks noGrp="1"/>
          </p:cNvSpPr>
          <p:nvPr>
            <p:ph type="title"/>
          </p:nvPr>
        </p:nvSpPr>
        <p:spPr>
          <a:xfrm>
            <a:off x="457082" y="595436"/>
            <a:ext cx="3943350" cy="852364"/>
          </a:xfrm>
        </p:spPr>
        <p:txBody>
          <a:bodyPr anchor="t"/>
          <a:lstStyle>
            <a:lvl1pPr>
              <a:defRPr sz="2800"/>
            </a:lvl1pPr>
          </a:lstStyle>
          <a:p>
            <a:r>
              <a:rPr lang="en-US" smtClean="0"/>
              <a:t>Click to edit Master title style</a:t>
            </a:r>
            <a:endParaRPr/>
          </a:p>
        </p:txBody>
      </p:sp>
      <p:sp>
        <p:nvSpPr>
          <p:cNvPr id="4" name="Text Placeholder 3"/>
          <p:cNvSpPr>
            <a:spLocks noGrp="1"/>
          </p:cNvSpPr>
          <p:nvPr>
            <p:ph type="body" sz="half" idx="2"/>
          </p:nvPr>
        </p:nvSpPr>
        <p:spPr>
          <a:xfrm>
            <a:off x="457081" y="1524000"/>
            <a:ext cx="3943350" cy="4648200"/>
          </a:xfrm>
          <a:noFill/>
        </p:spPr>
        <p:txBody>
          <a:bodyPr lIns="0" tIns="0" rIns="0" bIns="0">
            <a:noAutofit/>
          </a:bodyPr>
          <a:lstStyle>
            <a:lvl1pPr marL="0" indent="0">
              <a:spcBef>
                <a:spcPts val="900"/>
              </a:spcBef>
              <a:buNone/>
              <a:defRPr sz="18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3" name="Picture Placeholder 2"/>
          <p:cNvSpPr>
            <a:spLocks noGrp="1"/>
          </p:cNvSpPr>
          <p:nvPr>
            <p:ph type="pic" idx="1"/>
          </p:nvPr>
        </p:nvSpPr>
        <p:spPr bwMode="ltGray">
          <a:xfrm>
            <a:off x="4572000" y="595436"/>
            <a:ext cx="4114800" cy="5576764"/>
          </a:xfrm>
        </p:spPr>
        <p:txBody>
          <a:bodyPr lIns="0" tIns="457200">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Date Placeholder 4"/>
          <p:cNvSpPr>
            <a:spLocks noGrp="1"/>
          </p:cNvSpPr>
          <p:nvPr>
            <p:ph type="dt" sz="half" idx="10"/>
          </p:nvPr>
        </p:nvSpPr>
        <p:spPr/>
        <p:txBody>
          <a:bodyPr/>
          <a:lstStyle/>
          <a:p>
            <a:r>
              <a:rPr lang="en-US" smtClean="0"/>
              <a:t>January 27, 2011</a:t>
            </a:r>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B016F8AB-BCEA-4347-8BA6-BE776009BC89}" type="slidenum">
              <a:rPr/>
              <a:t>‹#›</a:t>
            </a:fld>
            <a:endParaRPr/>
          </a:p>
        </p:txBody>
      </p:sp>
    </p:spTree>
    <p:extLst>
      <p:ext uri="{BB962C8B-B14F-4D97-AF65-F5344CB8AC3E}">
        <p14:creationId xmlns:p14="http://schemas.microsoft.com/office/powerpoint/2010/main" val="3216979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WO PICTURES W/CAPTIONS">
    <p:spTree>
      <p:nvGrpSpPr>
        <p:cNvPr id="1" name=""/>
        <p:cNvGrpSpPr/>
        <p:nvPr/>
      </p:nvGrpSpPr>
      <p:grpSpPr>
        <a:xfrm>
          <a:off x="0" y="0"/>
          <a:ext cx="0" cy="0"/>
          <a:chOff x="0" y="0"/>
          <a:chExt cx="0" cy="0"/>
        </a:xfrm>
      </p:grpSpPr>
      <p:sp>
        <p:nvSpPr>
          <p:cNvPr id="10" name="Title 9"/>
          <p:cNvSpPr>
            <a:spLocks noGrp="1"/>
          </p:cNvSpPr>
          <p:nvPr>
            <p:ph type="title"/>
          </p:nvPr>
        </p:nvSpPr>
        <p:spPr>
          <a:xfrm>
            <a:off x="457081" y="595436"/>
            <a:ext cx="8227458" cy="852364"/>
          </a:xfrm>
        </p:spPr>
        <p:txBody>
          <a:bodyPr/>
          <a:lstStyle/>
          <a:p>
            <a:r>
              <a:rPr lang="en-US" smtClean="0"/>
              <a:t>Click to edit Master title style</a:t>
            </a:r>
            <a:endParaRPr/>
          </a:p>
        </p:txBody>
      </p:sp>
      <p:sp>
        <p:nvSpPr>
          <p:cNvPr id="3" name="Picture Placeholder 2"/>
          <p:cNvSpPr>
            <a:spLocks noGrp="1"/>
          </p:cNvSpPr>
          <p:nvPr>
            <p:ph type="pic" idx="1"/>
          </p:nvPr>
        </p:nvSpPr>
        <p:spPr bwMode="ltGray">
          <a:xfrm>
            <a:off x="456009" y="1600200"/>
            <a:ext cx="3984498" cy="3352800"/>
          </a:xfrm>
        </p:spPr>
        <p:txBody>
          <a:bodyPr lIns="0" tIns="457200">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bwMode="ltGray">
          <a:xfrm>
            <a:off x="457080" y="5029200"/>
            <a:ext cx="3984498" cy="1143000"/>
          </a:xfrm>
          <a:solidFill>
            <a:schemeClr val="accent1"/>
          </a:solidFill>
        </p:spPr>
        <p:txBody>
          <a:bodyPr lIns="91440" tIns="91440" rIns="91440" bIns="91440">
            <a:noAutofit/>
          </a:bodyPr>
          <a:lstStyle>
            <a:lvl1pPr marL="0" indent="0">
              <a:spcBef>
                <a:spcPts val="90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Picture Placeholder 2"/>
          <p:cNvSpPr>
            <a:spLocks noGrp="1"/>
          </p:cNvSpPr>
          <p:nvPr>
            <p:ph type="pic" idx="13"/>
          </p:nvPr>
        </p:nvSpPr>
        <p:spPr bwMode="ltGray">
          <a:xfrm>
            <a:off x="4700040" y="1600200"/>
            <a:ext cx="3984498" cy="3352800"/>
          </a:xfrm>
        </p:spPr>
        <p:txBody>
          <a:bodyPr lIns="0" tIns="457200">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9" name="Text Placeholder 3"/>
          <p:cNvSpPr>
            <a:spLocks noGrp="1"/>
          </p:cNvSpPr>
          <p:nvPr>
            <p:ph type="body" sz="half" idx="14"/>
          </p:nvPr>
        </p:nvSpPr>
        <p:spPr bwMode="ltGray">
          <a:xfrm>
            <a:off x="4700040" y="5029200"/>
            <a:ext cx="3984498" cy="1143000"/>
          </a:xfrm>
          <a:solidFill>
            <a:schemeClr val="accent1"/>
          </a:solidFill>
        </p:spPr>
        <p:txBody>
          <a:bodyPr lIns="91440" tIns="91440" rIns="91440" bIns="91440">
            <a:noAutofit/>
          </a:bodyPr>
          <a:lstStyle>
            <a:lvl1pPr marL="0" indent="0">
              <a:spcBef>
                <a:spcPts val="90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27, 2011</a:t>
            </a:r>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B016F8AB-BCEA-4347-8BA6-BE776009BC89}" type="slidenum">
              <a:rPr/>
              <a:t>‹#›</a:t>
            </a:fld>
            <a:endParaRPr/>
          </a:p>
        </p:txBody>
      </p:sp>
    </p:spTree>
    <p:extLst>
      <p:ext uri="{BB962C8B-B14F-4D97-AF65-F5344CB8AC3E}">
        <p14:creationId xmlns:p14="http://schemas.microsoft.com/office/powerpoint/2010/main" val="3863217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HREE PICTURES W/CAPTIONS">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mtClean="0"/>
              <a:t>Click to edit Master title style</a:t>
            </a:r>
            <a:endParaRPr/>
          </a:p>
        </p:txBody>
      </p:sp>
      <p:sp>
        <p:nvSpPr>
          <p:cNvPr id="3" name="Picture Placeholder 2"/>
          <p:cNvSpPr>
            <a:spLocks noGrp="1"/>
          </p:cNvSpPr>
          <p:nvPr>
            <p:ph type="pic" idx="1"/>
          </p:nvPr>
        </p:nvSpPr>
        <p:spPr bwMode="ltGray">
          <a:xfrm>
            <a:off x="456010" y="1524000"/>
            <a:ext cx="2571750" cy="2667000"/>
          </a:xfrm>
        </p:spPr>
        <p:txBody>
          <a:bodyPr lIns="0" tIns="457200">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bwMode="ltGray">
          <a:xfrm>
            <a:off x="457081" y="4267200"/>
            <a:ext cx="2571750" cy="1828800"/>
          </a:xfrm>
          <a:solidFill>
            <a:schemeClr val="accent1"/>
          </a:solidFill>
        </p:spPr>
        <p:txBody>
          <a:bodyPr lIns="91440" tIns="91440" rIns="91440" bIns="91440">
            <a:noAutofit/>
          </a:bodyPr>
          <a:lstStyle>
            <a:lvl1pPr marL="0" indent="0">
              <a:spcBef>
                <a:spcPts val="9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Picture Placeholder 2"/>
          <p:cNvSpPr>
            <a:spLocks noGrp="1"/>
          </p:cNvSpPr>
          <p:nvPr>
            <p:ph type="pic" idx="13"/>
          </p:nvPr>
        </p:nvSpPr>
        <p:spPr bwMode="ltGray">
          <a:xfrm>
            <a:off x="3286126" y="1524000"/>
            <a:ext cx="2571750" cy="2667000"/>
          </a:xfrm>
        </p:spPr>
        <p:txBody>
          <a:bodyPr lIns="0" tIns="457200">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9" name="Text Placeholder 3"/>
          <p:cNvSpPr>
            <a:spLocks noGrp="1"/>
          </p:cNvSpPr>
          <p:nvPr>
            <p:ph type="body" sz="half" idx="14"/>
          </p:nvPr>
        </p:nvSpPr>
        <p:spPr bwMode="ltGray">
          <a:xfrm>
            <a:off x="3286126" y="4267200"/>
            <a:ext cx="2571750" cy="1828800"/>
          </a:xfrm>
          <a:solidFill>
            <a:schemeClr val="accent1"/>
          </a:solidFill>
        </p:spPr>
        <p:txBody>
          <a:bodyPr lIns="91440" tIns="91440" rIns="91440" bIns="91440">
            <a:noAutofit/>
          </a:bodyPr>
          <a:lstStyle>
            <a:lvl1pPr marL="0" indent="0">
              <a:spcBef>
                <a:spcPts val="9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0" name="Picture Placeholder 2"/>
          <p:cNvSpPr>
            <a:spLocks noGrp="1"/>
          </p:cNvSpPr>
          <p:nvPr>
            <p:ph type="pic" idx="15"/>
          </p:nvPr>
        </p:nvSpPr>
        <p:spPr bwMode="ltGray">
          <a:xfrm>
            <a:off x="6112789" y="1524000"/>
            <a:ext cx="2571750" cy="2667000"/>
          </a:xfrm>
        </p:spPr>
        <p:txBody>
          <a:bodyPr lIns="0" tIns="457200">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1" name="Text Placeholder 3"/>
          <p:cNvSpPr>
            <a:spLocks noGrp="1"/>
          </p:cNvSpPr>
          <p:nvPr>
            <p:ph type="body" sz="half" idx="16"/>
          </p:nvPr>
        </p:nvSpPr>
        <p:spPr bwMode="ltGray">
          <a:xfrm>
            <a:off x="6112789" y="4267200"/>
            <a:ext cx="2571750" cy="1828800"/>
          </a:xfrm>
          <a:solidFill>
            <a:schemeClr val="accent1"/>
          </a:solidFill>
        </p:spPr>
        <p:txBody>
          <a:bodyPr lIns="91440" tIns="91440" rIns="91440" bIns="91440">
            <a:noAutofit/>
          </a:bodyPr>
          <a:lstStyle>
            <a:lvl1pPr marL="0" indent="0">
              <a:spcBef>
                <a:spcPts val="9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27, 2011</a:t>
            </a:r>
            <a:endParaRPr/>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B016F8AB-BCEA-4347-8BA6-BE776009BC89}" type="slidenum">
              <a:rPr/>
              <a:t>‹#›</a:t>
            </a:fld>
            <a:endParaRPr/>
          </a:p>
        </p:txBody>
      </p:sp>
    </p:spTree>
    <p:extLst>
      <p:ext uri="{BB962C8B-B14F-4D97-AF65-F5344CB8AC3E}">
        <p14:creationId xmlns:p14="http://schemas.microsoft.com/office/powerpoint/2010/main" val="1014732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PICTURE W/BORDER">
    <p:spTree>
      <p:nvGrpSpPr>
        <p:cNvPr id="1" name=""/>
        <p:cNvGrpSpPr/>
        <p:nvPr/>
      </p:nvGrpSpPr>
      <p:grpSpPr>
        <a:xfrm>
          <a:off x="0" y="0"/>
          <a:ext cx="0" cy="0"/>
          <a:chOff x="0" y="0"/>
          <a:chExt cx="0" cy="0"/>
        </a:xfrm>
      </p:grpSpPr>
      <p:sp>
        <p:nvSpPr>
          <p:cNvPr id="4" name="Picture Placeholder 2"/>
          <p:cNvSpPr>
            <a:spLocks noGrp="1"/>
          </p:cNvSpPr>
          <p:nvPr>
            <p:ph type="pic" idx="1"/>
          </p:nvPr>
        </p:nvSpPr>
        <p:spPr bwMode="ltGray">
          <a:xfrm>
            <a:off x="342900" y="457200"/>
            <a:ext cx="8458200" cy="5943600"/>
          </a:xfrm>
        </p:spPr>
        <p:txBody>
          <a:bodyPr lIns="0" tIns="457200">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extLst>
      <p:ext uri="{BB962C8B-B14F-4D97-AF65-F5344CB8AC3E}">
        <p14:creationId xmlns:p14="http://schemas.microsoft.com/office/powerpoint/2010/main" val="3728281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ICTURE W/TITLE &amp; FOOTER">
    <p:spTree>
      <p:nvGrpSpPr>
        <p:cNvPr id="1" name=""/>
        <p:cNvGrpSpPr/>
        <p:nvPr/>
      </p:nvGrpSpPr>
      <p:grpSpPr>
        <a:xfrm>
          <a:off x="0" y="0"/>
          <a:ext cx="0" cy="0"/>
          <a:chOff x="0" y="0"/>
          <a:chExt cx="0" cy="0"/>
        </a:xfrm>
      </p:grpSpPr>
      <p:sp>
        <p:nvSpPr>
          <p:cNvPr id="9" name="Rectangle 8"/>
          <p:cNvSpPr/>
          <p:nvPr userDrawn="1"/>
        </p:nvSpPr>
        <p:spPr>
          <a:xfrm>
            <a:off x="456009" y="437706"/>
            <a:ext cx="8229600" cy="9144"/>
          </a:xfrm>
          <a:prstGeom prst="rect">
            <a:avLst/>
          </a:prstGeom>
          <a:solidFill>
            <a:schemeClr val="bg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sz="1800"/>
          </a:p>
        </p:txBody>
      </p:sp>
      <p:sp>
        <p:nvSpPr>
          <p:cNvPr id="2" name="Date Placeholder 1"/>
          <p:cNvSpPr>
            <a:spLocks noGrp="1"/>
          </p:cNvSpPr>
          <p:nvPr>
            <p:ph type="dt" sz="half" idx="11"/>
          </p:nvPr>
        </p:nvSpPr>
        <p:spPr/>
        <p:txBody>
          <a:bodyPr/>
          <a:lstStyle/>
          <a:p>
            <a:r>
              <a:rPr lang="en-US" smtClean="0"/>
              <a:t>January 27, 2011</a:t>
            </a:r>
            <a:endParaRPr lang="en-US"/>
          </a:p>
        </p:txBody>
      </p:sp>
      <p:sp>
        <p:nvSpPr>
          <p:cNvPr id="3" name="Footer Placeholder 2"/>
          <p:cNvSpPr>
            <a:spLocks noGrp="1"/>
          </p:cNvSpPr>
          <p:nvPr>
            <p:ph type="ftr" sz="quarter" idx="12"/>
          </p:nvPr>
        </p:nvSpPr>
        <p:spPr/>
        <p:txBody>
          <a:bodyPr/>
          <a:lstStyle/>
          <a:p>
            <a:endParaRPr lang="en-US"/>
          </a:p>
        </p:txBody>
      </p:sp>
      <p:sp>
        <p:nvSpPr>
          <p:cNvPr id="4" name="Slide Number Placeholder 3"/>
          <p:cNvSpPr>
            <a:spLocks noGrp="1"/>
          </p:cNvSpPr>
          <p:nvPr>
            <p:ph type="sldNum" sz="quarter" idx="13"/>
          </p:nvPr>
        </p:nvSpPr>
        <p:spPr/>
        <p:txBody>
          <a:bodyPr/>
          <a:lstStyle/>
          <a:p>
            <a:fld id="{B016F8AB-BCEA-4347-8BA6-BE776009BC89}" type="slidenum">
              <a:rPr lang="uk-UA" smtClean="0"/>
              <a:pPr/>
              <a:t>‹#›</a:t>
            </a:fld>
            <a:endParaRPr lang="uk-UA" dirty="0"/>
          </a:p>
        </p:txBody>
      </p:sp>
      <p:sp>
        <p:nvSpPr>
          <p:cNvPr id="7" name="Picture Placeholder 2"/>
          <p:cNvSpPr>
            <a:spLocks noGrp="1"/>
          </p:cNvSpPr>
          <p:nvPr>
            <p:ph type="pic" idx="1"/>
          </p:nvPr>
        </p:nvSpPr>
        <p:spPr bwMode="ltGray">
          <a:xfrm>
            <a:off x="456009" y="1066800"/>
            <a:ext cx="8229600" cy="5029200"/>
          </a:xfrm>
        </p:spPr>
        <p:txBody>
          <a:bodyPr lIns="0" tIns="457200">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8" name="Title 1"/>
          <p:cNvSpPr>
            <a:spLocks noGrp="1"/>
          </p:cNvSpPr>
          <p:nvPr>
            <p:ph type="title"/>
          </p:nvPr>
        </p:nvSpPr>
        <p:spPr>
          <a:xfrm>
            <a:off x="457081" y="595436"/>
            <a:ext cx="8227458" cy="471364"/>
          </a:xfrm>
        </p:spPr>
        <p:txBody>
          <a:bodyPr/>
          <a:lstStyle/>
          <a:p>
            <a:r>
              <a:rPr lang="en-US" smtClean="0"/>
              <a:t>Click to edit Master title style</a:t>
            </a:r>
            <a:endParaRPr dirty="0"/>
          </a:p>
        </p:txBody>
      </p:sp>
    </p:spTree>
    <p:extLst>
      <p:ext uri="{BB962C8B-B14F-4D97-AF65-F5344CB8AC3E}">
        <p14:creationId xmlns:p14="http://schemas.microsoft.com/office/powerpoint/2010/main" val="109558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5925" y="457200"/>
            <a:ext cx="8243888" cy="452432"/>
          </a:xfrm>
        </p:spPr>
        <p:txBody>
          <a:bodyPr/>
          <a:lstStyle>
            <a:lvl1pPr>
              <a:defRPr sz="2800" b="1">
                <a:solidFill>
                  <a:schemeClr val="accent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15925" y="1460500"/>
            <a:ext cx="8242300" cy="1554272"/>
          </a:xfrm>
        </p:spPr>
        <p:txBody>
          <a:bodyPr/>
          <a:lstStyle>
            <a:lvl1pPr>
              <a:defRPr sz="2000" b="1"/>
            </a:lvl1pPr>
            <a:lvl2pPr>
              <a:defRPr sz="1800"/>
            </a:lvl2pPr>
            <a:lvl3pPr marL="1379538" indent="-465138">
              <a:defRPr sz="1600"/>
            </a:lvl3pPr>
            <a:lvl4pPr marL="1765300" indent="-385763">
              <a:defRPr/>
            </a:lvl4pPr>
            <a:lvl5pPr marL="2120900" indent="-25558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2"/>
          </p:nvPr>
        </p:nvSpPr>
        <p:spPr>
          <a:xfrm>
            <a:off x="382588" y="6248400"/>
            <a:ext cx="3656012" cy="258762"/>
          </a:xfrm>
          <a:prstGeom prst="rect">
            <a:avLst/>
          </a:prstGeom>
        </p:spPr>
        <p:txBody>
          <a:bodyPr/>
          <a:lstStyle>
            <a:lvl1pPr>
              <a:defRPr sz="1600"/>
            </a:lvl1pPr>
          </a:lstStyle>
          <a:p>
            <a:r>
              <a:rPr lang="en-US" smtClean="0"/>
              <a:t>January 27, 2011</a:t>
            </a:r>
            <a:endParaRPr lang="en-US" dirty="0"/>
          </a:p>
        </p:txBody>
      </p:sp>
    </p:spTree>
    <p:extLst>
      <p:ext uri="{BB962C8B-B14F-4D97-AF65-F5344CB8AC3E}">
        <p14:creationId xmlns:p14="http://schemas.microsoft.com/office/powerpoint/2010/main" val="66276099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6CB2C-A7B8-6744-9DE3-FED886465107}"/>
              </a:ext>
            </a:extLst>
          </p:cNvPr>
          <p:cNvSpPr>
            <a:spLocks noGrp="1"/>
          </p:cNvSpPr>
          <p:nvPr>
            <p:ph type="title"/>
          </p:nvPr>
        </p:nvSpPr>
        <p:spPr>
          <a:xfrm>
            <a:off x="372234" y="365127"/>
            <a:ext cx="8399532" cy="646378"/>
          </a:xfrm>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69CF8520-3F92-D54F-9770-1D009E13F96B}"/>
              </a:ext>
            </a:extLst>
          </p:cNvPr>
          <p:cNvSpPr>
            <a:spLocks noGrp="1"/>
          </p:cNvSpPr>
          <p:nvPr>
            <p:ph sz="half" idx="1"/>
          </p:nvPr>
        </p:nvSpPr>
        <p:spPr>
          <a:xfrm>
            <a:off x="372234" y="1825625"/>
            <a:ext cx="41426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a:extLst>
              <a:ext uri="{FF2B5EF4-FFF2-40B4-BE49-F238E27FC236}">
                <a16:creationId xmlns:a16="http://schemas.microsoft.com/office/drawing/2014/main" id="{E15A19C8-2B18-E341-8E70-E956B1AF93FC}"/>
              </a:ext>
            </a:extLst>
          </p:cNvPr>
          <p:cNvSpPr>
            <a:spLocks noGrp="1"/>
          </p:cNvSpPr>
          <p:nvPr>
            <p:ph sz="half" idx="2"/>
          </p:nvPr>
        </p:nvSpPr>
        <p:spPr>
          <a:xfrm>
            <a:off x="4629150" y="1825625"/>
            <a:ext cx="41426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a:extLst>
              <a:ext uri="{FF2B5EF4-FFF2-40B4-BE49-F238E27FC236}">
                <a16:creationId xmlns:a16="http://schemas.microsoft.com/office/drawing/2014/main" id="{2DBFC509-6249-5543-AF0E-1F0894FE7C34}"/>
              </a:ext>
            </a:extLst>
          </p:cNvPr>
          <p:cNvSpPr>
            <a:spLocks noGrp="1"/>
          </p:cNvSpPr>
          <p:nvPr>
            <p:ph type="dt" sz="half" idx="10"/>
          </p:nvPr>
        </p:nvSpPr>
        <p:spPr/>
        <p:txBody>
          <a:bodyPr/>
          <a:lstStyle/>
          <a:p>
            <a:fld id="{FE82FC31-17FC-F548-A17A-A1E9A20D28A5}" type="datetimeFigureOut">
              <a:rPr lang="en-US" smtClean="0"/>
              <a:t>10/29/2018</a:t>
            </a:fld>
            <a:endParaRPr lang="en-US"/>
          </a:p>
        </p:txBody>
      </p:sp>
      <p:sp>
        <p:nvSpPr>
          <p:cNvPr id="6" name="Footer Placeholder 5">
            <a:extLst>
              <a:ext uri="{FF2B5EF4-FFF2-40B4-BE49-F238E27FC236}">
                <a16:creationId xmlns:a16="http://schemas.microsoft.com/office/drawing/2014/main" id="{D9CB2F4A-241C-924C-B1C3-F2963F68E9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07562A-E36D-A743-AD47-7F7F65551D13}"/>
              </a:ext>
            </a:extLst>
          </p:cNvPr>
          <p:cNvSpPr>
            <a:spLocks noGrp="1"/>
          </p:cNvSpPr>
          <p:nvPr>
            <p:ph type="sldNum" sz="quarter" idx="12"/>
          </p:nvPr>
        </p:nvSpPr>
        <p:spPr/>
        <p:txBody>
          <a:bodyPr/>
          <a:lstStyle/>
          <a:p>
            <a:fld id="{6C496E82-8ACF-C54E-9066-03A56903DF00}" type="slidenum">
              <a:rPr lang="en-US" smtClean="0"/>
              <a:t>‹#›</a:t>
            </a:fld>
            <a:endParaRPr lang="en-US"/>
          </a:p>
        </p:txBody>
      </p:sp>
    </p:spTree>
    <p:extLst>
      <p:ext uri="{BB962C8B-B14F-4D97-AF65-F5344CB8AC3E}">
        <p14:creationId xmlns:p14="http://schemas.microsoft.com/office/powerpoint/2010/main" val="4275982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C376B7F-66FD-3547-B4DF-EA6D63C34D9F}"/>
              </a:ext>
            </a:extLst>
          </p:cNvPr>
          <p:cNvSpPr>
            <a:spLocks noGrp="1"/>
          </p:cNvSpPr>
          <p:nvPr>
            <p:ph type="body" idx="1"/>
          </p:nvPr>
        </p:nvSpPr>
        <p:spPr>
          <a:xfrm>
            <a:off x="372234" y="1681163"/>
            <a:ext cx="412594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a:extLst>
              <a:ext uri="{FF2B5EF4-FFF2-40B4-BE49-F238E27FC236}">
                <a16:creationId xmlns:a16="http://schemas.microsoft.com/office/drawing/2014/main" id="{DAB3220E-B545-3E48-BA7F-35DE7B764E4F}"/>
              </a:ext>
            </a:extLst>
          </p:cNvPr>
          <p:cNvSpPr>
            <a:spLocks noGrp="1"/>
          </p:cNvSpPr>
          <p:nvPr>
            <p:ph sz="half" idx="2"/>
          </p:nvPr>
        </p:nvSpPr>
        <p:spPr>
          <a:xfrm>
            <a:off x="372234" y="2505075"/>
            <a:ext cx="41259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a:extLst>
              <a:ext uri="{FF2B5EF4-FFF2-40B4-BE49-F238E27FC236}">
                <a16:creationId xmlns:a16="http://schemas.microsoft.com/office/drawing/2014/main" id="{F6FFBF92-AA83-BA45-9CC7-DBC5CA502884}"/>
              </a:ext>
            </a:extLst>
          </p:cNvPr>
          <p:cNvSpPr>
            <a:spLocks noGrp="1"/>
          </p:cNvSpPr>
          <p:nvPr>
            <p:ph type="body" sz="quarter" idx="3"/>
          </p:nvPr>
        </p:nvSpPr>
        <p:spPr>
          <a:xfrm>
            <a:off x="4629150" y="1681163"/>
            <a:ext cx="4142616"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a:extLst>
              <a:ext uri="{FF2B5EF4-FFF2-40B4-BE49-F238E27FC236}">
                <a16:creationId xmlns:a16="http://schemas.microsoft.com/office/drawing/2014/main" id="{8C6C48E2-4BBF-0F46-8273-390CF0FF3A41}"/>
              </a:ext>
            </a:extLst>
          </p:cNvPr>
          <p:cNvSpPr>
            <a:spLocks noGrp="1"/>
          </p:cNvSpPr>
          <p:nvPr>
            <p:ph sz="quarter" idx="4"/>
          </p:nvPr>
        </p:nvSpPr>
        <p:spPr>
          <a:xfrm>
            <a:off x="4629150" y="2505075"/>
            <a:ext cx="41426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a:extLst>
              <a:ext uri="{FF2B5EF4-FFF2-40B4-BE49-F238E27FC236}">
                <a16:creationId xmlns:a16="http://schemas.microsoft.com/office/drawing/2014/main" id="{767C472B-896A-544E-B727-149B11D679CF}"/>
              </a:ext>
            </a:extLst>
          </p:cNvPr>
          <p:cNvSpPr>
            <a:spLocks noGrp="1"/>
          </p:cNvSpPr>
          <p:nvPr>
            <p:ph type="dt" sz="half" idx="10"/>
          </p:nvPr>
        </p:nvSpPr>
        <p:spPr/>
        <p:txBody>
          <a:bodyPr/>
          <a:lstStyle/>
          <a:p>
            <a:fld id="{FE82FC31-17FC-F548-A17A-A1E9A20D28A5}" type="datetimeFigureOut">
              <a:rPr lang="en-US" smtClean="0"/>
              <a:t>10/29/2018</a:t>
            </a:fld>
            <a:endParaRPr lang="en-US"/>
          </a:p>
        </p:txBody>
      </p:sp>
      <p:sp>
        <p:nvSpPr>
          <p:cNvPr id="8" name="Footer Placeholder 7">
            <a:extLst>
              <a:ext uri="{FF2B5EF4-FFF2-40B4-BE49-F238E27FC236}">
                <a16:creationId xmlns:a16="http://schemas.microsoft.com/office/drawing/2014/main" id="{CD65CB67-ED12-FD46-B392-FB3882609E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B19D05-2F2A-AC4E-AAEE-648527AEA4BE}"/>
              </a:ext>
            </a:extLst>
          </p:cNvPr>
          <p:cNvSpPr>
            <a:spLocks noGrp="1"/>
          </p:cNvSpPr>
          <p:nvPr>
            <p:ph type="sldNum" sz="quarter" idx="12"/>
          </p:nvPr>
        </p:nvSpPr>
        <p:spPr/>
        <p:txBody>
          <a:bodyPr/>
          <a:lstStyle/>
          <a:p>
            <a:fld id="{6C496E82-8ACF-C54E-9066-03A56903DF00}" type="slidenum">
              <a:rPr lang="en-US" smtClean="0"/>
              <a:t>‹#›</a:t>
            </a:fld>
            <a:endParaRPr lang="en-US"/>
          </a:p>
        </p:txBody>
      </p:sp>
      <p:sp>
        <p:nvSpPr>
          <p:cNvPr id="10" name="Title 1">
            <a:extLst/>
          </p:cNvPr>
          <p:cNvSpPr txBox="1">
            <a:spLocks/>
          </p:cNvSpPr>
          <p:nvPr userDrawn="1"/>
        </p:nvSpPr>
        <p:spPr>
          <a:xfrm>
            <a:off x="372234" y="365127"/>
            <a:ext cx="8399532" cy="622102"/>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b="1" i="0" kern="1200">
                <a:solidFill>
                  <a:schemeClr val="tx1"/>
                </a:solidFill>
                <a:latin typeface="Verdana Regular"/>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3286749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8CBB6-60C6-7345-8679-014FC1F1C930}"/>
              </a:ext>
            </a:extLst>
          </p:cNvPr>
          <p:cNvSpPr>
            <a:spLocks noGrp="1"/>
          </p:cNvSpPr>
          <p:nvPr>
            <p:ph type="title"/>
          </p:nvPr>
        </p:nvSpPr>
        <p:spPr>
          <a:xfrm>
            <a:off x="372234" y="365127"/>
            <a:ext cx="8399532" cy="597826"/>
          </a:xfrm>
        </p:spPr>
        <p:txBody>
          <a:bodyPr/>
          <a:lstStyle/>
          <a:p>
            <a:r>
              <a:rPr lang="en-US" smtClean="0"/>
              <a:t>Click to edit Master title style</a:t>
            </a:r>
            <a:endParaRPr lang="en-US"/>
          </a:p>
        </p:txBody>
      </p:sp>
      <p:sp>
        <p:nvSpPr>
          <p:cNvPr id="3" name="Date Placeholder 2">
            <a:extLst>
              <a:ext uri="{FF2B5EF4-FFF2-40B4-BE49-F238E27FC236}">
                <a16:creationId xmlns:a16="http://schemas.microsoft.com/office/drawing/2014/main" id="{F7F54254-A304-4B43-B111-35C2A9E85423}"/>
              </a:ext>
            </a:extLst>
          </p:cNvPr>
          <p:cNvSpPr>
            <a:spLocks noGrp="1"/>
          </p:cNvSpPr>
          <p:nvPr>
            <p:ph type="dt" sz="half" idx="10"/>
          </p:nvPr>
        </p:nvSpPr>
        <p:spPr/>
        <p:txBody>
          <a:bodyPr/>
          <a:lstStyle/>
          <a:p>
            <a:fld id="{FE82FC31-17FC-F548-A17A-A1E9A20D28A5}" type="datetimeFigureOut">
              <a:rPr lang="en-US" smtClean="0"/>
              <a:t>10/29/2018</a:t>
            </a:fld>
            <a:endParaRPr lang="en-US"/>
          </a:p>
        </p:txBody>
      </p:sp>
      <p:sp>
        <p:nvSpPr>
          <p:cNvPr id="4" name="Footer Placeholder 3">
            <a:extLst>
              <a:ext uri="{FF2B5EF4-FFF2-40B4-BE49-F238E27FC236}">
                <a16:creationId xmlns:a16="http://schemas.microsoft.com/office/drawing/2014/main" id="{4F534D66-9F92-244B-A8FE-D63AC580B43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276A086-B8E0-8541-9B52-ED02152B19B4}"/>
              </a:ext>
            </a:extLst>
          </p:cNvPr>
          <p:cNvSpPr>
            <a:spLocks noGrp="1"/>
          </p:cNvSpPr>
          <p:nvPr>
            <p:ph type="sldNum" sz="quarter" idx="12"/>
          </p:nvPr>
        </p:nvSpPr>
        <p:spPr/>
        <p:txBody>
          <a:bodyPr/>
          <a:lstStyle/>
          <a:p>
            <a:fld id="{6C496E82-8ACF-C54E-9066-03A56903DF00}" type="slidenum">
              <a:rPr lang="en-US" smtClean="0"/>
              <a:t>‹#›</a:t>
            </a:fld>
            <a:endParaRPr lang="en-US"/>
          </a:p>
        </p:txBody>
      </p:sp>
    </p:spTree>
    <p:extLst>
      <p:ext uri="{BB962C8B-B14F-4D97-AF65-F5344CB8AC3E}">
        <p14:creationId xmlns:p14="http://schemas.microsoft.com/office/powerpoint/2010/main" val="279229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47EF26-9A43-6049-8C16-30B45F7BA496}"/>
              </a:ext>
            </a:extLst>
          </p:cNvPr>
          <p:cNvSpPr>
            <a:spLocks noGrp="1"/>
          </p:cNvSpPr>
          <p:nvPr>
            <p:ph type="dt" sz="half" idx="10"/>
          </p:nvPr>
        </p:nvSpPr>
        <p:spPr/>
        <p:txBody>
          <a:bodyPr/>
          <a:lstStyle/>
          <a:p>
            <a:fld id="{FE82FC31-17FC-F548-A17A-A1E9A20D28A5}" type="datetimeFigureOut">
              <a:rPr lang="en-US" smtClean="0"/>
              <a:t>10/29/2018</a:t>
            </a:fld>
            <a:endParaRPr lang="en-US"/>
          </a:p>
        </p:txBody>
      </p:sp>
      <p:sp>
        <p:nvSpPr>
          <p:cNvPr id="3" name="Footer Placeholder 2">
            <a:extLst>
              <a:ext uri="{FF2B5EF4-FFF2-40B4-BE49-F238E27FC236}">
                <a16:creationId xmlns:a16="http://schemas.microsoft.com/office/drawing/2014/main" id="{0A4F2811-150D-2349-B895-B269C7E9C1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A29D7F-7793-534A-B30F-99D6C9870EE1}"/>
              </a:ext>
            </a:extLst>
          </p:cNvPr>
          <p:cNvSpPr>
            <a:spLocks noGrp="1"/>
          </p:cNvSpPr>
          <p:nvPr>
            <p:ph type="sldNum" sz="quarter" idx="12"/>
          </p:nvPr>
        </p:nvSpPr>
        <p:spPr/>
        <p:txBody>
          <a:bodyPr/>
          <a:lstStyle/>
          <a:p>
            <a:fld id="{6C496E82-8ACF-C54E-9066-03A56903DF00}" type="slidenum">
              <a:rPr lang="en-US" smtClean="0"/>
              <a:t>‹#›</a:t>
            </a:fld>
            <a:endParaRPr lang="en-US"/>
          </a:p>
        </p:txBody>
      </p:sp>
    </p:spTree>
    <p:extLst>
      <p:ext uri="{BB962C8B-B14F-4D97-AF65-F5344CB8AC3E}">
        <p14:creationId xmlns:p14="http://schemas.microsoft.com/office/powerpoint/2010/main" val="1313871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54D4D-F655-6647-9C54-8B9D848D0C94}"/>
              </a:ext>
            </a:extLst>
          </p:cNvPr>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A20A0C86-8F15-CC4C-B5E4-8EC242781C8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a:extLst>
              <a:ext uri="{FF2B5EF4-FFF2-40B4-BE49-F238E27FC236}">
                <a16:creationId xmlns:a16="http://schemas.microsoft.com/office/drawing/2014/main" id="{DC9DD0FC-CA7D-264D-A848-1E8BCF8A9D3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a:extLst>
              <a:ext uri="{FF2B5EF4-FFF2-40B4-BE49-F238E27FC236}">
                <a16:creationId xmlns:a16="http://schemas.microsoft.com/office/drawing/2014/main" id="{029DF52B-A448-E34B-BB9F-E7B56140EF18}"/>
              </a:ext>
            </a:extLst>
          </p:cNvPr>
          <p:cNvSpPr>
            <a:spLocks noGrp="1"/>
          </p:cNvSpPr>
          <p:nvPr>
            <p:ph type="dt" sz="half" idx="10"/>
          </p:nvPr>
        </p:nvSpPr>
        <p:spPr/>
        <p:txBody>
          <a:bodyPr/>
          <a:lstStyle/>
          <a:p>
            <a:fld id="{FE82FC31-17FC-F548-A17A-A1E9A20D28A5}" type="datetimeFigureOut">
              <a:rPr lang="en-US" smtClean="0"/>
              <a:t>10/29/2018</a:t>
            </a:fld>
            <a:endParaRPr lang="en-US"/>
          </a:p>
        </p:txBody>
      </p:sp>
      <p:sp>
        <p:nvSpPr>
          <p:cNvPr id="6" name="Footer Placeholder 5">
            <a:extLst>
              <a:ext uri="{FF2B5EF4-FFF2-40B4-BE49-F238E27FC236}">
                <a16:creationId xmlns:a16="http://schemas.microsoft.com/office/drawing/2014/main" id="{CF872785-9656-8B4A-9447-F9C93BB193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BC22B8-9B0E-E94A-9A18-8E4AF1F31323}"/>
              </a:ext>
            </a:extLst>
          </p:cNvPr>
          <p:cNvSpPr>
            <a:spLocks noGrp="1"/>
          </p:cNvSpPr>
          <p:nvPr>
            <p:ph type="sldNum" sz="quarter" idx="12"/>
          </p:nvPr>
        </p:nvSpPr>
        <p:spPr/>
        <p:txBody>
          <a:bodyPr/>
          <a:lstStyle/>
          <a:p>
            <a:fld id="{6C496E82-8ACF-C54E-9066-03A56903DF00}" type="slidenum">
              <a:rPr lang="en-US" smtClean="0"/>
              <a:t>‹#›</a:t>
            </a:fld>
            <a:endParaRPr lang="en-US"/>
          </a:p>
        </p:txBody>
      </p:sp>
    </p:spTree>
    <p:extLst>
      <p:ext uri="{BB962C8B-B14F-4D97-AF65-F5344CB8AC3E}">
        <p14:creationId xmlns:p14="http://schemas.microsoft.com/office/powerpoint/2010/main" val="222121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DD5D1-B52F-F545-82AC-FCBEF4B870AC}"/>
              </a:ext>
            </a:extLst>
          </p:cNvPr>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a:extLst>
              <a:ext uri="{FF2B5EF4-FFF2-40B4-BE49-F238E27FC236}">
                <a16:creationId xmlns:a16="http://schemas.microsoft.com/office/drawing/2014/main" id="{3FF00C98-BEDA-BD48-AED3-0BDC068A01F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a:extLst>
              <a:ext uri="{FF2B5EF4-FFF2-40B4-BE49-F238E27FC236}">
                <a16:creationId xmlns:a16="http://schemas.microsoft.com/office/drawing/2014/main" id="{681511E5-9C43-7D41-868E-054D16A0C0D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a:extLst>
              <a:ext uri="{FF2B5EF4-FFF2-40B4-BE49-F238E27FC236}">
                <a16:creationId xmlns:a16="http://schemas.microsoft.com/office/drawing/2014/main" id="{79EBD988-C77C-014F-B971-211F69879E67}"/>
              </a:ext>
            </a:extLst>
          </p:cNvPr>
          <p:cNvSpPr>
            <a:spLocks noGrp="1"/>
          </p:cNvSpPr>
          <p:nvPr>
            <p:ph type="dt" sz="half" idx="10"/>
          </p:nvPr>
        </p:nvSpPr>
        <p:spPr/>
        <p:txBody>
          <a:bodyPr/>
          <a:lstStyle/>
          <a:p>
            <a:fld id="{FE82FC31-17FC-F548-A17A-A1E9A20D28A5}" type="datetimeFigureOut">
              <a:rPr lang="en-US" smtClean="0"/>
              <a:t>10/29/2018</a:t>
            </a:fld>
            <a:endParaRPr lang="en-US"/>
          </a:p>
        </p:txBody>
      </p:sp>
      <p:sp>
        <p:nvSpPr>
          <p:cNvPr id="6" name="Footer Placeholder 5">
            <a:extLst>
              <a:ext uri="{FF2B5EF4-FFF2-40B4-BE49-F238E27FC236}">
                <a16:creationId xmlns:a16="http://schemas.microsoft.com/office/drawing/2014/main" id="{D0179043-1EDB-984E-9EB1-C5A2000DCD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4B76FB-CFA8-8241-8B84-9D9ECA304DAA}"/>
              </a:ext>
            </a:extLst>
          </p:cNvPr>
          <p:cNvSpPr>
            <a:spLocks noGrp="1"/>
          </p:cNvSpPr>
          <p:nvPr>
            <p:ph type="sldNum" sz="quarter" idx="12"/>
          </p:nvPr>
        </p:nvSpPr>
        <p:spPr/>
        <p:txBody>
          <a:bodyPr/>
          <a:lstStyle/>
          <a:p>
            <a:fld id="{6C496E82-8ACF-C54E-9066-03A56903DF00}" type="slidenum">
              <a:rPr lang="en-US" smtClean="0"/>
              <a:t>‹#›</a:t>
            </a:fld>
            <a:endParaRPr lang="en-US"/>
          </a:p>
        </p:txBody>
      </p:sp>
    </p:spTree>
    <p:extLst>
      <p:ext uri="{BB962C8B-B14F-4D97-AF65-F5344CB8AC3E}">
        <p14:creationId xmlns:p14="http://schemas.microsoft.com/office/powerpoint/2010/main" val="731528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18" Type="http://schemas.openxmlformats.org/officeDocument/2006/relationships/slideLayout" Target="../slideLayouts/slideLayout28.xml"/><Relationship Id="rId26" Type="http://schemas.openxmlformats.org/officeDocument/2006/relationships/slideLayout" Target="../slideLayouts/slideLayout36.xml"/><Relationship Id="rId3" Type="http://schemas.openxmlformats.org/officeDocument/2006/relationships/slideLayout" Target="../slideLayouts/slideLayout13.xml"/><Relationship Id="rId21" Type="http://schemas.openxmlformats.org/officeDocument/2006/relationships/slideLayout" Target="../slideLayouts/slideLayout31.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slideLayout" Target="../slideLayouts/slideLayout27.xml"/><Relationship Id="rId25" Type="http://schemas.openxmlformats.org/officeDocument/2006/relationships/slideLayout" Target="../slideLayouts/slideLayout35.xml"/><Relationship Id="rId2" Type="http://schemas.openxmlformats.org/officeDocument/2006/relationships/slideLayout" Target="../slideLayouts/slideLayout12.xml"/><Relationship Id="rId16" Type="http://schemas.openxmlformats.org/officeDocument/2006/relationships/slideLayout" Target="../slideLayouts/slideLayout26.xml"/><Relationship Id="rId20" Type="http://schemas.openxmlformats.org/officeDocument/2006/relationships/slideLayout" Target="../slideLayouts/slideLayout30.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24" Type="http://schemas.openxmlformats.org/officeDocument/2006/relationships/slideLayout" Target="../slideLayouts/slideLayout34.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23" Type="http://schemas.openxmlformats.org/officeDocument/2006/relationships/slideLayout" Target="../slideLayouts/slideLayout33.xml"/><Relationship Id="rId28" Type="http://schemas.openxmlformats.org/officeDocument/2006/relationships/image" Target="../media/image1.emf"/><Relationship Id="rId10" Type="http://schemas.openxmlformats.org/officeDocument/2006/relationships/slideLayout" Target="../slideLayouts/slideLayout20.xml"/><Relationship Id="rId19" Type="http://schemas.openxmlformats.org/officeDocument/2006/relationships/slideLayout" Target="../slideLayouts/slideLayout29.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 Id="rId22" Type="http://schemas.openxmlformats.org/officeDocument/2006/relationships/slideLayout" Target="../slideLayouts/slideLayout32.xml"/><Relationship Id="rId2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005C9C-E137-4344-ABD4-2BD2A48DD3F0}"/>
              </a:ext>
            </a:extLst>
          </p:cNvPr>
          <p:cNvSpPr>
            <a:spLocks noGrp="1"/>
          </p:cNvSpPr>
          <p:nvPr>
            <p:ph type="title"/>
          </p:nvPr>
        </p:nvSpPr>
        <p:spPr>
          <a:xfrm>
            <a:off x="372234" y="365127"/>
            <a:ext cx="8399532" cy="630194"/>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a:extLst>
              <a:ext uri="{FF2B5EF4-FFF2-40B4-BE49-F238E27FC236}">
                <a16:creationId xmlns:a16="http://schemas.microsoft.com/office/drawing/2014/main" id="{2AE2FA4A-A4E9-2A4F-9758-5A92BE391CC2}"/>
              </a:ext>
            </a:extLst>
          </p:cNvPr>
          <p:cNvSpPr>
            <a:spLocks noGrp="1"/>
          </p:cNvSpPr>
          <p:nvPr>
            <p:ph type="body" idx="1"/>
          </p:nvPr>
        </p:nvSpPr>
        <p:spPr>
          <a:xfrm>
            <a:off x="372234" y="1825625"/>
            <a:ext cx="8399532"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A396AFD2-BC86-6241-A003-CE3DE0AEFFFD}"/>
              </a:ext>
            </a:extLst>
          </p:cNvPr>
          <p:cNvSpPr/>
          <p:nvPr/>
        </p:nvSpPr>
        <p:spPr>
          <a:xfrm>
            <a:off x="0" y="6585812"/>
            <a:ext cx="9144000" cy="271327"/>
          </a:xfrm>
          <a:prstGeom prst="rect">
            <a:avLst/>
          </a:prstGeom>
          <a:solidFill>
            <a:srgbClr val="0E57A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dirty="0">
              <a:latin typeface="Verdana Regular"/>
            </a:endParaRPr>
          </a:p>
        </p:txBody>
      </p:sp>
      <p:sp>
        <p:nvSpPr>
          <p:cNvPr id="9" name="Rectangle 8">
            <a:extLst>
              <a:ext uri="{FF2B5EF4-FFF2-40B4-BE49-F238E27FC236}">
                <a16:creationId xmlns:a16="http://schemas.microsoft.com/office/drawing/2014/main" id="{29AF1212-1E80-B645-A8FB-4DDAE363A34F}"/>
              </a:ext>
            </a:extLst>
          </p:cNvPr>
          <p:cNvSpPr/>
          <p:nvPr/>
        </p:nvSpPr>
        <p:spPr>
          <a:xfrm>
            <a:off x="6959212" y="6585812"/>
            <a:ext cx="2184787" cy="2713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dirty="0">
              <a:latin typeface="Verdana Regular"/>
            </a:endParaRPr>
          </a:p>
        </p:txBody>
      </p:sp>
      <p:sp>
        <p:nvSpPr>
          <p:cNvPr id="4" name="Date Placeholder 3">
            <a:extLst>
              <a:ext uri="{FF2B5EF4-FFF2-40B4-BE49-F238E27FC236}">
                <a16:creationId xmlns:a16="http://schemas.microsoft.com/office/drawing/2014/main" id="{C73FE00E-EF99-1640-A778-27DAC8ACE52C}"/>
              </a:ext>
            </a:extLst>
          </p:cNvPr>
          <p:cNvSpPr>
            <a:spLocks noGrp="1"/>
          </p:cNvSpPr>
          <p:nvPr>
            <p:ph type="dt" sz="half" idx="2"/>
          </p:nvPr>
        </p:nvSpPr>
        <p:spPr>
          <a:xfrm>
            <a:off x="0" y="6534375"/>
            <a:ext cx="2057400" cy="365125"/>
          </a:xfrm>
          <a:prstGeom prst="rect">
            <a:avLst/>
          </a:prstGeom>
        </p:spPr>
        <p:txBody>
          <a:bodyPr vert="horz" lIns="91440" tIns="45720" rIns="91440" bIns="45720" rtlCol="0" anchor="ctr"/>
          <a:lstStyle>
            <a:lvl1pPr algn="l">
              <a:defRPr sz="900" b="1" i="0">
                <a:solidFill>
                  <a:schemeClr val="bg1"/>
                </a:solidFill>
                <a:latin typeface="Verdana Regular"/>
              </a:defRPr>
            </a:lvl1pPr>
          </a:lstStyle>
          <a:p>
            <a:fld id="{FE82FC31-17FC-F548-A17A-A1E9A20D28A5}" type="datetimeFigureOut">
              <a:rPr lang="en-US" smtClean="0"/>
              <a:pPr/>
              <a:t>10/29/2018</a:t>
            </a:fld>
            <a:endParaRPr lang="en-US" dirty="0"/>
          </a:p>
        </p:txBody>
      </p:sp>
      <p:sp>
        <p:nvSpPr>
          <p:cNvPr id="5" name="Footer Placeholder 4">
            <a:extLst>
              <a:ext uri="{FF2B5EF4-FFF2-40B4-BE49-F238E27FC236}">
                <a16:creationId xmlns:a16="http://schemas.microsoft.com/office/drawing/2014/main" id="{53FD461D-641E-1248-9310-8A9C63303041}"/>
              </a:ext>
            </a:extLst>
          </p:cNvPr>
          <p:cNvSpPr>
            <a:spLocks noGrp="1"/>
          </p:cNvSpPr>
          <p:nvPr>
            <p:ph type="ftr" sz="quarter" idx="3"/>
          </p:nvPr>
        </p:nvSpPr>
        <p:spPr>
          <a:xfrm>
            <a:off x="3153112" y="6534375"/>
            <a:ext cx="2837776" cy="365125"/>
          </a:xfrm>
          <a:prstGeom prst="rect">
            <a:avLst/>
          </a:prstGeom>
        </p:spPr>
        <p:txBody>
          <a:bodyPr vert="horz" lIns="91440" tIns="45720" rIns="91440" bIns="45720" rtlCol="0" anchor="ctr"/>
          <a:lstStyle>
            <a:lvl1pPr algn="ctr">
              <a:defRPr sz="900" b="0" i="0">
                <a:solidFill>
                  <a:schemeClr val="bg1"/>
                </a:solidFill>
                <a:latin typeface="Verdana Regular"/>
              </a:defRPr>
            </a:lvl1pPr>
          </a:lstStyle>
          <a:p>
            <a:endParaRPr lang="en-US" dirty="0"/>
          </a:p>
        </p:txBody>
      </p:sp>
      <p:sp>
        <p:nvSpPr>
          <p:cNvPr id="6" name="Slide Number Placeholder 5">
            <a:extLst>
              <a:ext uri="{FF2B5EF4-FFF2-40B4-BE49-F238E27FC236}">
                <a16:creationId xmlns:a16="http://schemas.microsoft.com/office/drawing/2014/main" id="{631CCD77-832F-2848-BC63-C8D1BCFCC674}"/>
              </a:ext>
            </a:extLst>
          </p:cNvPr>
          <p:cNvSpPr>
            <a:spLocks noGrp="1"/>
          </p:cNvSpPr>
          <p:nvPr>
            <p:ph type="sldNum" sz="quarter" idx="4"/>
          </p:nvPr>
        </p:nvSpPr>
        <p:spPr>
          <a:xfrm>
            <a:off x="7086600" y="6534375"/>
            <a:ext cx="2057400" cy="365125"/>
          </a:xfrm>
          <a:prstGeom prst="rect">
            <a:avLst/>
          </a:prstGeom>
        </p:spPr>
        <p:txBody>
          <a:bodyPr vert="horz" lIns="91440" tIns="45720" rIns="91440" bIns="45720" rtlCol="0" anchor="ctr"/>
          <a:lstStyle>
            <a:lvl1pPr algn="r">
              <a:defRPr sz="900" b="1" i="0">
                <a:solidFill>
                  <a:schemeClr val="bg1"/>
                </a:solidFill>
                <a:latin typeface="Verdana Regular"/>
              </a:defRPr>
            </a:lvl1pPr>
          </a:lstStyle>
          <a:p>
            <a:fld id="{6C496E82-8ACF-C54E-9066-03A56903DF00}" type="slidenum">
              <a:rPr lang="en-US" smtClean="0"/>
              <a:pPr/>
              <a:t>‹#›</a:t>
            </a:fld>
            <a:endParaRPr lang="en-US" dirty="0"/>
          </a:p>
        </p:txBody>
      </p:sp>
    </p:spTree>
    <p:extLst>
      <p:ext uri="{BB962C8B-B14F-4D97-AF65-F5344CB8AC3E}">
        <p14:creationId xmlns:p14="http://schemas.microsoft.com/office/powerpoint/2010/main" val="3045232285"/>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6" r:id="rId10"/>
  </p:sldLayoutIdLst>
  <p:txStyles>
    <p:titleStyle>
      <a:lvl1pPr algn="l" defTabSz="685800" rtl="0" eaLnBrk="1" latinLnBrk="0" hangingPunct="1">
        <a:lnSpc>
          <a:spcPct val="90000"/>
        </a:lnSpc>
        <a:spcBef>
          <a:spcPct val="0"/>
        </a:spcBef>
        <a:buNone/>
        <a:defRPr sz="3300" b="1" i="0" kern="1200">
          <a:solidFill>
            <a:schemeClr val="tx1"/>
          </a:solidFill>
          <a:latin typeface="Verdana Regular"/>
          <a:ea typeface="+mj-ea"/>
          <a:cs typeface="+mj-cs"/>
        </a:defRPr>
      </a:lvl1pPr>
    </p:titleStyle>
    <p:bodyStyle>
      <a:lvl1pPr marL="171450" indent="-171450" algn="l" defTabSz="685800" rtl="0" eaLnBrk="1" latinLnBrk="0" hangingPunct="1">
        <a:lnSpc>
          <a:spcPct val="90000"/>
        </a:lnSpc>
        <a:spcBef>
          <a:spcPts val="750"/>
        </a:spcBef>
        <a:buClr>
          <a:schemeClr val="accent3"/>
        </a:buClr>
        <a:buFont typeface="Wingdings" pitchFamily="2" charset="2"/>
        <a:buChar char="§"/>
        <a:defRPr sz="2100" b="0" i="0" kern="1200">
          <a:solidFill>
            <a:schemeClr val="tx1"/>
          </a:solidFill>
          <a:latin typeface="Verdana Regular"/>
          <a:ea typeface="+mn-ea"/>
          <a:cs typeface="+mn-cs"/>
        </a:defRPr>
      </a:lvl1pPr>
      <a:lvl2pPr marL="514350" indent="-171450" algn="l" defTabSz="685800" rtl="0" eaLnBrk="1" latinLnBrk="0" hangingPunct="1">
        <a:lnSpc>
          <a:spcPct val="90000"/>
        </a:lnSpc>
        <a:spcBef>
          <a:spcPts val="375"/>
        </a:spcBef>
        <a:buClr>
          <a:schemeClr val="accent3"/>
        </a:buClr>
        <a:buFont typeface="Wingdings" pitchFamily="2" charset="2"/>
        <a:buChar char="§"/>
        <a:defRPr sz="1800" b="0" i="0" kern="1200">
          <a:solidFill>
            <a:schemeClr val="tx1"/>
          </a:solidFill>
          <a:latin typeface="Verdana Regular"/>
          <a:ea typeface="+mn-ea"/>
          <a:cs typeface="+mn-cs"/>
        </a:defRPr>
      </a:lvl2pPr>
      <a:lvl3pPr marL="857250" indent="-171450" algn="l" defTabSz="685800" rtl="0" eaLnBrk="1" latinLnBrk="0" hangingPunct="1">
        <a:lnSpc>
          <a:spcPct val="90000"/>
        </a:lnSpc>
        <a:spcBef>
          <a:spcPts val="375"/>
        </a:spcBef>
        <a:buClr>
          <a:schemeClr val="accent3"/>
        </a:buClr>
        <a:buFont typeface="Wingdings" pitchFamily="2" charset="2"/>
        <a:buChar char="§"/>
        <a:defRPr sz="1500" b="0" i="0" kern="1200">
          <a:solidFill>
            <a:schemeClr val="tx1"/>
          </a:solidFill>
          <a:latin typeface="Verdana Regular"/>
          <a:ea typeface="+mn-ea"/>
          <a:cs typeface="+mn-cs"/>
        </a:defRPr>
      </a:lvl3pPr>
      <a:lvl4pPr marL="1200150" indent="-171450" algn="l" defTabSz="685800" rtl="0" eaLnBrk="1" latinLnBrk="0" hangingPunct="1">
        <a:lnSpc>
          <a:spcPct val="90000"/>
        </a:lnSpc>
        <a:spcBef>
          <a:spcPts val="375"/>
        </a:spcBef>
        <a:buClr>
          <a:schemeClr val="accent3"/>
        </a:buClr>
        <a:buFont typeface="Wingdings" pitchFamily="2" charset="2"/>
        <a:buChar char="§"/>
        <a:defRPr sz="1350" b="0" i="0" kern="1200">
          <a:solidFill>
            <a:schemeClr val="tx1"/>
          </a:solidFill>
          <a:latin typeface="Verdana Regular"/>
          <a:ea typeface="+mn-ea"/>
          <a:cs typeface="+mn-cs"/>
        </a:defRPr>
      </a:lvl4pPr>
      <a:lvl5pPr marL="1543050" indent="-171450" algn="l" defTabSz="685800" rtl="0" eaLnBrk="1" latinLnBrk="0" hangingPunct="1">
        <a:lnSpc>
          <a:spcPct val="90000"/>
        </a:lnSpc>
        <a:spcBef>
          <a:spcPts val="375"/>
        </a:spcBef>
        <a:buClr>
          <a:schemeClr val="accent3"/>
        </a:buClr>
        <a:buFont typeface="Wingdings" pitchFamily="2" charset="2"/>
        <a:buChar char="§"/>
        <a:defRPr sz="1350" b="0" i="0" kern="1200">
          <a:solidFill>
            <a:schemeClr val="tx1"/>
          </a:solidFill>
          <a:latin typeface="Verdana Regular"/>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081" y="595436"/>
            <a:ext cx="8227458" cy="852364"/>
          </a:xfrm>
          <a:prstGeom prst="rect">
            <a:avLst/>
          </a:prstGeom>
        </p:spPr>
        <p:txBody>
          <a:bodyPr vert="horz" lIns="0" tIns="0" rIns="0" bIns="0" rtlCol="0" anchor="t" anchorCtr="0">
            <a:noAutofit/>
          </a:bodyPr>
          <a:lstStyle/>
          <a:p>
            <a:r>
              <a:rPr lang="en-US" smtClean="0"/>
              <a:t>Click to edit Master title style</a:t>
            </a:r>
            <a:endParaRPr dirty="0"/>
          </a:p>
        </p:txBody>
      </p:sp>
      <p:sp>
        <p:nvSpPr>
          <p:cNvPr id="3" name="Text Placeholder 2"/>
          <p:cNvSpPr>
            <a:spLocks noGrp="1"/>
          </p:cNvSpPr>
          <p:nvPr>
            <p:ph type="body" idx="1"/>
          </p:nvPr>
        </p:nvSpPr>
        <p:spPr>
          <a:xfrm>
            <a:off x="457200" y="1524002"/>
            <a:ext cx="8227338" cy="4571999"/>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Rectangle 6"/>
          <p:cNvSpPr/>
          <p:nvPr/>
        </p:nvSpPr>
        <p:spPr>
          <a:xfrm>
            <a:off x="456009" y="437706"/>
            <a:ext cx="8229600" cy="9144"/>
          </a:xfrm>
          <a:prstGeom prst="rect">
            <a:avLst/>
          </a:prstGeom>
          <a:solidFill>
            <a:schemeClr val="bg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sz="1800"/>
          </a:p>
        </p:txBody>
      </p:sp>
      <p:sp>
        <p:nvSpPr>
          <p:cNvPr id="4" name="Date Placeholder 3"/>
          <p:cNvSpPr>
            <a:spLocks noGrp="1"/>
          </p:cNvSpPr>
          <p:nvPr>
            <p:ph type="dt" sz="half" idx="2"/>
          </p:nvPr>
        </p:nvSpPr>
        <p:spPr>
          <a:xfrm>
            <a:off x="6000751" y="6347873"/>
            <a:ext cx="746683" cy="210312"/>
          </a:xfrm>
          <a:prstGeom prst="rect">
            <a:avLst/>
          </a:prstGeom>
        </p:spPr>
        <p:txBody>
          <a:bodyPr vert="horz" wrap="none" lIns="0" tIns="0" rIns="0" bIns="0" rtlCol="0" anchor="b" anchorCtr="0"/>
          <a:lstStyle>
            <a:lvl1pPr algn="ctr">
              <a:defRPr sz="700">
                <a:solidFill>
                  <a:schemeClr val="tx2"/>
                </a:solidFill>
              </a:defRPr>
            </a:lvl1pPr>
          </a:lstStyle>
          <a:p>
            <a:r>
              <a:rPr lang="en-US" smtClean="0"/>
              <a:t>January 27, 2011</a:t>
            </a:r>
            <a:endParaRPr lang="is-IS" dirty="0"/>
          </a:p>
        </p:txBody>
      </p:sp>
      <p:sp>
        <p:nvSpPr>
          <p:cNvPr id="5" name="Footer Placeholder 4"/>
          <p:cNvSpPr>
            <a:spLocks noGrp="1"/>
          </p:cNvSpPr>
          <p:nvPr>
            <p:ph type="ftr" sz="quarter" idx="3"/>
          </p:nvPr>
        </p:nvSpPr>
        <p:spPr>
          <a:xfrm>
            <a:off x="6858000" y="6347873"/>
            <a:ext cx="1361549" cy="210312"/>
          </a:xfrm>
          <a:prstGeom prst="rect">
            <a:avLst/>
          </a:prstGeom>
        </p:spPr>
        <p:txBody>
          <a:bodyPr vert="horz" wrap="none" lIns="0" tIns="0" rIns="0" bIns="0" rtlCol="0" anchor="b" anchorCtr="0"/>
          <a:lstStyle>
            <a:lvl1pPr algn="r">
              <a:defRPr sz="700">
                <a:solidFill>
                  <a:schemeClr val="tx2"/>
                </a:solidFill>
              </a:defRPr>
            </a:lvl1pPr>
          </a:lstStyle>
          <a:p>
            <a:endParaRPr lang="en-US" dirty="0"/>
          </a:p>
        </p:txBody>
      </p:sp>
      <p:sp>
        <p:nvSpPr>
          <p:cNvPr id="6" name="Slide Number Placeholder 5"/>
          <p:cNvSpPr>
            <a:spLocks noGrp="1"/>
          </p:cNvSpPr>
          <p:nvPr>
            <p:ph type="sldNum" sz="quarter" idx="4"/>
          </p:nvPr>
        </p:nvSpPr>
        <p:spPr bwMode="gray">
          <a:xfrm>
            <a:off x="8286751" y="6352639"/>
            <a:ext cx="400050" cy="232147"/>
          </a:xfrm>
          <a:prstGeom prst="rect">
            <a:avLst/>
          </a:prstGeom>
        </p:spPr>
        <p:txBody>
          <a:bodyPr vert="horz" wrap="none" lIns="0" tIns="0" rIns="0" bIns="0" rtlCol="0" anchor="b" anchorCtr="0"/>
          <a:lstStyle>
            <a:lvl1pPr algn="r">
              <a:defRPr sz="1600">
                <a:solidFill>
                  <a:schemeClr val="accent5"/>
                </a:solidFill>
              </a:defRPr>
            </a:lvl1pPr>
          </a:lstStyle>
          <a:p>
            <a:fld id="{B016F8AB-BCEA-4347-8BA6-BE776009BC89}" type="slidenum">
              <a:rPr/>
              <a:pPr/>
              <a:t>‹#›</a:t>
            </a:fld>
            <a:endParaRPr dirty="0"/>
          </a:p>
        </p:txBody>
      </p:sp>
      <p:pic>
        <p:nvPicPr>
          <p:cNvPr id="9" name="Picture 8"/>
          <p:cNvPicPr>
            <a:picLocks noChangeAspect="1"/>
          </p:cNvPicPr>
          <p:nvPr userDrawn="1"/>
        </p:nvPicPr>
        <p:blipFill>
          <a:blip r:embed="rId28"/>
          <a:stretch>
            <a:fillRect/>
          </a:stretch>
        </p:blipFill>
        <p:spPr>
          <a:xfrm>
            <a:off x="466058" y="6324600"/>
            <a:ext cx="1055077" cy="232475"/>
          </a:xfrm>
          <a:prstGeom prst="rect">
            <a:avLst/>
          </a:prstGeom>
        </p:spPr>
      </p:pic>
    </p:spTree>
    <p:extLst>
      <p:ext uri="{BB962C8B-B14F-4D97-AF65-F5344CB8AC3E}">
        <p14:creationId xmlns:p14="http://schemas.microsoft.com/office/powerpoint/2010/main" val="372075685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700" r:id="rId23"/>
    <p:sldLayoutId id="2147483701" r:id="rId24"/>
    <p:sldLayoutId id="2147483702" r:id="rId25"/>
    <p:sldLayoutId id="2147483703" r:id="rId2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2800" b="1" kern="1200">
          <a:solidFill>
            <a:srgbClr val="084976"/>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5"/>
        </a:buClr>
        <a:buFont typeface="Wingdings" charset="2"/>
        <a:buChar char="§"/>
        <a:defRPr sz="1800" b="0" kern="1200" baseline="0">
          <a:solidFill>
            <a:schemeClr val="tx2"/>
          </a:solidFill>
          <a:latin typeface="+mn-lt"/>
          <a:ea typeface="+mn-ea"/>
          <a:cs typeface="+mn-cs"/>
        </a:defRPr>
      </a:lvl1pPr>
      <a:lvl2pPr marL="411480" indent="-182880" algn="l" defTabSz="914400" rtl="0" eaLnBrk="1" latinLnBrk="0" hangingPunct="1">
        <a:lnSpc>
          <a:spcPct val="90000"/>
        </a:lnSpc>
        <a:spcBef>
          <a:spcPts val="800"/>
        </a:spcBef>
        <a:buClr>
          <a:schemeClr val="accent5"/>
        </a:buClr>
        <a:buFont typeface="Wingdings" charset="2"/>
        <a:buChar char="§"/>
        <a:defRPr sz="1600" kern="1200">
          <a:solidFill>
            <a:schemeClr val="tx2"/>
          </a:solidFill>
          <a:latin typeface="+mn-lt"/>
          <a:ea typeface="+mn-ea"/>
          <a:cs typeface="+mn-cs"/>
        </a:defRPr>
      </a:lvl2pPr>
      <a:lvl3pPr marL="548640" indent="-137160" algn="l" defTabSz="914400" rtl="0" eaLnBrk="1" latinLnBrk="0" hangingPunct="1">
        <a:lnSpc>
          <a:spcPct val="90000"/>
        </a:lnSpc>
        <a:spcBef>
          <a:spcPts val="600"/>
        </a:spcBef>
        <a:buClr>
          <a:schemeClr val="accent5"/>
        </a:buClr>
        <a:buFont typeface="Wingdings" charset="2"/>
        <a:buChar char="§"/>
        <a:defRPr sz="1400" kern="1200">
          <a:solidFill>
            <a:schemeClr val="tx2"/>
          </a:solidFill>
          <a:latin typeface="+mn-lt"/>
          <a:ea typeface="+mn-ea"/>
          <a:cs typeface="+mn-cs"/>
        </a:defRPr>
      </a:lvl3pPr>
      <a:lvl4pPr marL="731520" indent="-137160" algn="l" defTabSz="914400" rtl="0" eaLnBrk="1" latinLnBrk="0" hangingPunct="1">
        <a:lnSpc>
          <a:spcPct val="90000"/>
        </a:lnSpc>
        <a:spcBef>
          <a:spcPts val="600"/>
        </a:spcBef>
        <a:buClr>
          <a:schemeClr val="accent5"/>
        </a:buClr>
        <a:buFont typeface="Wingdings" charset="2"/>
        <a:buChar char="§"/>
        <a:defRPr sz="1200" kern="1200">
          <a:solidFill>
            <a:schemeClr val="tx2"/>
          </a:solidFill>
          <a:latin typeface="+mn-lt"/>
          <a:ea typeface="+mn-ea"/>
          <a:cs typeface="+mn-cs"/>
        </a:defRPr>
      </a:lvl4pPr>
      <a:lvl5pPr marL="868680" indent="-137160" algn="l" defTabSz="914400" rtl="0" eaLnBrk="1" latinLnBrk="0" hangingPunct="1">
        <a:lnSpc>
          <a:spcPct val="90000"/>
        </a:lnSpc>
        <a:spcBef>
          <a:spcPts val="600"/>
        </a:spcBef>
        <a:buClr>
          <a:schemeClr val="accent5"/>
        </a:buClr>
        <a:buFont typeface="Wingdings" charset="2"/>
        <a:buChar char="§"/>
        <a:defRPr sz="1200" kern="1200">
          <a:solidFill>
            <a:schemeClr val="tx2"/>
          </a:solidFill>
          <a:latin typeface="+mn-lt"/>
          <a:ea typeface="+mn-ea"/>
          <a:cs typeface="+mn-cs"/>
        </a:defRPr>
      </a:lvl5pPr>
      <a:lvl6pPr marL="1051560" indent="-137160" algn="l" defTabSz="914400"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6pPr>
      <a:lvl7pPr marL="1188720" indent="-137160" algn="l" defTabSz="914400"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7pPr>
      <a:lvl8pPr marL="1371600" indent="-137160" algn="l" defTabSz="914400"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8pPr>
      <a:lvl9pPr marL="1554480" indent="-137160" algn="l" defTabSz="914400"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120">
          <p15:clr>
            <a:srgbClr val="F26B43"/>
          </p15:clr>
        </p15:guide>
        <p15:guide id="3" pos="312">
          <p15:clr>
            <a:srgbClr val="F26B43"/>
          </p15:clr>
        </p15:guide>
        <p15:guide id="4" pos="5928">
          <p15:clr>
            <a:srgbClr val="F26B43"/>
          </p15:clr>
        </p15:guide>
        <p15:guide id="5" orient="horz" pos="960">
          <p15:clr>
            <a:srgbClr val="F26B43"/>
          </p15:clr>
        </p15:guide>
        <p15:guide id="6" orient="horz"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6.xml"/></Relationships>
</file>

<file path=ppt/slides/_rels/slide42.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8.xml"/><Relationship Id="rId1" Type="http://schemas.openxmlformats.org/officeDocument/2006/relationships/slideLayout" Target="../slideLayouts/slideLayout3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5"/>
          <p:cNvSpPr txBox="1">
            <a:spLocks noChangeArrowheads="1"/>
          </p:cNvSpPr>
          <p:nvPr/>
        </p:nvSpPr>
        <p:spPr bwMode="auto">
          <a:xfrm>
            <a:off x="551432" y="4802345"/>
            <a:ext cx="8041136" cy="962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algn="ctr"/>
            <a:r>
              <a:rPr lang="en-US" altLang="en-US" sz="2200" dirty="0" smtClean="0">
                <a:ea typeface="Verdana" pitchFamily="34" charset="0"/>
                <a:cs typeface="Verdana" pitchFamily="34" charset="0"/>
              </a:rPr>
              <a:t>Neil S. Kelsey  |  November 8, 2018</a:t>
            </a:r>
            <a:endParaRPr lang="en-US" altLang="en-US" sz="2200" dirty="0">
              <a:ea typeface="Verdana" pitchFamily="34" charset="0"/>
              <a:cs typeface="Verdana" pitchFamily="34" charset="0"/>
            </a:endParaRPr>
          </a:p>
        </p:txBody>
      </p:sp>
      <p:grpSp>
        <p:nvGrpSpPr>
          <p:cNvPr id="4" name="Group 3">
            <a:extLst>
              <a:ext uri="{FF2B5EF4-FFF2-40B4-BE49-F238E27FC236}">
                <a16:creationId xmlns:a16="http://schemas.microsoft.com/office/drawing/2014/main" id="{D260C0AC-EBEF-904B-AAB7-3A8BAF948489}"/>
              </a:ext>
            </a:extLst>
          </p:cNvPr>
          <p:cNvGrpSpPr/>
          <p:nvPr/>
        </p:nvGrpSpPr>
        <p:grpSpPr>
          <a:xfrm>
            <a:off x="551432" y="4802345"/>
            <a:ext cx="8041136" cy="962098"/>
            <a:chOff x="1535634" y="4802345"/>
            <a:chExt cx="5968030" cy="962098"/>
          </a:xfrm>
        </p:grpSpPr>
        <p:cxnSp>
          <p:nvCxnSpPr>
            <p:cNvPr id="3" name="Straight Connector 2">
              <a:extLst>
                <a:ext uri="{FF2B5EF4-FFF2-40B4-BE49-F238E27FC236}">
                  <a16:creationId xmlns:a16="http://schemas.microsoft.com/office/drawing/2014/main" id="{0DA59AEA-401F-3E4F-AF85-06043640562F}"/>
                </a:ext>
              </a:extLst>
            </p:cNvPr>
            <p:cNvCxnSpPr/>
            <p:nvPr/>
          </p:nvCxnSpPr>
          <p:spPr>
            <a:xfrm>
              <a:off x="1535634" y="4802345"/>
              <a:ext cx="596803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075D9D6-2EB5-A548-B90B-94BB6406BCD9}"/>
                </a:ext>
              </a:extLst>
            </p:cNvPr>
            <p:cNvCxnSpPr/>
            <p:nvPr/>
          </p:nvCxnSpPr>
          <p:spPr>
            <a:xfrm>
              <a:off x="1535634" y="5764443"/>
              <a:ext cx="596803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extBox 1"/>
          <p:cNvSpPr txBox="1"/>
          <p:nvPr/>
        </p:nvSpPr>
        <p:spPr>
          <a:xfrm>
            <a:off x="432598" y="1856421"/>
            <a:ext cx="8278803" cy="1077218"/>
          </a:xfrm>
          <a:prstGeom prst="rect">
            <a:avLst/>
          </a:prstGeom>
          <a:noFill/>
        </p:spPr>
        <p:txBody>
          <a:bodyPr wrap="square" rtlCol="0">
            <a:spAutoFit/>
          </a:bodyPr>
          <a:lstStyle/>
          <a:p>
            <a:pPr algn="ctr"/>
            <a:r>
              <a:rPr lang="en-US" sz="3200" dirty="0" smtClean="0">
                <a:latin typeface="Verdana" panose="020B0604030504040204" pitchFamily="34" charset="0"/>
                <a:ea typeface="Verdana" panose="020B0604030504040204" pitchFamily="34" charset="0"/>
                <a:cs typeface="Verdana" panose="020B0604030504040204" pitchFamily="34" charset="0"/>
              </a:rPr>
              <a:t>The Affordable Care Act In Connecticut</a:t>
            </a:r>
          </a:p>
          <a:p>
            <a:pPr algn="ctr"/>
            <a:r>
              <a:rPr lang="en-US" sz="3200" dirty="0" smtClean="0">
                <a:latin typeface="Verdana" panose="020B0604030504040204" pitchFamily="34" charset="0"/>
                <a:ea typeface="Verdana" panose="020B0604030504040204" pitchFamily="34" charset="0"/>
                <a:cs typeface="Verdana" panose="020B0604030504040204" pitchFamily="34" charset="0"/>
              </a:rPr>
              <a:t> at 5 Years Old</a:t>
            </a: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50562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ACA Impacts:  </a:t>
            </a:r>
            <a:r>
              <a:rPr lang="en-US" dirty="0" smtClean="0"/>
              <a:t>Regulation</a:t>
            </a:r>
            <a:endParaRPr lang="en-US" dirty="0"/>
          </a:p>
        </p:txBody>
      </p:sp>
      <p:sp>
        <p:nvSpPr>
          <p:cNvPr id="4" name="Rectangle 3">
            <a:extLst>
              <a:ext uri="{FF2B5EF4-FFF2-40B4-BE49-F238E27FC236}">
                <a16:creationId xmlns:a16="http://schemas.microsoft.com/office/drawing/2014/main" id="{E4FBFF0A-DEC8-3348-8617-7E3271F16C0C}"/>
              </a:ext>
            </a:extLst>
          </p:cNvPr>
          <p:cNvSpPr/>
          <p:nvPr/>
        </p:nvSpPr>
        <p:spPr>
          <a:xfrm>
            <a:off x="617162" y="1294578"/>
            <a:ext cx="8399532" cy="4616648"/>
          </a:xfrm>
          <a:prstGeom prst="rect">
            <a:avLst/>
          </a:prstGeom>
        </p:spPr>
        <p:txBody>
          <a:bodyPr wrap="square">
            <a:spAutoFit/>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Oversight</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New Federal Requirements</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Minimum MLR</a:t>
            </a:r>
          </a:p>
          <a:p>
            <a:pPr marL="1085850" lvl="2"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Must exceed 80% or pay rebates</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Could apply to be deemed “Effective Rate Review” states</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Rate Justification for ‘large’ rate increases</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Uniform Rate Review Template (URRT)</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Data Submissions</a:t>
            </a:r>
          </a:p>
          <a:p>
            <a:pPr marL="1085850" lvl="2"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EDGE Servers – for 3R programs</a:t>
            </a:r>
          </a:p>
          <a:p>
            <a:pPr marL="1085850" lvl="2"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RADV Audits</a:t>
            </a: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Evolving State Requirements</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Connecticut gained Effective Rate Review status</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All filings via SERFF</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Full transparency</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Rate Hearings</a:t>
            </a: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Assessments</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628650" lvl="1"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Health Insurer </a:t>
            </a:r>
            <a:r>
              <a:rPr lang="en-US" sz="1400" dirty="0" smtClean="0">
                <a:latin typeface="Verdana" panose="020B0604030504040204" pitchFamily="34" charset="0"/>
                <a:ea typeface="Verdana" panose="020B0604030504040204" pitchFamily="34" charset="0"/>
                <a:cs typeface="Verdana" panose="020B0604030504040204" pitchFamily="34" charset="0"/>
              </a:rPr>
              <a:t>Fee</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Patient Centered Outcomes Research Initiatives Fee (PCORI)</a:t>
            </a:r>
            <a:endParaRPr lang="en-US" sz="1400" dirty="0">
              <a:latin typeface="Verdana" panose="020B0604030504040204" pitchFamily="34" charset="0"/>
              <a:ea typeface="Verdana" panose="020B0604030504040204" pitchFamily="34" charset="0"/>
              <a:cs typeface="Verdana" panose="020B0604030504040204" pitchFamily="34" charset="0"/>
            </a:endParaRPr>
          </a:p>
          <a:p>
            <a:pPr marL="628650" lvl="1"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Cadillac Tax</a:t>
            </a:r>
          </a:p>
          <a:p>
            <a:pPr marL="628650" lvl="1"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Federal Reinsurance, Risk </a:t>
            </a:r>
            <a:r>
              <a:rPr lang="en-US" sz="1400" dirty="0" smtClean="0">
                <a:latin typeface="Verdana" panose="020B0604030504040204" pitchFamily="34" charset="0"/>
                <a:ea typeface="Verdana" panose="020B0604030504040204" pitchFamily="34" charset="0"/>
                <a:cs typeface="Verdana" panose="020B0604030504040204" pitchFamily="34" charset="0"/>
              </a:rPr>
              <a:t>Adjustment</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Exchange Fees</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cxnSp>
        <p:nvCxnSpPr>
          <p:cNvPr id="5" name="Straight Connector 4">
            <a:extLst>
              <a:ext uri="{FF2B5EF4-FFF2-40B4-BE49-F238E27FC236}">
                <a16:creationId xmlns:a16="http://schemas.microsoft.com/office/drawing/2014/main" id="{3696FEDD-FB2C-E941-839E-213D7FACFAE8}"/>
              </a:ext>
            </a:extLst>
          </p:cNvPr>
          <p:cNvCxnSpPr/>
          <p:nvPr/>
        </p:nvCxnSpPr>
        <p:spPr>
          <a:xfrm>
            <a:off x="489857" y="1371600"/>
            <a:ext cx="0" cy="4425696"/>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44847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Individual Market:  2014 Challenges</a:t>
            </a:r>
            <a:endParaRPr lang="en-US" dirty="0"/>
          </a:p>
        </p:txBody>
      </p:sp>
      <p:sp>
        <p:nvSpPr>
          <p:cNvPr id="4" name="Rectangle 3">
            <a:extLst>
              <a:ext uri="{FF2B5EF4-FFF2-40B4-BE49-F238E27FC236}">
                <a16:creationId xmlns:a16="http://schemas.microsoft.com/office/drawing/2014/main" id="{E4FBFF0A-DEC8-3348-8617-7E3271F16C0C}"/>
              </a:ext>
            </a:extLst>
          </p:cNvPr>
          <p:cNvSpPr/>
          <p:nvPr/>
        </p:nvSpPr>
        <p:spPr>
          <a:xfrm>
            <a:off x="617162" y="1294578"/>
            <a:ext cx="8399532" cy="3970318"/>
          </a:xfrm>
          <a:prstGeom prst="rect">
            <a:avLst/>
          </a:prstGeom>
        </p:spPr>
        <p:txBody>
          <a:bodyPr wrap="square">
            <a:spAutoFit/>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Market Uncertainty</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Impact of previously uninsured entering market</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Overall morbidity of population</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Pent up demand</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Carrier Participation</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Impact of Guaranteed Issue</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Exchange marketplace</a:t>
            </a:r>
          </a:p>
          <a:p>
            <a:pPr>
              <a:buClr>
                <a:schemeClr val="accent3"/>
              </a:buClr>
            </a:pPr>
            <a:endParaRPr lang="en-US" sz="1400" dirty="0">
              <a:latin typeface="Verdana" panose="020B0604030504040204" pitchFamily="34" charset="0"/>
              <a:ea typeface="Verdana" panose="020B0604030504040204" pitchFamily="34" charset="0"/>
              <a:cs typeface="Verdana" panose="020B0604030504040204" pitchFamily="34" charset="0"/>
            </a:endParaRPr>
          </a:p>
          <a:p>
            <a:r>
              <a:rPr lang="en-US" sz="1400" b="1" dirty="0" smtClean="0">
                <a:latin typeface="Verdana" panose="020B0604030504040204" pitchFamily="34" charset="0"/>
                <a:ea typeface="Verdana" panose="020B0604030504040204" pitchFamily="34" charset="0"/>
                <a:cs typeface="Verdana" panose="020B0604030504040204" pitchFamily="34" charset="0"/>
              </a:rPr>
              <a:t>Rating</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Impacts of 3R’s</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Quantify value of each program</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Don’t know results until over 6 months after the end of the plan year</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Federal Age Curve</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How to “price to market”</a:t>
            </a:r>
          </a:p>
          <a:p>
            <a:pPr>
              <a:buClr>
                <a:schemeClr val="accent3"/>
              </a:buClr>
            </a:pPr>
            <a:endParaRPr lang="en-US" sz="1400" dirty="0">
              <a:latin typeface="Verdana" panose="020B0604030504040204" pitchFamily="34" charset="0"/>
              <a:ea typeface="Verdana" panose="020B0604030504040204" pitchFamily="34" charset="0"/>
              <a:cs typeface="Verdana" panose="020B0604030504040204" pitchFamily="34" charset="0"/>
            </a:endParaRPr>
          </a:p>
          <a:p>
            <a:r>
              <a:rPr lang="en-US" sz="1400" b="1" dirty="0" smtClean="0">
                <a:latin typeface="Verdana" panose="020B0604030504040204" pitchFamily="34" charset="0"/>
                <a:ea typeface="Verdana" panose="020B0604030504040204" pitchFamily="34" charset="0"/>
                <a:cs typeface="Verdana" panose="020B0604030504040204" pitchFamily="34" charset="0"/>
              </a:rPr>
              <a:t>Strategies</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Proceed cautiously, grow over time as markets stabilize</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Market grab</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cxnSp>
        <p:nvCxnSpPr>
          <p:cNvPr id="5" name="Straight Connector 4">
            <a:extLst>
              <a:ext uri="{FF2B5EF4-FFF2-40B4-BE49-F238E27FC236}">
                <a16:creationId xmlns:a16="http://schemas.microsoft.com/office/drawing/2014/main" id="{3696FEDD-FB2C-E941-839E-213D7FACFAE8}"/>
              </a:ext>
            </a:extLst>
          </p:cNvPr>
          <p:cNvCxnSpPr/>
          <p:nvPr/>
        </p:nvCxnSpPr>
        <p:spPr>
          <a:xfrm>
            <a:off x="489857" y="1371600"/>
            <a:ext cx="0" cy="3758184"/>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7337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Individual Market:  2014 Rating</a:t>
            </a:r>
            <a:endParaRPr lang="en-US" dirty="0"/>
          </a:p>
        </p:txBody>
      </p:sp>
      <p:sp>
        <p:nvSpPr>
          <p:cNvPr id="4" name="Rectangle 3">
            <a:extLst>
              <a:ext uri="{FF2B5EF4-FFF2-40B4-BE49-F238E27FC236}">
                <a16:creationId xmlns:a16="http://schemas.microsoft.com/office/drawing/2014/main" id="{E4FBFF0A-DEC8-3348-8617-7E3271F16C0C}"/>
              </a:ext>
            </a:extLst>
          </p:cNvPr>
          <p:cNvSpPr/>
          <p:nvPr/>
        </p:nvSpPr>
        <p:spPr>
          <a:xfrm>
            <a:off x="617162" y="1294578"/>
            <a:ext cx="8399532" cy="3970318"/>
          </a:xfrm>
          <a:prstGeom prst="rect">
            <a:avLst/>
          </a:prstGeom>
        </p:spPr>
        <p:txBody>
          <a:bodyPr wrap="square">
            <a:spAutoFit/>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Rate </a:t>
            </a:r>
            <a:r>
              <a:rPr lang="en-US" sz="1400" b="1" dirty="0">
                <a:latin typeface="Verdana" panose="020B0604030504040204" pitchFamily="34" charset="0"/>
                <a:ea typeface="Verdana" panose="020B0604030504040204" pitchFamily="34" charset="0"/>
                <a:cs typeface="Verdana" panose="020B0604030504040204" pitchFamily="34" charset="0"/>
              </a:rPr>
              <a:t>Development &amp; Filings</a:t>
            </a: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Initial rate filings submitted May 17, 2013</a:t>
            </a: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Based on 2012 pre-ACA experience trended to 2014</a:t>
            </a: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Included adjustments for morbidity, reinsurance and risk </a:t>
            </a:r>
            <a:r>
              <a:rPr lang="en-US" sz="1400" dirty="0" smtClean="0">
                <a:latin typeface="Verdana" panose="020B0604030504040204" pitchFamily="34" charset="0"/>
                <a:ea typeface="Verdana" panose="020B0604030504040204" pitchFamily="34" charset="0"/>
                <a:cs typeface="Verdana" panose="020B0604030504040204" pitchFamily="34" charset="0"/>
              </a:rPr>
              <a:t>corridors</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Engaged consultants for assistance on key assumptions</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Reviewed filings in other states to see what assumptions were being made</a:t>
            </a: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Connecticut did not allow factors for Risk Adjustment</a:t>
            </a: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Included caveats for uncertainty and emerging </a:t>
            </a:r>
            <a:r>
              <a:rPr lang="en-US" sz="1400" dirty="0" smtClean="0">
                <a:latin typeface="Verdana" panose="020B0604030504040204" pitchFamily="34" charset="0"/>
                <a:ea typeface="Verdana" panose="020B0604030504040204" pitchFamily="34" charset="0"/>
                <a:cs typeface="Verdana" panose="020B0604030504040204" pitchFamily="34" charset="0"/>
              </a:rPr>
              <a:t>regulation</a:t>
            </a:r>
          </a:p>
          <a:p>
            <a:pPr marL="171450"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r>
              <a:rPr lang="en-US" sz="1400" b="1" dirty="0">
                <a:latin typeface="Verdana" panose="020B0604030504040204" pitchFamily="34" charset="0"/>
                <a:ea typeface="Verdana" panose="020B0604030504040204" pitchFamily="34" charset="0"/>
                <a:cs typeface="Verdana" panose="020B0604030504040204" pitchFamily="34" charset="0"/>
              </a:rPr>
              <a:t>Exchange – Access Health CT</a:t>
            </a: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Established Standard plan designs which all carriers must offer</a:t>
            </a: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Allowed limited nonstandard plans</a:t>
            </a: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Established Standard Silver plan at high end of AV range</a:t>
            </a: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Required the Standard Silver plan to be a carrier’s lowest cost Silver Plan</a:t>
            </a:r>
          </a:p>
          <a:p>
            <a:pPr marL="628650" lvl="1"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Maximized APTC</a:t>
            </a:r>
          </a:p>
          <a:p>
            <a:pPr marL="628650" lvl="1"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Limited </a:t>
            </a:r>
            <a:r>
              <a:rPr lang="en-US" sz="1400" dirty="0" smtClean="0">
                <a:latin typeface="Verdana" panose="020B0604030504040204" pitchFamily="34" charset="0"/>
                <a:ea typeface="Verdana" panose="020B0604030504040204" pitchFamily="34" charset="0"/>
                <a:cs typeface="Verdana" panose="020B0604030504040204" pitchFamily="34" charset="0"/>
              </a:rPr>
              <a:t>creativity and innovation</a:t>
            </a: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cxnSp>
        <p:nvCxnSpPr>
          <p:cNvPr id="5" name="Straight Connector 4">
            <a:extLst>
              <a:ext uri="{FF2B5EF4-FFF2-40B4-BE49-F238E27FC236}">
                <a16:creationId xmlns:a16="http://schemas.microsoft.com/office/drawing/2014/main" id="{3696FEDD-FB2C-E941-839E-213D7FACFAE8}"/>
              </a:ext>
            </a:extLst>
          </p:cNvPr>
          <p:cNvCxnSpPr/>
          <p:nvPr/>
        </p:nvCxnSpPr>
        <p:spPr>
          <a:xfrm>
            <a:off x="489857" y="1371600"/>
            <a:ext cx="0" cy="3355848"/>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52995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Individual Market:  2015</a:t>
            </a:r>
            <a:endParaRPr lang="en-US" dirty="0"/>
          </a:p>
        </p:txBody>
      </p:sp>
      <p:sp>
        <p:nvSpPr>
          <p:cNvPr id="4" name="Rectangle 3">
            <a:extLst>
              <a:ext uri="{FF2B5EF4-FFF2-40B4-BE49-F238E27FC236}">
                <a16:creationId xmlns:a16="http://schemas.microsoft.com/office/drawing/2014/main" id="{E4FBFF0A-DEC8-3348-8617-7E3271F16C0C}"/>
              </a:ext>
            </a:extLst>
          </p:cNvPr>
          <p:cNvSpPr/>
          <p:nvPr/>
        </p:nvSpPr>
        <p:spPr>
          <a:xfrm>
            <a:off x="617162" y="1294578"/>
            <a:ext cx="8399532" cy="3539430"/>
          </a:xfrm>
          <a:prstGeom prst="rect">
            <a:avLst/>
          </a:prstGeom>
        </p:spPr>
        <p:txBody>
          <a:bodyPr wrap="square">
            <a:spAutoFit/>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Uncertainty – same as 2014 Pricing</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Only two months of 2014 experience when 2015 rates were set</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No further clarity around Risk Adjustment, Risk Corridors</a:t>
            </a:r>
            <a:endParaRPr lang="en-US" sz="1400" dirty="0">
              <a:latin typeface="Verdana" panose="020B0604030504040204" pitchFamily="34" charset="0"/>
              <a:ea typeface="Verdana" panose="020B0604030504040204" pitchFamily="34" charset="0"/>
              <a:cs typeface="Verdana" panose="020B0604030504040204" pitchFamily="34" charset="0"/>
            </a:endParaRPr>
          </a:p>
          <a:p>
            <a:endParaRPr lang="en-US" sz="1400" b="1" dirty="0" smtClean="0">
              <a:latin typeface="Verdana" panose="020B0604030504040204" pitchFamily="34" charset="0"/>
              <a:ea typeface="Verdana" panose="020B0604030504040204" pitchFamily="34" charset="0"/>
              <a:cs typeface="Verdana" panose="020B0604030504040204" pitchFamily="34" charset="0"/>
            </a:endParaRPr>
          </a:p>
          <a:p>
            <a:r>
              <a:rPr lang="en-US" sz="1400" b="1" dirty="0" smtClean="0">
                <a:latin typeface="Verdana" panose="020B0604030504040204" pitchFamily="34" charset="0"/>
                <a:ea typeface="Verdana" panose="020B0604030504040204" pitchFamily="34" charset="0"/>
                <a:cs typeface="Verdana" panose="020B0604030504040204" pitchFamily="34" charset="0"/>
              </a:rPr>
              <a:t>Rate Development &amp; Filings</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Initial rate filings submitted May 30, 2014</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Based on 2013 pre-ACA experience trended to 2015</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Included adjustments for morbidity, reinsurance and risk corridors</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Connecticut did not allow factors for Risk Adjustment</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Included caveats for uncertainty and emerging regulation</a:t>
            </a:r>
          </a:p>
          <a:p>
            <a:pPr marL="171450"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r>
              <a:rPr lang="en-US" sz="1400" b="1" dirty="0" smtClean="0">
                <a:latin typeface="Verdana" panose="020B0604030504040204" pitchFamily="34" charset="0"/>
                <a:ea typeface="Verdana" panose="020B0604030504040204" pitchFamily="34" charset="0"/>
                <a:cs typeface="Verdana" panose="020B0604030504040204" pitchFamily="34" charset="0"/>
              </a:rPr>
              <a:t>Average Increases</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Individual:	      -1.6%</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Small Group:		5.4%</a:t>
            </a:r>
          </a:p>
          <a:p>
            <a:pPr marL="171450"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cxnSp>
        <p:nvCxnSpPr>
          <p:cNvPr id="5" name="Straight Connector 4">
            <a:extLst>
              <a:ext uri="{FF2B5EF4-FFF2-40B4-BE49-F238E27FC236}">
                <a16:creationId xmlns:a16="http://schemas.microsoft.com/office/drawing/2014/main" id="{3696FEDD-FB2C-E941-839E-213D7FACFAE8}"/>
              </a:ext>
            </a:extLst>
          </p:cNvPr>
          <p:cNvCxnSpPr/>
          <p:nvPr/>
        </p:nvCxnSpPr>
        <p:spPr>
          <a:xfrm>
            <a:off x="489857" y="1371600"/>
            <a:ext cx="0" cy="292608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24186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Individual Market:  2016</a:t>
            </a:r>
            <a:endParaRPr lang="en-US" dirty="0"/>
          </a:p>
        </p:txBody>
      </p:sp>
      <p:sp>
        <p:nvSpPr>
          <p:cNvPr id="4" name="Rectangle 3">
            <a:extLst>
              <a:ext uri="{FF2B5EF4-FFF2-40B4-BE49-F238E27FC236}">
                <a16:creationId xmlns:a16="http://schemas.microsoft.com/office/drawing/2014/main" id="{E4FBFF0A-DEC8-3348-8617-7E3271F16C0C}"/>
              </a:ext>
            </a:extLst>
          </p:cNvPr>
          <p:cNvSpPr/>
          <p:nvPr/>
        </p:nvSpPr>
        <p:spPr>
          <a:xfrm>
            <a:off x="617162" y="1294578"/>
            <a:ext cx="8399532" cy="4832092"/>
          </a:xfrm>
          <a:prstGeom prst="rect">
            <a:avLst/>
          </a:prstGeom>
        </p:spPr>
        <p:txBody>
          <a:bodyPr wrap="square">
            <a:spAutoFit/>
          </a:bodyPr>
          <a:lstStyle/>
          <a:p>
            <a:r>
              <a:rPr lang="en-US" sz="1400" b="1" dirty="0">
                <a:latin typeface="Verdana" panose="020B0604030504040204" pitchFamily="34" charset="0"/>
                <a:ea typeface="Verdana" panose="020B0604030504040204" pitchFamily="34" charset="0"/>
                <a:cs typeface="Verdana" panose="020B0604030504040204" pitchFamily="34" charset="0"/>
              </a:rPr>
              <a:t>Uncertainty – </a:t>
            </a:r>
            <a:r>
              <a:rPr lang="en-US" sz="1400" b="1" dirty="0" smtClean="0">
                <a:latin typeface="Verdana" panose="020B0604030504040204" pitchFamily="34" charset="0"/>
                <a:ea typeface="Verdana" panose="020B0604030504040204" pitchFamily="34" charset="0"/>
                <a:cs typeface="Verdana" panose="020B0604030504040204" pitchFamily="34" charset="0"/>
              </a:rPr>
              <a:t>Not much better than prior years</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2014 experience was of limited use</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Transitional year as those with pre-ACA plans shifted to ACA plans on renewal</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Grandfathered plans</a:t>
            </a: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Risk Adjustment</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Some indication as to 2014 impacts from </a:t>
            </a:r>
            <a:r>
              <a:rPr lang="en-US" sz="1400" dirty="0" err="1" smtClean="0">
                <a:latin typeface="Verdana" panose="020B0604030504040204" pitchFamily="34" charset="0"/>
                <a:ea typeface="Verdana" panose="020B0604030504040204" pitchFamily="34" charset="0"/>
                <a:cs typeface="Verdana" panose="020B0604030504040204" pitchFamily="34" charset="0"/>
              </a:rPr>
              <a:t>Wakely</a:t>
            </a:r>
            <a:r>
              <a:rPr lang="en-US" sz="1400" dirty="0" smtClean="0">
                <a:latin typeface="Verdana" panose="020B0604030504040204" pitchFamily="34" charset="0"/>
                <a:ea typeface="Verdana" panose="020B0604030504040204" pitchFamily="34" charset="0"/>
                <a:cs typeface="Verdana" panose="020B0604030504040204" pitchFamily="34" charset="0"/>
              </a:rPr>
              <a:t> Simulation project</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Actual results from CMS not available until after initial rate filings</a:t>
            </a:r>
            <a:endParaRPr lang="en-US" sz="1400" dirty="0">
              <a:latin typeface="Verdana" panose="020B0604030504040204" pitchFamily="34" charset="0"/>
              <a:ea typeface="Verdana" panose="020B0604030504040204" pitchFamily="34" charset="0"/>
              <a:cs typeface="Verdana" panose="020B0604030504040204" pitchFamily="34" charset="0"/>
            </a:endParaRPr>
          </a:p>
          <a:p>
            <a:endParaRPr lang="en-US" sz="1400" b="1" dirty="0" smtClean="0">
              <a:latin typeface="Verdana" panose="020B0604030504040204" pitchFamily="34" charset="0"/>
              <a:ea typeface="Verdana" panose="020B0604030504040204" pitchFamily="34" charset="0"/>
              <a:cs typeface="Verdana" panose="020B0604030504040204" pitchFamily="34" charset="0"/>
            </a:endParaRPr>
          </a:p>
          <a:p>
            <a:r>
              <a:rPr lang="en-US" sz="1400" b="1" dirty="0" smtClean="0">
                <a:latin typeface="Verdana" panose="020B0604030504040204" pitchFamily="34" charset="0"/>
                <a:ea typeface="Verdana" panose="020B0604030504040204" pitchFamily="34" charset="0"/>
                <a:cs typeface="Verdana" panose="020B0604030504040204" pitchFamily="34" charset="0"/>
              </a:rPr>
              <a:t>Rate Development &amp; Filings</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Initial rate filings submitted April 30, 2015</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Based on 2014 ACA experience trended to 2014</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Included adjustments for morbidity, reinsurance and risk corridors</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Some evidence that pent up demand in early years was not as significant as thought in early pricing</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Connecticut allowed factors for Risk Adjustment</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Included caveats for uncertainty and emerging regulation</a:t>
            </a:r>
          </a:p>
          <a:p>
            <a:pPr marL="171450"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r>
              <a:rPr lang="en-US" sz="1400" b="1" dirty="0">
                <a:latin typeface="Verdana" panose="020B0604030504040204" pitchFamily="34" charset="0"/>
                <a:ea typeface="Verdana" panose="020B0604030504040204" pitchFamily="34" charset="0"/>
                <a:cs typeface="Verdana" panose="020B0604030504040204" pitchFamily="34" charset="0"/>
              </a:rPr>
              <a:t>Average Increases</a:t>
            </a: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Individual:	</a:t>
            </a:r>
            <a:r>
              <a:rPr lang="en-US" sz="1400" dirty="0" smtClean="0">
                <a:latin typeface="Verdana" panose="020B0604030504040204" pitchFamily="34" charset="0"/>
                <a:ea typeface="Verdana" panose="020B0604030504040204" pitchFamily="34" charset="0"/>
                <a:cs typeface="Verdana" panose="020B0604030504040204" pitchFamily="34" charset="0"/>
              </a:rPr>
              <a:t>	3.5%</a:t>
            </a: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Small Group:	</a:t>
            </a:r>
            <a:r>
              <a:rPr lang="en-US" sz="1400" dirty="0" smtClean="0">
                <a:latin typeface="Verdana" panose="020B0604030504040204" pitchFamily="34" charset="0"/>
                <a:ea typeface="Verdana" panose="020B0604030504040204" pitchFamily="34" charset="0"/>
                <a:cs typeface="Verdana" panose="020B0604030504040204" pitchFamily="34" charset="0"/>
              </a:rPr>
              <a:t>      -2.9%</a:t>
            </a: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cxnSp>
        <p:nvCxnSpPr>
          <p:cNvPr id="5" name="Straight Connector 4">
            <a:extLst>
              <a:ext uri="{FF2B5EF4-FFF2-40B4-BE49-F238E27FC236}">
                <a16:creationId xmlns:a16="http://schemas.microsoft.com/office/drawing/2014/main" id="{3696FEDD-FB2C-E941-839E-213D7FACFAE8}"/>
              </a:ext>
            </a:extLst>
          </p:cNvPr>
          <p:cNvCxnSpPr/>
          <p:nvPr/>
        </p:nvCxnSpPr>
        <p:spPr>
          <a:xfrm>
            <a:off x="489857" y="1371600"/>
            <a:ext cx="0" cy="4233672"/>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24186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Individual Market:  2017</a:t>
            </a:r>
            <a:endParaRPr lang="en-US" dirty="0"/>
          </a:p>
        </p:txBody>
      </p:sp>
      <p:sp>
        <p:nvSpPr>
          <p:cNvPr id="4" name="Rectangle 3">
            <a:extLst>
              <a:ext uri="{FF2B5EF4-FFF2-40B4-BE49-F238E27FC236}">
                <a16:creationId xmlns:a16="http://schemas.microsoft.com/office/drawing/2014/main" id="{E4FBFF0A-DEC8-3348-8617-7E3271F16C0C}"/>
              </a:ext>
            </a:extLst>
          </p:cNvPr>
          <p:cNvSpPr/>
          <p:nvPr/>
        </p:nvSpPr>
        <p:spPr>
          <a:xfrm>
            <a:off x="617162" y="1294578"/>
            <a:ext cx="8399532" cy="4616648"/>
          </a:xfrm>
          <a:prstGeom prst="rect">
            <a:avLst/>
          </a:prstGeom>
        </p:spPr>
        <p:txBody>
          <a:bodyPr wrap="square">
            <a:spAutoFit/>
          </a:bodyPr>
          <a:lstStyle/>
          <a:p>
            <a:pPr>
              <a:buClr>
                <a:schemeClr val="accent3"/>
              </a:buClr>
            </a:pPr>
            <a:r>
              <a:rPr lang="en-US" sz="1400" b="1" dirty="0" smtClean="0">
                <a:latin typeface="Verdana" panose="020B0604030504040204" pitchFamily="34" charset="0"/>
                <a:ea typeface="Verdana" panose="020B0604030504040204" pitchFamily="34" charset="0"/>
                <a:cs typeface="Verdana" panose="020B0604030504040204" pitchFamily="34" charset="0"/>
              </a:rPr>
              <a:t>Uncertainty</a:t>
            </a: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Moratorium on Health Insurer Fee</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Market exits – United, HealthyCT</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Threats of other carrier exits</a:t>
            </a:r>
          </a:p>
          <a:p>
            <a:pPr marL="171450" indent="-171450">
              <a:buClr>
                <a:schemeClr val="accent3"/>
              </a:buClr>
              <a:buFont typeface="Wingdings" pitchFamily="2" charset="2"/>
              <a:buChar char="§"/>
            </a:pPr>
            <a:endParaRPr lang="en-US" sz="1400" b="1" dirty="0">
              <a:latin typeface="Verdana" panose="020B0604030504040204" pitchFamily="34" charset="0"/>
              <a:ea typeface="Verdana" panose="020B0604030504040204" pitchFamily="34" charset="0"/>
              <a:cs typeface="Verdana" panose="020B0604030504040204" pitchFamily="34" charset="0"/>
            </a:endParaRPr>
          </a:p>
          <a:p>
            <a:pPr>
              <a:buClr>
                <a:schemeClr val="accent3"/>
              </a:buClr>
            </a:pPr>
            <a:r>
              <a:rPr lang="en-US" sz="1400" b="1" dirty="0" smtClean="0">
                <a:latin typeface="Verdana" panose="020B0604030504040204" pitchFamily="34" charset="0"/>
                <a:ea typeface="Verdana" panose="020B0604030504040204" pitchFamily="34" charset="0"/>
                <a:cs typeface="Verdana" panose="020B0604030504040204" pitchFamily="34" charset="0"/>
              </a:rPr>
              <a:t>Rate Development &amp; Filings</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Initial rate filings submitted May 31, 2016</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Based on 2015 ACA experience trended to 2017</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Two of three Federal programs (Reinsurance and Risk Corridors) were phased out by end of 2016</a:t>
            </a:r>
          </a:p>
          <a:p>
            <a:pPr marL="171450"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r>
              <a:rPr lang="en-US" sz="1400" b="1" dirty="0">
                <a:latin typeface="Verdana" panose="020B0604030504040204" pitchFamily="34" charset="0"/>
                <a:ea typeface="Verdana" panose="020B0604030504040204" pitchFamily="34" charset="0"/>
                <a:cs typeface="Verdana" panose="020B0604030504040204" pitchFamily="34" charset="0"/>
              </a:rPr>
              <a:t>Average Increases</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Individual:		24.8%</a:t>
            </a: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Small Group:		</a:t>
            </a:r>
            <a:r>
              <a:rPr lang="en-US" sz="1400" dirty="0" smtClean="0">
                <a:latin typeface="Verdana" panose="020B0604030504040204" pitchFamily="34" charset="0"/>
                <a:ea typeface="Verdana" panose="020B0604030504040204" pitchFamily="34" charset="0"/>
                <a:cs typeface="Verdana" panose="020B0604030504040204" pitchFamily="34" charset="0"/>
              </a:rPr>
              <a:t>12.0%</a:t>
            </a: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endParaRPr lang="en-US" sz="1400" dirty="0" smtClean="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endParaRPr lang="en-US" sz="1400" dirty="0" smtClean="0">
              <a:latin typeface="Verdana" panose="020B0604030504040204" pitchFamily="34" charset="0"/>
              <a:ea typeface="Verdana" panose="020B0604030504040204" pitchFamily="34" charset="0"/>
              <a:cs typeface="Verdana" panose="020B0604030504040204" pitchFamily="34" charset="0"/>
            </a:endParaRPr>
          </a:p>
          <a:p>
            <a:pPr algn="ctr">
              <a:buClr>
                <a:schemeClr val="accent3"/>
              </a:buClr>
            </a:pPr>
            <a:r>
              <a:rPr lang="en-US" sz="1400" b="1" i="1" dirty="0" smtClean="0">
                <a:solidFill>
                  <a:srgbClr val="92D050"/>
                </a:solidFill>
                <a:latin typeface="Verdana" panose="020B0604030504040204" pitchFamily="34" charset="0"/>
                <a:ea typeface="Verdana" panose="020B0604030504040204" pitchFamily="34" charset="0"/>
                <a:cs typeface="Verdana" panose="020B0604030504040204" pitchFamily="34" charset="0"/>
              </a:rPr>
              <a:t>For 3 Companies in two markets (individual and small group), we submitted 25 complete rate filings</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cxnSp>
        <p:nvCxnSpPr>
          <p:cNvPr id="5" name="Straight Connector 4">
            <a:extLst>
              <a:ext uri="{FF2B5EF4-FFF2-40B4-BE49-F238E27FC236}">
                <a16:creationId xmlns:a16="http://schemas.microsoft.com/office/drawing/2014/main" id="{3696FEDD-FB2C-E941-839E-213D7FACFAE8}"/>
              </a:ext>
            </a:extLst>
          </p:cNvPr>
          <p:cNvCxnSpPr/>
          <p:nvPr/>
        </p:nvCxnSpPr>
        <p:spPr>
          <a:xfrm>
            <a:off x="489857" y="1371600"/>
            <a:ext cx="0" cy="3118104"/>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91129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Individual Market:  2018</a:t>
            </a:r>
            <a:endParaRPr lang="en-US" dirty="0"/>
          </a:p>
        </p:txBody>
      </p:sp>
      <p:sp>
        <p:nvSpPr>
          <p:cNvPr id="4" name="Rectangle 3">
            <a:extLst>
              <a:ext uri="{FF2B5EF4-FFF2-40B4-BE49-F238E27FC236}">
                <a16:creationId xmlns:a16="http://schemas.microsoft.com/office/drawing/2014/main" id="{E4FBFF0A-DEC8-3348-8617-7E3271F16C0C}"/>
              </a:ext>
            </a:extLst>
          </p:cNvPr>
          <p:cNvSpPr/>
          <p:nvPr/>
        </p:nvSpPr>
        <p:spPr>
          <a:xfrm>
            <a:off x="617162" y="1294578"/>
            <a:ext cx="8399532" cy="5262979"/>
          </a:xfrm>
          <a:prstGeom prst="rect">
            <a:avLst/>
          </a:prstGeom>
        </p:spPr>
        <p:txBody>
          <a:bodyPr wrap="square">
            <a:spAutoFit/>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Uncertainty</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Individual Mandate – enforced or not?</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The return of the Health Insurer Fee</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Efforts to “Repeal &amp; Replace”</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Funding of CSR payments</a:t>
            </a:r>
          </a:p>
          <a:p>
            <a:pPr marL="171450" indent="-171450">
              <a:buClr>
                <a:schemeClr val="accent3"/>
              </a:buClr>
              <a:buFont typeface="Wingdings" pitchFamily="2" charset="2"/>
              <a:buChar char="§"/>
            </a:pPr>
            <a:endParaRPr lang="en-US" sz="1400" b="1" dirty="0">
              <a:latin typeface="Verdana" panose="020B0604030504040204" pitchFamily="34" charset="0"/>
              <a:ea typeface="Verdana" panose="020B0604030504040204" pitchFamily="34" charset="0"/>
              <a:cs typeface="Verdana" panose="020B0604030504040204" pitchFamily="34" charset="0"/>
            </a:endParaRPr>
          </a:p>
          <a:p>
            <a:r>
              <a:rPr lang="en-US" sz="1400" b="1" dirty="0" smtClean="0">
                <a:latin typeface="Verdana" panose="020B0604030504040204" pitchFamily="34" charset="0"/>
                <a:ea typeface="Verdana" panose="020B0604030504040204" pitchFamily="34" charset="0"/>
                <a:cs typeface="Verdana" panose="020B0604030504040204" pitchFamily="34" charset="0"/>
              </a:rPr>
              <a:t>Rate Development &amp; Filings</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Initial rate filings submitted April 30, 2015</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Based on 2016 ACA experience trended to 2018</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Included caveats for uncertainty and emerging regulation</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September surprise</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Administration announced that CSRs would no longer be funded</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Carriers still required to provide CSR Plan Designs</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Insurance Department allowed “Silver Loading”:</a:t>
            </a:r>
          </a:p>
          <a:p>
            <a:pPr marL="1085850" lvl="2"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an increase in Silver, On-Exchange rates to compensate for the lack of federal CSR funds</a:t>
            </a:r>
          </a:p>
          <a:p>
            <a:pPr marL="1085850" lvl="2"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Increased the cost of Silver plans 16.7%</a:t>
            </a:r>
          </a:p>
          <a:p>
            <a:pPr marL="1085850" lvl="2"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Significantly increased APTC – in certain cases making Gold and Bronze plans attractive</a:t>
            </a:r>
          </a:p>
          <a:p>
            <a:pPr marL="1085850" lvl="2" indent="-171450">
              <a:buClr>
                <a:schemeClr val="accent3"/>
              </a:buClr>
              <a:buFont typeface="Wingdings" pitchFamily="2" charset="2"/>
              <a:buChar char="§"/>
            </a:pPr>
            <a:endParaRPr lang="en-US" sz="1400" dirty="0" smtClean="0">
              <a:latin typeface="Verdana" panose="020B0604030504040204" pitchFamily="34" charset="0"/>
              <a:ea typeface="Verdana" panose="020B0604030504040204" pitchFamily="34" charset="0"/>
              <a:cs typeface="Verdana" panose="020B0604030504040204" pitchFamily="34" charset="0"/>
            </a:endParaRPr>
          </a:p>
          <a:p>
            <a:r>
              <a:rPr lang="en-US" sz="1400" b="1" dirty="0">
                <a:latin typeface="Verdana" panose="020B0604030504040204" pitchFamily="34" charset="0"/>
                <a:ea typeface="Verdana" panose="020B0604030504040204" pitchFamily="34" charset="0"/>
                <a:cs typeface="Verdana" panose="020B0604030504040204" pitchFamily="34" charset="0"/>
              </a:rPr>
              <a:t>Average </a:t>
            </a:r>
            <a:r>
              <a:rPr lang="en-US" sz="1400" b="1" dirty="0" smtClean="0">
                <a:latin typeface="Verdana" panose="020B0604030504040204" pitchFamily="34" charset="0"/>
                <a:ea typeface="Verdana" panose="020B0604030504040204" pitchFamily="34" charset="0"/>
                <a:cs typeface="Verdana" panose="020B0604030504040204" pitchFamily="34" charset="0"/>
              </a:rPr>
              <a:t>Increases Individual Market:  28%</a:t>
            </a: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pPr algn="ctr">
              <a:buClr>
                <a:schemeClr val="accent3"/>
              </a:buClr>
            </a:pPr>
            <a:r>
              <a:rPr lang="en-US" sz="1400" i="1" dirty="0">
                <a:solidFill>
                  <a:srgbClr val="92D050"/>
                </a:solidFill>
                <a:latin typeface="Verdana" panose="020B0604030504040204" pitchFamily="34" charset="0"/>
                <a:ea typeface="Verdana" panose="020B0604030504040204" pitchFamily="34" charset="0"/>
                <a:cs typeface="Verdana" panose="020B0604030504040204" pitchFamily="34" charset="0"/>
              </a:rPr>
              <a:t>For 3 Companies in two markets (individual and small group), we submitted </a:t>
            </a:r>
            <a:r>
              <a:rPr lang="en-US" sz="1400" i="1" dirty="0" smtClean="0">
                <a:solidFill>
                  <a:srgbClr val="92D050"/>
                </a:solidFill>
                <a:latin typeface="Verdana" panose="020B0604030504040204" pitchFamily="34" charset="0"/>
                <a:ea typeface="Verdana" panose="020B0604030504040204" pitchFamily="34" charset="0"/>
                <a:cs typeface="Verdana" panose="020B0604030504040204" pitchFamily="34" charset="0"/>
              </a:rPr>
              <a:t>19 </a:t>
            </a:r>
            <a:r>
              <a:rPr lang="en-US" sz="1400" i="1" dirty="0">
                <a:solidFill>
                  <a:srgbClr val="92D050"/>
                </a:solidFill>
                <a:latin typeface="Verdana" panose="020B0604030504040204" pitchFamily="34" charset="0"/>
                <a:ea typeface="Verdana" panose="020B0604030504040204" pitchFamily="34" charset="0"/>
                <a:cs typeface="Verdana" panose="020B0604030504040204" pitchFamily="34" charset="0"/>
              </a:rPr>
              <a:t>complete rate </a:t>
            </a:r>
            <a:r>
              <a:rPr lang="en-US" sz="1400" i="1" dirty="0" smtClean="0">
                <a:solidFill>
                  <a:srgbClr val="92D050"/>
                </a:solidFill>
                <a:latin typeface="Verdana" panose="020B0604030504040204" pitchFamily="34" charset="0"/>
                <a:ea typeface="Verdana" panose="020B0604030504040204" pitchFamily="34" charset="0"/>
                <a:cs typeface="Verdana" panose="020B0604030504040204" pitchFamily="34" charset="0"/>
              </a:rPr>
              <a:t>filings</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cxnSp>
        <p:nvCxnSpPr>
          <p:cNvPr id="5" name="Straight Connector 4">
            <a:extLst>
              <a:ext uri="{FF2B5EF4-FFF2-40B4-BE49-F238E27FC236}">
                <a16:creationId xmlns:a16="http://schemas.microsoft.com/office/drawing/2014/main" id="{3696FEDD-FB2C-E941-839E-213D7FACFAE8}"/>
              </a:ext>
            </a:extLst>
          </p:cNvPr>
          <p:cNvCxnSpPr/>
          <p:nvPr/>
        </p:nvCxnSpPr>
        <p:spPr>
          <a:xfrm>
            <a:off x="489857" y="1399032"/>
            <a:ext cx="0" cy="4374424"/>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9112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Individual Market:  2019</a:t>
            </a:r>
            <a:endParaRPr lang="en-US" dirty="0"/>
          </a:p>
        </p:txBody>
      </p:sp>
      <p:sp>
        <p:nvSpPr>
          <p:cNvPr id="4" name="Rectangle 3">
            <a:extLst>
              <a:ext uri="{FF2B5EF4-FFF2-40B4-BE49-F238E27FC236}">
                <a16:creationId xmlns:a16="http://schemas.microsoft.com/office/drawing/2014/main" id="{E4FBFF0A-DEC8-3348-8617-7E3271F16C0C}"/>
              </a:ext>
            </a:extLst>
          </p:cNvPr>
          <p:cNvSpPr/>
          <p:nvPr/>
        </p:nvSpPr>
        <p:spPr>
          <a:xfrm>
            <a:off x="617162" y="1294578"/>
            <a:ext cx="8399532" cy="3970318"/>
          </a:xfrm>
          <a:prstGeom prst="rect">
            <a:avLst/>
          </a:prstGeom>
        </p:spPr>
        <p:txBody>
          <a:bodyPr wrap="square">
            <a:spAutoFit/>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Uncertainty</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Individual Mandate effectively eliminated</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Moratorium on Health Insurer Fee</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Federal and State Bulletins</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Association Health Plans</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Short Term Limited Duration plans</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Temporary suspension of Federal Risk Adjustment Transfer Payments</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Based on New Mexico lawsuit claiming that CMS had not defined and justified the use of Statewide Average Premium</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CMS released guidance defining and justifying SAP, proceeded with payments</a:t>
            </a:r>
          </a:p>
          <a:p>
            <a:pPr marL="1085850" lvl="2"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But . . . is it over?</a:t>
            </a:r>
            <a:endParaRPr lang="en-US" sz="1400" dirty="0">
              <a:latin typeface="Verdana" panose="020B0604030504040204" pitchFamily="34" charset="0"/>
              <a:ea typeface="Verdana" panose="020B0604030504040204" pitchFamily="34" charset="0"/>
              <a:cs typeface="Verdana" panose="020B0604030504040204" pitchFamily="34" charset="0"/>
            </a:endParaRPr>
          </a:p>
          <a:p>
            <a:endParaRPr lang="en-US" sz="1400" b="1" dirty="0" smtClean="0">
              <a:latin typeface="Verdana" panose="020B0604030504040204" pitchFamily="34" charset="0"/>
              <a:ea typeface="Verdana" panose="020B0604030504040204" pitchFamily="34" charset="0"/>
              <a:cs typeface="Verdana" panose="020B0604030504040204" pitchFamily="34" charset="0"/>
            </a:endParaRPr>
          </a:p>
          <a:p>
            <a:r>
              <a:rPr lang="en-US" sz="1400" b="1" dirty="0" smtClean="0">
                <a:latin typeface="Verdana" panose="020B0604030504040204" pitchFamily="34" charset="0"/>
                <a:ea typeface="Verdana" panose="020B0604030504040204" pitchFamily="34" charset="0"/>
                <a:cs typeface="Verdana" panose="020B0604030504040204" pitchFamily="34" charset="0"/>
              </a:rPr>
              <a:t>Rate Development &amp; Filings</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Initial rate filings submitted July 16, 2018</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Based on 2017 ACA experience trended to 2019</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Included caveats for uncertainty and emerging regulation</a:t>
            </a:r>
          </a:p>
          <a:p>
            <a:pPr marL="171450"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cxnSp>
        <p:nvCxnSpPr>
          <p:cNvPr id="5" name="Straight Connector 4">
            <a:extLst>
              <a:ext uri="{FF2B5EF4-FFF2-40B4-BE49-F238E27FC236}">
                <a16:creationId xmlns:a16="http://schemas.microsoft.com/office/drawing/2014/main" id="{3696FEDD-FB2C-E941-839E-213D7FACFAE8}"/>
              </a:ext>
            </a:extLst>
          </p:cNvPr>
          <p:cNvCxnSpPr/>
          <p:nvPr/>
        </p:nvCxnSpPr>
        <p:spPr>
          <a:xfrm>
            <a:off x="489857" y="1371600"/>
            <a:ext cx="0" cy="3328416"/>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91129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Other Challenges</a:t>
            </a:r>
            <a:endParaRPr lang="en-US" dirty="0"/>
          </a:p>
        </p:txBody>
      </p:sp>
      <p:sp>
        <p:nvSpPr>
          <p:cNvPr id="4" name="Rectangle 3">
            <a:extLst>
              <a:ext uri="{FF2B5EF4-FFF2-40B4-BE49-F238E27FC236}">
                <a16:creationId xmlns:a16="http://schemas.microsoft.com/office/drawing/2014/main" id="{E4FBFF0A-DEC8-3348-8617-7E3271F16C0C}"/>
              </a:ext>
            </a:extLst>
          </p:cNvPr>
          <p:cNvSpPr/>
          <p:nvPr/>
        </p:nvSpPr>
        <p:spPr>
          <a:xfrm>
            <a:off x="617162" y="1294578"/>
            <a:ext cx="8399532" cy="4832092"/>
          </a:xfrm>
          <a:prstGeom prst="rect">
            <a:avLst/>
          </a:prstGeom>
        </p:spPr>
        <p:txBody>
          <a:bodyPr wrap="square">
            <a:spAutoFit/>
          </a:bodyPr>
          <a:lstStyle/>
          <a:p>
            <a:r>
              <a:rPr lang="en-US" sz="1400" b="1" dirty="0" smtClean="0">
                <a:solidFill>
                  <a:srgbClr val="92D050"/>
                </a:solidFill>
                <a:latin typeface="Verdana" panose="020B0604030504040204" pitchFamily="34" charset="0"/>
                <a:ea typeface="Verdana" panose="020B0604030504040204" pitchFamily="34" charset="0"/>
                <a:cs typeface="Verdana" panose="020B0604030504040204" pitchFamily="34" charset="0"/>
              </a:rPr>
              <a:t>Rating was the largest challenge, but others include:</a:t>
            </a:r>
          </a:p>
          <a:p>
            <a:endParaRPr lang="en-US" sz="1400" b="1" dirty="0">
              <a:latin typeface="Verdana" panose="020B0604030504040204" pitchFamily="34" charset="0"/>
              <a:ea typeface="Verdana" panose="020B0604030504040204" pitchFamily="34" charset="0"/>
              <a:cs typeface="Verdana" panose="020B0604030504040204" pitchFamily="34" charset="0"/>
            </a:endParaRPr>
          </a:p>
          <a:p>
            <a:r>
              <a:rPr lang="en-US" sz="1400" b="1" dirty="0" smtClean="0">
                <a:latin typeface="Verdana" panose="020B0604030504040204" pitchFamily="34" charset="0"/>
                <a:ea typeface="Verdana" panose="020B0604030504040204" pitchFamily="34" charset="0"/>
                <a:cs typeface="Verdana" panose="020B0604030504040204" pitchFamily="34" charset="0"/>
              </a:rPr>
              <a:t>Pricing Methodology</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Old methods no longer work</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Completing the URRT</a:t>
            </a:r>
            <a:endParaRPr lang="en-US" sz="1400" dirty="0">
              <a:latin typeface="Verdana" panose="020B0604030504040204" pitchFamily="34" charset="0"/>
              <a:ea typeface="Verdana" panose="020B0604030504040204" pitchFamily="34" charset="0"/>
              <a:cs typeface="Verdana" panose="020B0604030504040204" pitchFamily="34" charset="0"/>
            </a:endParaRPr>
          </a:p>
          <a:p>
            <a:endParaRPr lang="en-US" sz="1400" b="1" dirty="0" smtClean="0">
              <a:latin typeface="Verdana" panose="020B0604030504040204" pitchFamily="34" charset="0"/>
              <a:ea typeface="Verdana" panose="020B0604030504040204" pitchFamily="34" charset="0"/>
              <a:cs typeface="Verdana" panose="020B0604030504040204" pitchFamily="34" charset="0"/>
            </a:endParaRPr>
          </a:p>
          <a:p>
            <a:r>
              <a:rPr lang="en-US" sz="1400" b="1" dirty="0" smtClean="0">
                <a:latin typeface="Verdana" panose="020B0604030504040204" pitchFamily="34" charset="0"/>
                <a:ea typeface="Verdana" panose="020B0604030504040204" pitchFamily="34" charset="0"/>
                <a:cs typeface="Verdana" panose="020B0604030504040204" pitchFamily="34" charset="0"/>
              </a:rPr>
              <a:t>Risk Adjustment</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Given reliance on HCCs, required building an infrastructure to capture diagnosis codes in support of risk profile</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Development of actuarial tools and analytics</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Culture shift – no longer risk avoidance, now risk mitigation</a:t>
            </a:r>
          </a:p>
          <a:p>
            <a:pPr marL="171450"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r>
              <a:rPr lang="en-US" sz="1400" b="1" dirty="0" smtClean="0">
                <a:latin typeface="Verdana" panose="020B0604030504040204" pitchFamily="34" charset="0"/>
                <a:ea typeface="Verdana" panose="020B0604030504040204" pitchFamily="34" charset="0"/>
                <a:cs typeface="Verdana" panose="020B0604030504040204" pitchFamily="34" charset="0"/>
              </a:rPr>
              <a:t>Valuation/Accruals</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Reinsurance</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Somewhat straightforward, but parameters for a plan year not finalized until six months after the plan year</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Risk Adjustment</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Modeling to market</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Auditors had to get comfortable with methodology</a:t>
            </a: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Risk Corridors - Collectability</a:t>
            </a:r>
          </a:p>
          <a:p>
            <a:pPr>
              <a:buClr>
                <a:schemeClr val="accent3"/>
              </a:buClr>
            </a:pPr>
            <a:endParaRPr lang="en-US" sz="1400" dirty="0">
              <a:latin typeface="Verdana" panose="020B0604030504040204" pitchFamily="34" charset="0"/>
              <a:ea typeface="Verdana" panose="020B0604030504040204" pitchFamily="34" charset="0"/>
              <a:cs typeface="Verdana" panose="020B0604030504040204" pitchFamily="34" charset="0"/>
            </a:endParaRPr>
          </a:p>
          <a:p>
            <a:r>
              <a:rPr lang="en-US" sz="1400" b="1" dirty="0" smtClean="0">
                <a:latin typeface="Verdana" panose="020B0604030504040204" pitchFamily="34" charset="0"/>
                <a:ea typeface="Verdana" panose="020B0604030504040204" pitchFamily="34" charset="0"/>
                <a:cs typeface="Verdana" panose="020B0604030504040204" pitchFamily="34" charset="0"/>
              </a:rPr>
              <a:t>Transparency</a:t>
            </a:r>
          </a:p>
        </p:txBody>
      </p:sp>
      <p:cxnSp>
        <p:nvCxnSpPr>
          <p:cNvPr id="5" name="Straight Connector 4">
            <a:extLst>
              <a:ext uri="{FF2B5EF4-FFF2-40B4-BE49-F238E27FC236}">
                <a16:creationId xmlns:a16="http://schemas.microsoft.com/office/drawing/2014/main" id="{3696FEDD-FB2C-E941-839E-213D7FACFAE8}"/>
              </a:ext>
            </a:extLst>
          </p:cNvPr>
          <p:cNvCxnSpPr/>
          <p:nvPr/>
        </p:nvCxnSpPr>
        <p:spPr>
          <a:xfrm>
            <a:off x="489857" y="1371600"/>
            <a:ext cx="0" cy="461772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6682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E1B31892-F978-3B4F-8E6B-3D376297255B}"/>
              </a:ext>
            </a:extLst>
          </p:cNvPr>
          <p:cNvSpPr txBox="1">
            <a:spLocks noChangeArrowheads="1"/>
          </p:cNvSpPr>
          <p:nvPr/>
        </p:nvSpPr>
        <p:spPr bwMode="auto">
          <a:xfrm>
            <a:off x="551432" y="1487330"/>
            <a:ext cx="8041136" cy="3483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algn="ctr">
              <a:buClr>
                <a:schemeClr val="accent3"/>
              </a:buClr>
            </a:pPr>
            <a:r>
              <a:rPr lang="en-US" sz="2400" dirty="0">
                <a:ea typeface="Verdana" panose="020B0604030504040204" pitchFamily="34" charset="0"/>
                <a:cs typeface="Verdana" panose="020B0604030504040204" pitchFamily="34" charset="0"/>
              </a:rPr>
              <a:t>Evolution of the Exchange</a:t>
            </a:r>
          </a:p>
          <a:p>
            <a:pPr>
              <a:buClr>
                <a:schemeClr val="accent3"/>
              </a:buClr>
            </a:pPr>
            <a:endParaRPr lang="en-US" sz="2400" dirty="0" smtClean="0">
              <a:ea typeface="Verdana" panose="020B0604030504040204" pitchFamily="34" charset="0"/>
              <a:cs typeface="Verdana" panose="020B0604030504040204" pitchFamily="34" charset="0"/>
            </a:endParaRPr>
          </a:p>
        </p:txBody>
      </p:sp>
      <p:cxnSp>
        <p:nvCxnSpPr>
          <p:cNvPr id="6" name="Straight Connector 5">
            <a:extLst>
              <a:ext uri="{FF2B5EF4-FFF2-40B4-BE49-F238E27FC236}">
                <a16:creationId xmlns:a16="http://schemas.microsoft.com/office/drawing/2014/main" id="{3E1FB3FE-94C5-DD42-8303-929D166B74B3}"/>
              </a:ext>
            </a:extLst>
          </p:cNvPr>
          <p:cNvCxnSpPr/>
          <p:nvPr/>
        </p:nvCxnSpPr>
        <p:spPr>
          <a:xfrm>
            <a:off x="551432" y="2630331"/>
            <a:ext cx="8041136"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0CCEBA2-2298-ED45-A93A-1DD56DE76E67}"/>
              </a:ext>
            </a:extLst>
          </p:cNvPr>
          <p:cNvCxnSpPr/>
          <p:nvPr/>
        </p:nvCxnSpPr>
        <p:spPr>
          <a:xfrm>
            <a:off x="551432" y="3434724"/>
            <a:ext cx="8041136"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006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endParaRPr lang="en-US" dirty="0"/>
          </a:p>
        </p:txBody>
      </p:sp>
      <p:sp>
        <p:nvSpPr>
          <p:cNvPr id="4" name="TextBox 5">
            <a:extLst>
              <a:ext uri="{FF2B5EF4-FFF2-40B4-BE49-F238E27FC236}">
                <a16:creationId xmlns:a16="http://schemas.microsoft.com/office/drawing/2014/main" id="{E1B31892-F978-3B4F-8E6B-3D376297255B}"/>
              </a:ext>
            </a:extLst>
          </p:cNvPr>
          <p:cNvSpPr txBox="1">
            <a:spLocks noChangeArrowheads="1"/>
          </p:cNvSpPr>
          <p:nvPr/>
        </p:nvSpPr>
        <p:spPr bwMode="auto">
          <a:xfrm>
            <a:off x="551432" y="1487331"/>
            <a:ext cx="8041136" cy="3483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marL="171450" indent="-171450">
              <a:buClr>
                <a:schemeClr val="accent3"/>
              </a:buClr>
              <a:buFont typeface="Wingdings" pitchFamily="2" charset="2"/>
              <a:buChar char="§"/>
            </a:pPr>
            <a:r>
              <a:rPr lang="en-US" sz="2400" dirty="0" smtClean="0">
                <a:ea typeface="Verdana" panose="020B0604030504040204" pitchFamily="34" charset="0"/>
                <a:cs typeface="Verdana" panose="020B0604030504040204" pitchFamily="34" charset="0"/>
              </a:rPr>
              <a:t>Impact of ACA on Individual Products &amp; Rating</a:t>
            </a:r>
          </a:p>
          <a:p>
            <a:pPr marL="171450" indent="-171450">
              <a:buClr>
                <a:schemeClr val="accent3"/>
              </a:buClr>
              <a:buFont typeface="Wingdings" pitchFamily="2" charset="2"/>
              <a:buChar char="§"/>
            </a:pPr>
            <a:endParaRPr lang="en-US" sz="2400" dirty="0" smtClean="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2400" dirty="0" smtClean="0">
                <a:ea typeface="Verdana" panose="020B0604030504040204" pitchFamily="34" charset="0"/>
                <a:cs typeface="Verdana" panose="020B0604030504040204" pitchFamily="34" charset="0"/>
              </a:rPr>
              <a:t>Evolution of the Exchange</a:t>
            </a:r>
            <a:endParaRPr lang="en-US" sz="2400" dirty="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endParaRPr lang="en-US" sz="2400" dirty="0" smtClean="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2400" dirty="0" smtClean="0">
                <a:ea typeface="Verdana" panose="020B0604030504040204" pitchFamily="34" charset="0"/>
                <a:cs typeface="Verdana" panose="020B0604030504040204" pitchFamily="34" charset="0"/>
              </a:rPr>
              <a:t>Experience of the Individual Market</a:t>
            </a:r>
          </a:p>
          <a:p>
            <a:pPr marL="171450" indent="-171450">
              <a:buClr>
                <a:schemeClr val="accent3"/>
              </a:buClr>
              <a:buFont typeface="Wingdings" pitchFamily="2" charset="2"/>
              <a:buChar char="§"/>
            </a:pPr>
            <a:endParaRPr lang="en-US" sz="2400" dirty="0" smtClean="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2400" dirty="0" smtClean="0">
                <a:ea typeface="Verdana" panose="020B0604030504040204" pitchFamily="34" charset="0"/>
                <a:cs typeface="Verdana" panose="020B0604030504040204" pitchFamily="34" charset="0"/>
              </a:rPr>
              <a:t>Overview of Small Group</a:t>
            </a:r>
          </a:p>
          <a:p>
            <a:pPr marL="171450" indent="-171450">
              <a:buClr>
                <a:schemeClr val="accent3"/>
              </a:buClr>
              <a:buFont typeface="Wingdings" pitchFamily="2" charset="2"/>
              <a:buChar char="§"/>
            </a:pPr>
            <a:endParaRPr lang="en-US" sz="2400" dirty="0" smtClean="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2400" dirty="0" smtClean="0">
                <a:ea typeface="Verdana" panose="020B0604030504040204" pitchFamily="34" charset="0"/>
                <a:cs typeface="Verdana" panose="020B0604030504040204" pitchFamily="34" charset="0"/>
              </a:rPr>
              <a:t>What the Future Holds</a:t>
            </a:r>
            <a:endParaRPr lang="en-US" sz="2400" dirty="0">
              <a:ea typeface="Verdana" panose="020B0604030504040204" pitchFamily="34" charset="0"/>
              <a:cs typeface="Verdana" panose="020B0604030504040204" pitchFamily="34" charset="0"/>
            </a:endParaRPr>
          </a:p>
        </p:txBody>
      </p:sp>
      <p:cxnSp>
        <p:nvCxnSpPr>
          <p:cNvPr id="6" name="Straight Connector 5">
            <a:extLst>
              <a:ext uri="{FF2B5EF4-FFF2-40B4-BE49-F238E27FC236}">
                <a16:creationId xmlns:a16="http://schemas.microsoft.com/office/drawing/2014/main" id="{3E1FB3FE-94C5-DD42-8303-929D166B74B3}"/>
              </a:ext>
            </a:extLst>
          </p:cNvPr>
          <p:cNvCxnSpPr/>
          <p:nvPr/>
        </p:nvCxnSpPr>
        <p:spPr>
          <a:xfrm>
            <a:off x="551432" y="1487331"/>
            <a:ext cx="8041136"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0CCEBA2-2298-ED45-A93A-1DD56DE76E67}"/>
              </a:ext>
            </a:extLst>
          </p:cNvPr>
          <p:cNvCxnSpPr/>
          <p:nvPr/>
        </p:nvCxnSpPr>
        <p:spPr>
          <a:xfrm>
            <a:off x="551432" y="4970916"/>
            <a:ext cx="8041136"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45910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8872" y="365127"/>
            <a:ext cx="8796528" cy="597826"/>
          </a:xfrm>
        </p:spPr>
        <p:txBody>
          <a:bodyPr/>
          <a:lstStyle/>
          <a:p>
            <a:r>
              <a:rPr lang="en-US" sz="3200" dirty="0"/>
              <a:t>Connecticut’s Exchange:  </a:t>
            </a:r>
            <a:r>
              <a:rPr lang="en-US" sz="3200" dirty="0" smtClean="0"/>
              <a:t>Access Health CT</a:t>
            </a:r>
            <a:endParaRPr lang="en-US" sz="3200" dirty="0"/>
          </a:p>
        </p:txBody>
      </p:sp>
      <p:sp>
        <p:nvSpPr>
          <p:cNvPr id="4" name="Rectangle 3">
            <a:extLst>
              <a:ext uri="{FF2B5EF4-FFF2-40B4-BE49-F238E27FC236}">
                <a16:creationId xmlns:a16="http://schemas.microsoft.com/office/drawing/2014/main" id="{E4FBFF0A-DEC8-3348-8617-7E3271F16C0C}"/>
              </a:ext>
            </a:extLst>
          </p:cNvPr>
          <p:cNvSpPr/>
          <p:nvPr/>
        </p:nvSpPr>
        <p:spPr>
          <a:xfrm>
            <a:off x="617162" y="1294578"/>
            <a:ext cx="8399532" cy="5047536"/>
          </a:xfrm>
          <a:prstGeom prst="rect">
            <a:avLst/>
          </a:prstGeom>
        </p:spPr>
        <p:txBody>
          <a:bodyPr wrap="square">
            <a:spAutoFit/>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Connecticut Established a State Based Exchange</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Quasi-state agency</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Overseen by Board of Directors</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Advisory Committee:  Health Plan Benefits and Qualification</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Establish criteria for carrier participation on Exchange</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Establish standard plan designs</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Establish criteria to certify carriers as Qualified Health Plans (QHPs)</a:t>
            </a:r>
          </a:p>
          <a:p>
            <a:pPr marL="628650" lvl="1"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r>
              <a:rPr lang="en-US" sz="1400" b="1" dirty="0" smtClean="0">
                <a:latin typeface="Verdana" panose="020B0604030504040204" pitchFamily="34" charset="0"/>
                <a:ea typeface="Verdana" panose="020B0604030504040204" pitchFamily="34" charset="0"/>
                <a:cs typeface="Verdana" panose="020B0604030504040204" pitchFamily="34" charset="0"/>
              </a:rPr>
              <a:t>Early Years</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Established Standard plan designs at high end of Actuarial Value Range – maximize benefits</a:t>
            </a: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Required each carrier’s lowest cost Silver plan to be the Standard Plan</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Each carrier could offer a limited number of nonstandard plans</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Goal was to maximize APTC</a:t>
            </a:r>
          </a:p>
          <a:p>
            <a:pPr>
              <a:buClr>
                <a:schemeClr val="accent3"/>
              </a:buClr>
            </a:pPr>
            <a:endParaRPr lang="en-US" sz="1400" dirty="0">
              <a:latin typeface="Verdana" panose="020B0604030504040204" pitchFamily="34" charset="0"/>
              <a:ea typeface="Verdana" panose="020B0604030504040204" pitchFamily="34" charset="0"/>
              <a:cs typeface="Verdana" panose="020B0604030504040204" pitchFamily="34" charset="0"/>
            </a:endParaRPr>
          </a:p>
          <a:p>
            <a:r>
              <a:rPr lang="en-US" sz="1400" b="1" dirty="0" smtClean="0">
                <a:latin typeface="Verdana" panose="020B0604030504040204" pitchFamily="34" charset="0"/>
                <a:ea typeface="Verdana" panose="020B0604030504040204" pitchFamily="34" charset="0"/>
                <a:cs typeface="Verdana" panose="020B0604030504040204" pitchFamily="34" charset="0"/>
              </a:rPr>
              <a:t>2019 Changes</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Continued a Standard Silver Copay Plan at </a:t>
            </a:r>
            <a:r>
              <a:rPr lang="en-US" sz="1400" dirty="0">
                <a:latin typeface="Verdana" panose="020B0604030504040204" pitchFamily="34" charset="0"/>
                <a:ea typeface="Verdana" panose="020B0604030504040204" pitchFamily="34" charset="0"/>
                <a:cs typeface="Verdana" panose="020B0604030504040204" pitchFamily="34" charset="0"/>
              </a:rPr>
              <a:t>high end of Actuarial Value </a:t>
            </a:r>
            <a:r>
              <a:rPr lang="en-US" sz="1400" dirty="0" smtClean="0">
                <a:latin typeface="Verdana" panose="020B0604030504040204" pitchFamily="34" charset="0"/>
                <a:ea typeface="Verdana" panose="020B0604030504040204" pitchFamily="34" charset="0"/>
                <a:cs typeface="Verdana" panose="020B0604030504040204" pitchFamily="34" charset="0"/>
              </a:rPr>
              <a:t>Range</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Added a Standard Silver Coinsurance Plan at a lower AV level</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Allowed carriers to introduce one Nonstandard Silver Plan</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Removed rate floor</a:t>
            </a: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Results</a:t>
            </a:r>
            <a:endParaRPr lang="en-US" sz="1400" dirty="0">
              <a:latin typeface="Verdana" panose="020B0604030504040204" pitchFamily="34" charset="0"/>
              <a:ea typeface="Verdana" panose="020B0604030504040204" pitchFamily="34" charset="0"/>
              <a:cs typeface="Verdana" panose="020B0604030504040204" pitchFamily="34" charset="0"/>
            </a:endParaRP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Lower cost products introduced</a:t>
            </a:r>
            <a:endParaRPr lang="en-US" sz="1400" dirty="0">
              <a:latin typeface="Verdana" panose="020B0604030504040204" pitchFamily="34" charset="0"/>
              <a:ea typeface="Verdana" panose="020B0604030504040204" pitchFamily="34" charset="0"/>
              <a:cs typeface="Verdana" panose="020B0604030504040204" pitchFamily="34" charset="0"/>
            </a:endParaRP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Reduced APTC – but not necessarily net premium</a:t>
            </a:r>
          </a:p>
        </p:txBody>
      </p:sp>
      <p:cxnSp>
        <p:nvCxnSpPr>
          <p:cNvPr id="5" name="Straight Connector 4">
            <a:extLst>
              <a:ext uri="{FF2B5EF4-FFF2-40B4-BE49-F238E27FC236}">
                <a16:creationId xmlns:a16="http://schemas.microsoft.com/office/drawing/2014/main" id="{3696FEDD-FB2C-E941-839E-213D7FACFAE8}"/>
              </a:ext>
            </a:extLst>
          </p:cNvPr>
          <p:cNvCxnSpPr/>
          <p:nvPr/>
        </p:nvCxnSpPr>
        <p:spPr>
          <a:xfrm>
            <a:off x="489857" y="1371600"/>
            <a:ext cx="0" cy="4809744"/>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09113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 Market: </a:t>
            </a:r>
            <a:r>
              <a:rPr lang="en-US" dirty="0" smtClean="0"/>
              <a:t>Silver Rates &amp; APTC</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6295" y="962953"/>
            <a:ext cx="6418009" cy="3243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1"/>
          <p:cNvSpPr txBox="1">
            <a:spLocks noChangeArrowheads="1"/>
          </p:cNvSpPr>
          <p:nvPr/>
        </p:nvSpPr>
        <p:spPr bwMode="auto">
          <a:xfrm>
            <a:off x="583367" y="4291606"/>
            <a:ext cx="78486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buFont typeface="Arial" charset="0"/>
              <a:buChar char="•"/>
            </a:pPr>
            <a:r>
              <a:rPr lang="en-US" altLang="en-US" sz="1600" dirty="0"/>
              <a:t>Net Premium is the amount of premium paid by an individual, after tax subsidies</a:t>
            </a:r>
          </a:p>
          <a:p>
            <a:pPr eaLnBrk="1" hangingPunct="1">
              <a:buFont typeface="Arial" charset="0"/>
              <a:buChar char="•"/>
            </a:pPr>
            <a:r>
              <a:rPr lang="en-US" altLang="en-US" sz="1600" dirty="0"/>
              <a:t>Subsidies protect individual below 250% FPL from rate increases</a:t>
            </a:r>
          </a:p>
          <a:p>
            <a:pPr eaLnBrk="1" hangingPunct="1">
              <a:buFont typeface="Arial" charset="0"/>
              <a:buChar char="•"/>
            </a:pPr>
            <a:r>
              <a:rPr lang="en-US" altLang="en-US" sz="1600" dirty="0"/>
              <a:t>Silver loading – an additional 16.7% added to the Silver rates when CSRs were unfunded – did not affect subsidized individuals</a:t>
            </a:r>
          </a:p>
          <a:p>
            <a:pPr eaLnBrk="1" hangingPunct="1">
              <a:buFont typeface="Arial" charset="0"/>
              <a:buChar char="•"/>
            </a:pPr>
            <a:r>
              <a:rPr lang="en-US" altLang="en-US" sz="1600" dirty="0"/>
              <a:t>Through 2018, AHCT required it’s Standard plan to be the lowest cost Silver in the market</a:t>
            </a:r>
          </a:p>
          <a:p>
            <a:pPr eaLnBrk="1" hangingPunct="1">
              <a:buFont typeface="Arial" charset="0"/>
              <a:buChar char="•"/>
            </a:pPr>
            <a:r>
              <a:rPr lang="en-US" altLang="en-US" sz="1600" dirty="0"/>
              <a:t>AHCT eliminated this rule effective 2019 and developed a lower cost Standard plan – subsidized individuals will pay more for their old Standard plan, but can purchase a lower cost Standard plan without an increase in net </a:t>
            </a:r>
            <a:r>
              <a:rPr lang="en-US" altLang="en-US" sz="1600" dirty="0" smtClean="0"/>
              <a:t>premium, or an alternative which lowers their net premium</a:t>
            </a:r>
            <a:endParaRPr lang="en-US" altLang="en-US" sz="1600" dirty="0"/>
          </a:p>
        </p:txBody>
      </p:sp>
      <p:cxnSp>
        <p:nvCxnSpPr>
          <p:cNvPr id="5" name="Straight Connector 4">
            <a:extLst>
              <a:ext uri="{FF2B5EF4-FFF2-40B4-BE49-F238E27FC236}">
                <a16:creationId xmlns:a16="http://schemas.microsoft.com/office/drawing/2014/main" id="{3696FEDD-FB2C-E941-839E-213D7FACFAE8}"/>
              </a:ext>
            </a:extLst>
          </p:cNvPr>
          <p:cNvCxnSpPr/>
          <p:nvPr/>
        </p:nvCxnSpPr>
        <p:spPr>
          <a:xfrm>
            <a:off x="485039" y="4362137"/>
            <a:ext cx="0" cy="2098624"/>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77706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Distribution of Metal Levels - Exchange</a:t>
            </a:r>
            <a:endParaRPr lang="en-US" dirty="0"/>
          </a:p>
        </p:txBody>
      </p:sp>
      <p:sp>
        <p:nvSpPr>
          <p:cNvPr id="4" name="Rectangle 3">
            <a:extLst>
              <a:ext uri="{FF2B5EF4-FFF2-40B4-BE49-F238E27FC236}">
                <a16:creationId xmlns:a16="http://schemas.microsoft.com/office/drawing/2014/main" id="{E4FBFF0A-DEC8-3348-8617-7E3271F16C0C}"/>
              </a:ext>
            </a:extLst>
          </p:cNvPr>
          <p:cNvSpPr/>
          <p:nvPr/>
        </p:nvSpPr>
        <p:spPr>
          <a:xfrm>
            <a:off x="687321" y="4354642"/>
            <a:ext cx="7632220" cy="2246769"/>
          </a:xfrm>
          <a:prstGeom prst="rect">
            <a:avLst/>
          </a:prstGeom>
        </p:spPr>
        <p:txBody>
          <a:bodyPr wrap="square">
            <a:spAutoFit/>
          </a:bodyPr>
          <a:lstStyle/>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Since 2015, Exchange membership has grown modestly</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 2017, 67% of Exchange members were in Silver plans</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Of these, 67% were enrolled in CSR plans – 46% of total Exchange members were in CSR plans</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As a result of Silver loading, there was a shift toward Bronze plans in 2018</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Silver enrollment is 57% of current Exchange enrollment – 71% of which are in CSR plans</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Share of Bronze enrollment increased 10% to 34% of total</a:t>
            </a: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There has been a steady decline in the share of members enrolling in Gold and Platinum</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8417" y="1206579"/>
            <a:ext cx="5450027" cy="3048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a:extLst>
              <a:ext uri="{FF2B5EF4-FFF2-40B4-BE49-F238E27FC236}">
                <a16:creationId xmlns:a16="http://schemas.microsoft.com/office/drawing/2014/main" id="{3696FEDD-FB2C-E941-839E-213D7FACFAE8}"/>
              </a:ext>
            </a:extLst>
          </p:cNvPr>
          <p:cNvCxnSpPr/>
          <p:nvPr/>
        </p:nvCxnSpPr>
        <p:spPr>
          <a:xfrm>
            <a:off x="492534" y="4459574"/>
            <a:ext cx="0" cy="2053652"/>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73955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E1B31892-F978-3B4F-8E6B-3D376297255B}"/>
              </a:ext>
            </a:extLst>
          </p:cNvPr>
          <p:cNvSpPr txBox="1">
            <a:spLocks noChangeArrowheads="1"/>
          </p:cNvSpPr>
          <p:nvPr/>
        </p:nvSpPr>
        <p:spPr bwMode="auto">
          <a:xfrm>
            <a:off x="551432" y="1487330"/>
            <a:ext cx="8041136" cy="3483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algn="ctr">
              <a:buClr>
                <a:schemeClr val="accent3"/>
              </a:buClr>
            </a:pPr>
            <a:r>
              <a:rPr lang="en-US" sz="2400" dirty="0">
                <a:ea typeface="Verdana" panose="020B0604030504040204" pitchFamily="34" charset="0"/>
                <a:cs typeface="Verdana" panose="020B0604030504040204" pitchFamily="34" charset="0"/>
              </a:rPr>
              <a:t>Experience of the Individual Market</a:t>
            </a:r>
          </a:p>
          <a:p>
            <a:pPr marL="171450" indent="-171450">
              <a:buClr>
                <a:schemeClr val="accent3"/>
              </a:buClr>
              <a:buFont typeface="Wingdings" pitchFamily="2" charset="2"/>
              <a:buChar char="§"/>
            </a:pPr>
            <a:endParaRPr lang="en-US" sz="2400" dirty="0" smtClean="0">
              <a:ea typeface="Verdana" panose="020B0604030504040204" pitchFamily="34" charset="0"/>
              <a:cs typeface="Verdana" panose="020B0604030504040204" pitchFamily="34" charset="0"/>
            </a:endParaRPr>
          </a:p>
        </p:txBody>
      </p:sp>
      <p:cxnSp>
        <p:nvCxnSpPr>
          <p:cNvPr id="6" name="Straight Connector 5">
            <a:extLst>
              <a:ext uri="{FF2B5EF4-FFF2-40B4-BE49-F238E27FC236}">
                <a16:creationId xmlns:a16="http://schemas.microsoft.com/office/drawing/2014/main" id="{3E1FB3FE-94C5-DD42-8303-929D166B74B3}"/>
              </a:ext>
            </a:extLst>
          </p:cNvPr>
          <p:cNvCxnSpPr/>
          <p:nvPr/>
        </p:nvCxnSpPr>
        <p:spPr>
          <a:xfrm>
            <a:off x="551432" y="2630331"/>
            <a:ext cx="8041136"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0CCEBA2-2298-ED45-A93A-1DD56DE76E67}"/>
              </a:ext>
            </a:extLst>
          </p:cNvPr>
          <p:cNvCxnSpPr/>
          <p:nvPr/>
        </p:nvCxnSpPr>
        <p:spPr>
          <a:xfrm>
            <a:off x="551432" y="3434724"/>
            <a:ext cx="8041136"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0062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Individual Market: MLR</a:t>
            </a:r>
            <a:br>
              <a:rPr lang="en-US" dirty="0" smtClean="0"/>
            </a:br>
            <a:endParaRPr lang="en-US" dirty="0"/>
          </a:p>
        </p:txBody>
      </p:sp>
      <p:sp>
        <p:nvSpPr>
          <p:cNvPr id="4" name="Rectangle 3">
            <a:extLst>
              <a:ext uri="{FF2B5EF4-FFF2-40B4-BE49-F238E27FC236}">
                <a16:creationId xmlns:a16="http://schemas.microsoft.com/office/drawing/2014/main" id="{E4FBFF0A-DEC8-3348-8617-7E3271F16C0C}"/>
              </a:ext>
            </a:extLst>
          </p:cNvPr>
          <p:cNvSpPr/>
          <p:nvPr/>
        </p:nvSpPr>
        <p:spPr>
          <a:xfrm>
            <a:off x="744468" y="4564505"/>
            <a:ext cx="7477637" cy="1815882"/>
          </a:xfrm>
          <a:prstGeom prst="rect">
            <a:avLst/>
          </a:prstGeom>
        </p:spPr>
        <p:txBody>
          <a:bodyPr wrap="square">
            <a:spAutoFit/>
          </a:bodyPr>
          <a:lstStyle/>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Initial experience was reasonable</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Experience began deteriorating in the second half of 2015</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Those new to insurance became engaged</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Delayed onset of pent-up demand</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2016 rates were based on immature ACA experience from 2014</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Did not reflect the experience emerging during 2015</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Experience continued to deteriorate during 2016 after rates were locked</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Rate actions in 2017 resulted in improved MLRs, still higher than target</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8099" y="1071797"/>
            <a:ext cx="5968503" cy="3231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a:extLst>
              <a:ext uri="{FF2B5EF4-FFF2-40B4-BE49-F238E27FC236}">
                <a16:creationId xmlns:a16="http://schemas.microsoft.com/office/drawing/2014/main" id="{3696FEDD-FB2C-E941-839E-213D7FACFAE8}"/>
              </a:ext>
            </a:extLst>
          </p:cNvPr>
          <p:cNvCxnSpPr/>
          <p:nvPr/>
        </p:nvCxnSpPr>
        <p:spPr>
          <a:xfrm>
            <a:off x="492534" y="1071797"/>
            <a:ext cx="0" cy="5186596"/>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10224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Individual Market: Rate Increases</a:t>
            </a:r>
            <a:br>
              <a:rPr lang="en-US" dirty="0" smtClean="0"/>
            </a:br>
            <a:endParaRPr lang="en-US" dirty="0"/>
          </a:p>
        </p:txBody>
      </p:sp>
      <p:sp>
        <p:nvSpPr>
          <p:cNvPr id="4" name="Rectangle 3">
            <a:extLst>
              <a:ext uri="{FF2B5EF4-FFF2-40B4-BE49-F238E27FC236}">
                <a16:creationId xmlns:a16="http://schemas.microsoft.com/office/drawing/2014/main" id="{E4FBFF0A-DEC8-3348-8617-7E3271F16C0C}"/>
              </a:ext>
            </a:extLst>
          </p:cNvPr>
          <p:cNvSpPr/>
          <p:nvPr/>
        </p:nvSpPr>
        <p:spPr>
          <a:xfrm>
            <a:off x="282587" y="4039554"/>
            <a:ext cx="8399532" cy="2462213"/>
          </a:xfrm>
          <a:prstGeom prst="rect">
            <a:avLst/>
          </a:prstGeom>
        </p:spPr>
        <p:txBody>
          <a:bodyPr wrap="square">
            <a:spAutoFit/>
          </a:bodyPr>
          <a:lstStyle/>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Average rate increases for the first two years were relatively flat</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Reflects conservative assumptions in 2014</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Pent-up demand was lower than anticipated</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Experience began deteriorating during in the second half of 2015 </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Too late to reflect in 2016 pricing</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May imply that pent up demand was present, but it took time for those new to insurance to engage</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Rate increases for 2017 and 2018 were significant</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Emerging experience</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Deteriorating morbidity of the risk pool</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Some stability going into 2019</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0994" y="1917326"/>
            <a:ext cx="2651125"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940" y="1084637"/>
            <a:ext cx="4961767" cy="2865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10224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Market:  Carrier Participation</a:t>
            </a:r>
            <a:endParaRPr lang="en-US" dirty="0"/>
          </a:p>
        </p:txBody>
      </p:sp>
      <p:sp>
        <p:nvSpPr>
          <p:cNvPr id="4" name="Rectangle 3">
            <a:extLst>
              <a:ext uri="{FF2B5EF4-FFF2-40B4-BE49-F238E27FC236}">
                <a16:creationId xmlns:a16="http://schemas.microsoft.com/office/drawing/2014/main" id="{E4FBFF0A-DEC8-3348-8617-7E3271F16C0C}"/>
              </a:ext>
            </a:extLst>
          </p:cNvPr>
          <p:cNvSpPr/>
          <p:nvPr/>
        </p:nvSpPr>
        <p:spPr>
          <a:xfrm>
            <a:off x="604875" y="4207739"/>
            <a:ext cx="8399532" cy="1384995"/>
          </a:xfrm>
          <a:prstGeom prst="rect">
            <a:avLst/>
          </a:prstGeom>
        </p:spPr>
        <p:txBody>
          <a:bodyPr wrap="square">
            <a:spAutoFit/>
          </a:bodyPr>
          <a:lstStyle/>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Initially pre-ACA carriers stayed in market</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Anthem, ConnectiCare and HealthyCT were initial Exchange participants</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United joined the Exchange in 2015, left in 2017</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HealthyCT went insolvent in late 2017</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Remaining carriers exited the Direct market between 2016 and 2018</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Only Anthem and ConnectiCare remain in the individual market</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1236" y="1142835"/>
            <a:ext cx="4579937" cy="274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a:extLst>
              <a:ext uri="{FF2B5EF4-FFF2-40B4-BE49-F238E27FC236}">
                <a16:creationId xmlns:a16="http://schemas.microsoft.com/office/drawing/2014/main" id="{3696FEDD-FB2C-E941-839E-213D7FACFAE8}"/>
              </a:ext>
            </a:extLst>
          </p:cNvPr>
          <p:cNvCxnSpPr/>
          <p:nvPr/>
        </p:nvCxnSpPr>
        <p:spPr>
          <a:xfrm>
            <a:off x="492534" y="1071797"/>
            <a:ext cx="0" cy="4459574"/>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49768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Individual Market Composition</a:t>
            </a:r>
            <a:br>
              <a:rPr lang="en-US" dirty="0" smtClean="0"/>
            </a:br>
            <a:endParaRPr lang="en-US" dirty="0"/>
          </a:p>
        </p:txBody>
      </p:sp>
      <p:sp>
        <p:nvSpPr>
          <p:cNvPr id="4" name="Rectangle 3">
            <a:extLst>
              <a:ext uri="{FF2B5EF4-FFF2-40B4-BE49-F238E27FC236}">
                <a16:creationId xmlns:a16="http://schemas.microsoft.com/office/drawing/2014/main" id="{E4FBFF0A-DEC8-3348-8617-7E3271F16C0C}"/>
              </a:ext>
            </a:extLst>
          </p:cNvPr>
          <p:cNvSpPr/>
          <p:nvPr/>
        </p:nvSpPr>
        <p:spPr>
          <a:xfrm>
            <a:off x="574895" y="4572000"/>
            <a:ext cx="7834587" cy="1815882"/>
          </a:xfrm>
          <a:prstGeom prst="rect">
            <a:avLst/>
          </a:prstGeom>
        </p:spPr>
        <p:txBody>
          <a:bodyPr wrap="square">
            <a:spAutoFit/>
          </a:bodyPr>
          <a:lstStyle/>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Individual market grew 4.7% from 2015 to 2016</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Direct market was flat; Exchange grew 8.5%</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 2017, the Individual market shrank by 16.2%</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Exchange was flat; Direct market shrank 36%</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The Individual market shrank an additional 10% in 2018</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Exchange grew 10.7%; Direct market shrank 50%</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Implication is there is a new and growing uninsured population – lower middle class who are not eligible for ACA subsidies</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5450" y="1165412"/>
            <a:ext cx="5841369" cy="329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a:extLst>
              <a:ext uri="{FF2B5EF4-FFF2-40B4-BE49-F238E27FC236}">
                <a16:creationId xmlns:a16="http://schemas.microsoft.com/office/drawing/2014/main" id="{3696FEDD-FB2C-E941-839E-213D7FACFAE8}"/>
              </a:ext>
            </a:extLst>
          </p:cNvPr>
          <p:cNvCxnSpPr/>
          <p:nvPr/>
        </p:nvCxnSpPr>
        <p:spPr>
          <a:xfrm>
            <a:off x="489857" y="1165412"/>
            <a:ext cx="0" cy="5100477"/>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19803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Stayer/Leaver Analysis</a:t>
            </a:r>
            <a:endParaRPr lang="en-US" dirty="0"/>
          </a:p>
        </p:txBody>
      </p:sp>
      <p:sp>
        <p:nvSpPr>
          <p:cNvPr id="4" name="Rectangle 3">
            <a:extLst>
              <a:ext uri="{FF2B5EF4-FFF2-40B4-BE49-F238E27FC236}">
                <a16:creationId xmlns:a16="http://schemas.microsoft.com/office/drawing/2014/main" id="{E4FBFF0A-DEC8-3348-8617-7E3271F16C0C}"/>
              </a:ext>
            </a:extLst>
          </p:cNvPr>
          <p:cNvSpPr/>
          <p:nvPr/>
        </p:nvSpPr>
        <p:spPr>
          <a:xfrm>
            <a:off x="615281" y="877669"/>
            <a:ext cx="3903225" cy="5693866"/>
          </a:xfrm>
          <a:prstGeom prst="rect">
            <a:avLst/>
          </a:prstGeom>
        </p:spPr>
        <p:txBody>
          <a:bodyPr wrap="square">
            <a:spAutoFit/>
          </a:bodyPr>
          <a:lstStyle/>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Direct risk profile deteriorated 8%as younger, healthier lives migrated out</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Of this, 2% is recouped through age factors</a:t>
            </a:r>
          </a:p>
          <a:p>
            <a:pPr marL="628650" lvl="1"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Exchange risk profile deteriorated 0.7% as younger, healthier lives migrated out and were replaced by older, less healthy transfer from Direct market</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This impact is recouped by age factors</a:t>
            </a:r>
          </a:p>
          <a:p>
            <a:pPr marL="171450" indent="-171450">
              <a:buClr>
                <a:schemeClr val="accent3"/>
              </a:buClr>
              <a:buFont typeface="Wingdings" pitchFamily="2" charset="2"/>
              <a:buChar char="§"/>
            </a:pPr>
            <a:endParaRPr lang="en-US" sz="1400" dirty="0" smtClean="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Overall the risk profile of the market deteriorated 0.4% due to younger, healthier lives exiting</a:t>
            </a:r>
          </a:p>
          <a:p>
            <a:pPr marL="171450" indent="-171450">
              <a:buClr>
                <a:schemeClr val="accent3"/>
              </a:buClr>
              <a:buFont typeface="Wingdings" pitchFamily="2" charset="2"/>
              <a:buChar char="§"/>
            </a:pPr>
            <a:endParaRPr lang="en-US" sz="1400" dirty="0" smtClean="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Analysis excludes the impact of new entrants, which primarily joined the Exchange</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If new entrants are younger and healthier than the market, the net impact will be favorable</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If, however, new entrants are older and less healthy the net impact will be unfavorable</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1870" y="962953"/>
            <a:ext cx="4420367" cy="5534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a:extLst>
              <a:ext uri="{FF2B5EF4-FFF2-40B4-BE49-F238E27FC236}">
                <a16:creationId xmlns:a16="http://schemas.microsoft.com/office/drawing/2014/main" id="{3696FEDD-FB2C-E941-839E-213D7FACFAE8}"/>
              </a:ext>
            </a:extLst>
          </p:cNvPr>
          <p:cNvCxnSpPr/>
          <p:nvPr/>
        </p:nvCxnSpPr>
        <p:spPr>
          <a:xfrm>
            <a:off x="492534" y="962953"/>
            <a:ext cx="0" cy="5437847"/>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39416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E1B31892-F978-3B4F-8E6B-3D376297255B}"/>
              </a:ext>
            </a:extLst>
          </p:cNvPr>
          <p:cNvSpPr txBox="1">
            <a:spLocks noChangeArrowheads="1"/>
          </p:cNvSpPr>
          <p:nvPr/>
        </p:nvSpPr>
        <p:spPr bwMode="auto">
          <a:xfrm>
            <a:off x="551432" y="1487330"/>
            <a:ext cx="8041136" cy="3483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algn="ctr">
              <a:buClr>
                <a:schemeClr val="accent3"/>
              </a:buClr>
            </a:pPr>
            <a:r>
              <a:rPr lang="en-US" sz="2400" dirty="0">
                <a:ea typeface="Verdana" panose="020B0604030504040204" pitchFamily="34" charset="0"/>
                <a:cs typeface="Verdana" panose="020B0604030504040204" pitchFamily="34" charset="0"/>
              </a:rPr>
              <a:t>Overview of Small Group</a:t>
            </a:r>
          </a:p>
          <a:p>
            <a:pPr marL="171450" indent="-171450">
              <a:buClr>
                <a:schemeClr val="accent3"/>
              </a:buClr>
              <a:buFont typeface="Wingdings" pitchFamily="2" charset="2"/>
              <a:buChar char="§"/>
            </a:pPr>
            <a:endParaRPr lang="en-US" sz="2400" dirty="0" smtClean="0">
              <a:ea typeface="Verdana" panose="020B0604030504040204" pitchFamily="34" charset="0"/>
              <a:cs typeface="Verdana" panose="020B0604030504040204" pitchFamily="34" charset="0"/>
            </a:endParaRPr>
          </a:p>
        </p:txBody>
      </p:sp>
      <p:cxnSp>
        <p:nvCxnSpPr>
          <p:cNvPr id="6" name="Straight Connector 5">
            <a:extLst>
              <a:ext uri="{FF2B5EF4-FFF2-40B4-BE49-F238E27FC236}">
                <a16:creationId xmlns:a16="http://schemas.microsoft.com/office/drawing/2014/main" id="{3E1FB3FE-94C5-DD42-8303-929D166B74B3}"/>
              </a:ext>
            </a:extLst>
          </p:cNvPr>
          <p:cNvCxnSpPr/>
          <p:nvPr/>
        </p:nvCxnSpPr>
        <p:spPr>
          <a:xfrm>
            <a:off x="551432" y="2630331"/>
            <a:ext cx="8041136"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0CCEBA2-2298-ED45-A93A-1DD56DE76E67}"/>
              </a:ext>
            </a:extLst>
          </p:cNvPr>
          <p:cNvCxnSpPr/>
          <p:nvPr/>
        </p:nvCxnSpPr>
        <p:spPr>
          <a:xfrm>
            <a:off x="551432" y="3434724"/>
            <a:ext cx="8041136"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0867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E1B31892-F978-3B4F-8E6B-3D376297255B}"/>
              </a:ext>
            </a:extLst>
          </p:cNvPr>
          <p:cNvSpPr txBox="1">
            <a:spLocks noChangeArrowheads="1"/>
          </p:cNvSpPr>
          <p:nvPr/>
        </p:nvSpPr>
        <p:spPr bwMode="auto">
          <a:xfrm>
            <a:off x="551432" y="1487330"/>
            <a:ext cx="8041136" cy="3483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algn="ctr">
              <a:buClr>
                <a:schemeClr val="accent3"/>
              </a:buClr>
            </a:pPr>
            <a:r>
              <a:rPr lang="en-US" sz="2400" dirty="0" smtClean="0">
                <a:ea typeface="Verdana" panose="020B0604030504040204" pitchFamily="34" charset="0"/>
                <a:cs typeface="Verdana" panose="020B0604030504040204" pitchFamily="34" charset="0"/>
              </a:rPr>
              <a:t>Impact of ACA on Individual Products &amp; Rating</a:t>
            </a:r>
          </a:p>
          <a:p>
            <a:pPr marL="171450" indent="-171450">
              <a:buClr>
                <a:schemeClr val="accent3"/>
              </a:buClr>
              <a:buFont typeface="Wingdings" pitchFamily="2" charset="2"/>
              <a:buChar char="§"/>
            </a:pPr>
            <a:endParaRPr lang="en-US" sz="2400" dirty="0" smtClean="0">
              <a:ea typeface="Verdana" panose="020B0604030504040204" pitchFamily="34" charset="0"/>
              <a:cs typeface="Verdana" panose="020B0604030504040204" pitchFamily="34" charset="0"/>
            </a:endParaRPr>
          </a:p>
        </p:txBody>
      </p:sp>
      <p:cxnSp>
        <p:nvCxnSpPr>
          <p:cNvPr id="6" name="Straight Connector 5">
            <a:extLst>
              <a:ext uri="{FF2B5EF4-FFF2-40B4-BE49-F238E27FC236}">
                <a16:creationId xmlns:a16="http://schemas.microsoft.com/office/drawing/2014/main" id="{3E1FB3FE-94C5-DD42-8303-929D166B74B3}"/>
              </a:ext>
            </a:extLst>
          </p:cNvPr>
          <p:cNvCxnSpPr/>
          <p:nvPr/>
        </p:nvCxnSpPr>
        <p:spPr>
          <a:xfrm>
            <a:off x="551432" y="2630331"/>
            <a:ext cx="8041136"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0CCEBA2-2298-ED45-A93A-1DD56DE76E67}"/>
              </a:ext>
            </a:extLst>
          </p:cNvPr>
          <p:cNvCxnSpPr/>
          <p:nvPr/>
        </p:nvCxnSpPr>
        <p:spPr>
          <a:xfrm>
            <a:off x="551432" y="3434724"/>
            <a:ext cx="8041136"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57415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Small Group Market:  Challenges</a:t>
            </a:r>
            <a:br>
              <a:rPr lang="en-US" dirty="0" smtClean="0"/>
            </a:br>
            <a:endParaRPr lang="en-US" dirty="0"/>
          </a:p>
        </p:txBody>
      </p:sp>
      <p:sp>
        <p:nvSpPr>
          <p:cNvPr id="4" name="Rectangle 3">
            <a:extLst>
              <a:ext uri="{FF2B5EF4-FFF2-40B4-BE49-F238E27FC236}">
                <a16:creationId xmlns:a16="http://schemas.microsoft.com/office/drawing/2014/main" id="{E4FBFF0A-DEC8-3348-8617-7E3271F16C0C}"/>
              </a:ext>
            </a:extLst>
          </p:cNvPr>
          <p:cNvSpPr/>
          <p:nvPr/>
        </p:nvSpPr>
        <p:spPr>
          <a:xfrm>
            <a:off x="657341" y="3837482"/>
            <a:ext cx="8399532" cy="2246769"/>
          </a:xfrm>
          <a:prstGeom prst="rect">
            <a:avLst/>
          </a:prstGeom>
        </p:spPr>
        <p:txBody>
          <a:bodyPr wrap="square">
            <a:spAutoFit/>
          </a:bodyPr>
          <a:lstStyle/>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Introduced new rules and regulations – customer uncertainty</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Counting employees for determining eligibility as Small or Large Group</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2014 transition as employers moved to ACA plans on renewal</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A number of contracts moved to 12/1 effective dates in 2013</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ACA included market expansion to 100 lives beginning 1/1/2016</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2016 rates approved in late August, 2015</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PACE Act 10/7/15 (Protecting Affordable Coverage for Employees): removed expansion, left up to states (CT stayed at 50 lives)</a:t>
            </a: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Growth in prevalence of self-funded arrangements</a:t>
            </a:r>
          </a:p>
          <a:p>
            <a:pPr marL="628650" lvl="1"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430" y="1187806"/>
            <a:ext cx="4239843" cy="2419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Connector 6">
            <a:extLst>
              <a:ext uri="{FF2B5EF4-FFF2-40B4-BE49-F238E27FC236}">
                <a16:creationId xmlns:a16="http://schemas.microsoft.com/office/drawing/2014/main" id="{3696FEDD-FB2C-E941-839E-213D7FACFAE8}"/>
              </a:ext>
            </a:extLst>
          </p:cNvPr>
          <p:cNvCxnSpPr/>
          <p:nvPr/>
        </p:nvCxnSpPr>
        <p:spPr>
          <a:xfrm>
            <a:off x="489857" y="1187806"/>
            <a:ext cx="0" cy="4538437"/>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58013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Small Group Market</a:t>
            </a:r>
            <a:br>
              <a:rPr lang="en-US" dirty="0" smtClean="0"/>
            </a:br>
            <a:endParaRPr lang="en-US" dirty="0"/>
          </a:p>
        </p:txBody>
      </p:sp>
      <p:sp>
        <p:nvSpPr>
          <p:cNvPr id="4" name="Rectangle 3">
            <a:extLst>
              <a:ext uri="{FF2B5EF4-FFF2-40B4-BE49-F238E27FC236}">
                <a16:creationId xmlns:a16="http://schemas.microsoft.com/office/drawing/2014/main" id="{E4FBFF0A-DEC8-3348-8617-7E3271F16C0C}"/>
              </a:ext>
            </a:extLst>
          </p:cNvPr>
          <p:cNvSpPr/>
          <p:nvPr/>
        </p:nvSpPr>
        <p:spPr>
          <a:xfrm>
            <a:off x="567401" y="4024699"/>
            <a:ext cx="7984488" cy="1169551"/>
          </a:xfrm>
          <a:prstGeom prst="rect">
            <a:avLst/>
          </a:prstGeom>
        </p:spPr>
        <p:txBody>
          <a:bodyPr wrap="square">
            <a:spAutoFit/>
          </a:bodyPr>
          <a:lstStyle/>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Membership in the Small Group Market has declined over time</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There remain a good number of carriers participating in the market</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Exchange initially had three carriers (Anthem, United and HealthyCT).  Currently only Anthem and ConnectiCare participate on SHOP, and membership is very small (approximately 2,000 members)</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1902" y="1036106"/>
            <a:ext cx="3772546" cy="22648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387" y="1036105"/>
            <a:ext cx="3767375" cy="226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a:extLst>
              <a:ext uri="{FF2B5EF4-FFF2-40B4-BE49-F238E27FC236}">
                <a16:creationId xmlns:a16="http://schemas.microsoft.com/office/drawing/2014/main" id="{3696FEDD-FB2C-E941-839E-213D7FACFAE8}"/>
              </a:ext>
            </a:extLst>
          </p:cNvPr>
          <p:cNvCxnSpPr/>
          <p:nvPr/>
        </p:nvCxnSpPr>
        <p:spPr>
          <a:xfrm>
            <a:off x="489857" y="1036105"/>
            <a:ext cx="0" cy="4135502"/>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57736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E1B31892-F978-3B4F-8E6B-3D376297255B}"/>
              </a:ext>
            </a:extLst>
          </p:cNvPr>
          <p:cNvSpPr txBox="1">
            <a:spLocks noChangeArrowheads="1"/>
          </p:cNvSpPr>
          <p:nvPr/>
        </p:nvSpPr>
        <p:spPr bwMode="auto">
          <a:xfrm>
            <a:off x="551432" y="1487330"/>
            <a:ext cx="8041136" cy="3483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algn="ctr">
              <a:buClr>
                <a:schemeClr val="accent3"/>
              </a:buClr>
            </a:pPr>
            <a:r>
              <a:rPr lang="en-US" sz="2400" dirty="0" smtClean="0">
                <a:ea typeface="Verdana" panose="020B0604030504040204" pitchFamily="34" charset="0"/>
                <a:cs typeface="Verdana" panose="020B0604030504040204" pitchFamily="34" charset="0"/>
              </a:rPr>
              <a:t>What The Future Holds</a:t>
            </a:r>
            <a:endParaRPr lang="en-US" sz="2400" dirty="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endParaRPr lang="en-US" sz="2400" dirty="0" smtClean="0">
              <a:ea typeface="Verdana" panose="020B0604030504040204" pitchFamily="34" charset="0"/>
              <a:cs typeface="Verdana" panose="020B0604030504040204" pitchFamily="34" charset="0"/>
            </a:endParaRPr>
          </a:p>
        </p:txBody>
      </p:sp>
      <p:cxnSp>
        <p:nvCxnSpPr>
          <p:cNvPr id="6" name="Straight Connector 5">
            <a:extLst>
              <a:ext uri="{FF2B5EF4-FFF2-40B4-BE49-F238E27FC236}">
                <a16:creationId xmlns:a16="http://schemas.microsoft.com/office/drawing/2014/main" id="{3E1FB3FE-94C5-DD42-8303-929D166B74B3}"/>
              </a:ext>
            </a:extLst>
          </p:cNvPr>
          <p:cNvCxnSpPr/>
          <p:nvPr/>
        </p:nvCxnSpPr>
        <p:spPr>
          <a:xfrm>
            <a:off x="551432" y="2630331"/>
            <a:ext cx="8041136"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0CCEBA2-2298-ED45-A93A-1DD56DE76E67}"/>
              </a:ext>
            </a:extLst>
          </p:cNvPr>
          <p:cNvCxnSpPr/>
          <p:nvPr/>
        </p:nvCxnSpPr>
        <p:spPr>
          <a:xfrm>
            <a:off x="551432" y="3434724"/>
            <a:ext cx="8041136"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34841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FBFF0A-DEC8-3348-8617-7E3271F16C0C}"/>
              </a:ext>
            </a:extLst>
          </p:cNvPr>
          <p:cNvSpPr/>
          <p:nvPr/>
        </p:nvSpPr>
        <p:spPr>
          <a:xfrm>
            <a:off x="617162" y="1294578"/>
            <a:ext cx="8399532" cy="4401205"/>
          </a:xfrm>
          <a:prstGeom prst="rect">
            <a:avLst/>
          </a:prstGeom>
        </p:spPr>
        <p:txBody>
          <a:bodyPr wrap="square">
            <a:spAutoFit/>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Potential Frontiers</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Reinsurance programs</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Increased focus on affordability</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Refinement of Risk Adjustment program</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Addressing the new uninsured (Short Term Limited Duration)</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Changes to Special Open Enrollment rules</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Focus on CSR plans and impacts of Silver Loading</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Modifications of APTC</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Changes to Essential Health Benefits</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Network – tiered, narrow</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Pre-existing conditions</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Opioid crisis</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Pharmaceutical prices</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Specialty costs and utilization</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Greater transparency</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Behavioral Health</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Association Health Plans</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Alternate funding arrangements</a:t>
            </a:r>
          </a:p>
          <a:p>
            <a:pPr marL="171450" indent="-171450">
              <a:buClr>
                <a:schemeClr val="accent3"/>
              </a:buClr>
              <a:buFont typeface="Wingdings" pitchFamily="2" charset="2"/>
              <a:buChar char="§"/>
            </a:pPr>
            <a:endParaRPr lang="en-US" sz="1400" dirty="0" smtClean="0">
              <a:latin typeface="Verdana" panose="020B0604030504040204" pitchFamily="34" charset="0"/>
              <a:ea typeface="Verdana" panose="020B0604030504040204" pitchFamily="34" charset="0"/>
              <a:cs typeface="Verdana" panose="020B0604030504040204" pitchFamily="34" charset="0"/>
            </a:endParaRPr>
          </a:p>
          <a:p>
            <a:pPr>
              <a:buClr>
                <a:schemeClr val="accent3"/>
              </a:buClr>
            </a:pPr>
            <a:endParaRPr lang="en-US" sz="1400" dirty="0" smtClean="0">
              <a:latin typeface="Verdana" panose="020B0604030504040204" pitchFamily="34" charset="0"/>
              <a:ea typeface="Verdana" panose="020B0604030504040204" pitchFamily="34" charset="0"/>
              <a:cs typeface="Verdana" panose="020B0604030504040204" pitchFamily="34" charset="0"/>
            </a:endParaRPr>
          </a:p>
        </p:txBody>
      </p:sp>
      <p:cxnSp>
        <p:nvCxnSpPr>
          <p:cNvPr id="5" name="Straight Connector 4">
            <a:extLst>
              <a:ext uri="{FF2B5EF4-FFF2-40B4-BE49-F238E27FC236}">
                <a16:creationId xmlns:a16="http://schemas.microsoft.com/office/drawing/2014/main" id="{3696FEDD-FB2C-E941-839E-213D7FACFAE8}"/>
              </a:ext>
            </a:extLst>
          </p:cNvPr>
          <p:cNvCxnSpPr/>
          <p:nvPr/>
        </p:nvCxnSpPr>
        <p:spPr>
          <a:xfrm>
            <a:off x="489857" y="1371600"/>
            <a:ext cx="0" cy="3800007"/>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6" name="Title 2"/>
          <p:cNvSpPr txBox="1">
            <a:spLocks/>
          </p:cNvSpPr>
          <p:nvPr/>
        </p:nvSpPr>
        <p:spPr>
          <a:xfrm>
            <a:off x="372234" y="365127"/>
            <a:ext cx="8399532" cy="597826"/>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b="1" i="0" kern="1200">
                <a:solidFill>
                  <a:schemeClr val="tx1"/>
                </a:solidFill>
                <a:latin typeface="Verdana Regular"/>
                <a:ea typeface="+mj-ea"/>
                <a:cs typeface="+mj-cs"/>
              </a:defRPr>
            </a:lvl1pPr>
          </a:lstStyle>
          <a:p>
            <a:r>
              <a:rPr lang="en-US" dirty="0" smtClean="0"/>
              <a:t>Outlook</a:t>
            </a:r>
            <a:br>
              <a:rPr lang="en-US" dirty="0" smtClean="0"/>
            </a:br>
            <a:endParaRPr lang="en-US" dirty="0"/>
          </a:p>
        </p:txBody>
      </p:sp>
    </p:spTree>
    <p:extLst>
      <p:ext uri="{BB962C8B-B14F-4D97-AF65-F5344CB8AC3E}">
        <p14:creationId xmlns:p14="http://schemas.microsoft.com/office/powerpoint/2010/main" val="9865170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FBFF0A-DEC8-3348-8617-7E3271F16C0C}"/>
              </a:ext>
            </a:extLst>
          </p:cNvPr>
          <p:cNvSpPr/>
          <p:nvPr/>
        </p:nvSpPr>
        <p:spPr>
          <a:xfrm>
            <a:off x="617162" y="1294578"/>
            <a:ext cx="8399532" cy="1600438"/>
          </a:xfrm>
          <a:prstGeom prst="rect">
            <a:avLst/>
          </a:prstGeom>
        </p:spPr>
        <p:txBody>
          <a:bodyPr wrap="square">
            <a:spAutoFit/>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In order to create sustainable markets, we must address the underlying cost of medical care</a:t>
            </a:r>
          </a:p>
          <a:p>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Collaboration with providers</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Shift from Fee for Service payments to patient centered global payments</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Value based care</a:t>
            </a:r>
          </a:p>
          <a:p>
            <a:pPr marL="171450" indent="-171450">
              <a:buClr>
                <a:schemeClr val="accent3"/>
              </a:buClr>
              <a:buFont typeface="Wingdings" pitchFamily="2" charset="2"/>
              <a:buChar char="§"/>
            </a:pPr>
            <a:endParaRPr lang="en-US" sz="1400" dirty="0" smtClean="0">
              <a:latin typeface="Verdana" panose="020B0604030504040204" pitchFamily="34" charset="0"/>
              <a:ea typeface="Verdana" panose="020B0604030504040204" pitchFamily="34" charset="0"/>
              <a:cs typeface="Verdana" panose="020B0604030504040204" pitchFamily="34" charset="0"/>
            </a:endParaRPr>
          </a:p>
        </p:txBody>
      </p:sp>
      <p:cxnSp>
        <p:nvCxnSpPr>
          <p:cNvPr id="5" name="Straight Connector 4">
            <a:extLst>
              <a:ext uri="{FF2B5EF4-FFF2-40B4-BE49-F238E27FC236}">
                <a16:creationId xmlns:a16="http://schemas.microsoft.com/office/drawing/2014/main" id="{3696FEDD-FB2C-E941-839E-213D7FACFAE8}"/>
              </a:ext>
            </a:extLst>
          </p:cNvPr>
          <p:cNvCxnSpPr/>
          <p:nvPr/>
        </p:nvCxnSpPr>
        <p:spPr>
          <a:xfrm>
            <a:off x="489857" y="1371600"/>
            <a:ext cx="0" cy="1261806"/>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6" name="Title 2"/>
          <p:cNvSpPr txBox="1">
            <a:spLocks/>
          </p:cNvSpPr>
          <p:nvPr/>
        </p:nvSpPr>
        <p:spPr>
          <a:xfrm>
            <a:off x="372234" y="365127"/>
            <a:ext cx="8399532" cy="597826"/>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b="1" i="0" kern="1200">
                <a:solidFill>
                  <a:schemeClr val="tx1"/>
                </a:solidFill>
                <a:latin typeface="Verdana Regular"/>
                <a:ea typeface="+mj-ea"/>
                <a:cs typeface="+mj-cs"/>
              </a:defRPr>
            </a:lvl1pPr>
          </a:lstStyle>
          <a:p>
            <a:r>
              <a:rPr lang="en-US" dirty="0" smtClean="0"/>
              <a:t>Outlook</a:t>
            </a:r>
            <a:br>
              <a:rPr lang="en-US" dirty="0" smtClean="0"/>
            </a:br>
            <a:endParaRPr lang="en-US" dirty="0"/>
          </a:p>
        </p:txBody>
      </p:sp>
      <p:sp>
        <p:nvSpPr>
          <p:cNvPr id="3" name="TextBox 2"/>
          <p:cNvSpPr txBox="1"/>
          <p:nvPr/>
        </p:nvSpPr>
        <p:spPr>
          <a:xfrm>
            <a:off x="661441" y="3759661"/>
            <a:ext cx="7821118" cy="923330"/>
          </a:xfrm>
          <a:prstGeom prst="rect">
            <a:avLst/>
          </a:prstGeom>
          <a:noFill/>
        </p:spPr>
        <p:txBody>
          <a:bodyPr wrap="square" rtlCol="0">
            <a:spAutoFit/>
          </a:bodyPr>
          <a:lstStyle/>
          <a:p>
            <a:pPr algn="ctr">
              <a:buClr>
                <a:schemeClr val="accent3"/>
              </a:buClr>
            </a:pPr>
            <a:r>
              <a:rPr lang="en-US" b="1" i="1" dirty="0">
                <a:solidFill>
                  <a:srgbClr val="92D050"/>
                </a:solidFill>
                <a:latin typeface="Verdana" panose="020B0604030504040204" pitchFamily="34" charset="0"/>
                <a:ea typeface="Verdana" panose="020B0604030504040204" pitchFamily="34" charset="0"/>
                <a:cs typeface="Verdana" panose="020B0604030504040204" pitchFamily="34" charset="0"/>
              </a:rPr>
              <a:t>The Affordable Care Act, in essence, was broad market and insurance reform.  The next step will be more </a:t>
            </a:r>
            <a:r>
              <a:rPr lang="en-US" b="1" i="1" dirty="0" smtClean="0">
                <a:solidFill>
                  <a:srgbClr val="92D050"/>
                </a:solidFill>
                <a:latin typeface="Verdana" panose="020B0604030504040204" pitchFamily="34" charset="0"/>
                <a:ea typeface="Verdana" panose="020B0604030504040204" pitchFamily="34" charset="0"/>
                <a:cs typeface="Verdana" panose="020B0604030504040204" pitchFamily="34" charset="0"/>
              </a:rPr>
              <a:t>difficult: controlling </a:t>
            </a:r>
            <a:r>
              <a:rPr lang="en-US" b="1" i="1" dirty="0">
                <a:solidFill>
                  <a:srgbClr val="92D050"/>
                </a:solidFill>
                <a:latin typeface="Verdana" panose="020B0604030504040204" pitchFamily="34" charset="0"/>
                <a:ea typeface="Verdana" panose="020B0604030504040204" pitchFamily="34" charset="0"/>
                <a:cs typeface="Verdana" panose="020B0604030504040204" pitchFamily="34" charset="0"/>
              </a:rPr>
              <a:t>the cost of care.</a:t>
            </a:r>
          </a:p>
        </p:txBody>
      </p:sp>
    </p:spTree>
    <p:extLst>
      <p:ext uri="{BB962C8B-B14F-4D97-AF65-F5344CB8AC3E}">
        <p14:creationId xmlns:p14="http://schemas.microsoft.com/office/powerpoint/2010/main" val="18881535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371600"/>
            <a:ext cx="5798526" cy="3048000"/>
          </a:xfrm>
        </p:spPr>
        <p:txBody>
          <a:bodyPr/>
          <a:lstStyle/>
          <a:p>
            <a:r>
              <a:rPr lang="en-US" dirty="0" smtClean="0"/>
              <a:t>Dental and the ACA: Past, Present, and Future</a:t>
            </a:r>
            <a:endParaRPr lang="en-US" dirty="0"/>
          </a:p>
        </p:txBody>
      </p:sp>
      <p:sp>
        <p:nvSpPr>
          <p:cNvPr id="4" name="Text Placeholder 3"/>
          <p:cNvSpPr>
            <a:spLocks noGrp="1"/>
          </p:cNvSpPr>
          <p:nvPr>
            <p:ph type="body" sz="quarter" idx="10"/>
          </p:nvPr>
        </p:nvSpPr>
        <p:spPr>
          <a:xfrm>
            <a:off x="914400" y="4648200"/>
            <a:ext cx="5798526" cy="292132"/>
          </a:xfrm>
        </p:spPr>
        <p:txBody>
          <a:bodyPr>
            <a:noAutofit/>
          </a:bodyPr>
          <a:lstStyle/>
          <a:p>
            <a:r>
              <a:rPr lang="en-US" sz="2000" dirty="0" smtClean="0"/>
              <a:t>Actuaries Club of Hartford and Springfield</a:t>
            </a:r>
          </a:p>
          <a:p>
            <a:r>
              <a:rPr lang="en-US" sz="2000" dirty="0" smtClean="0"/>
              <a:t>Joanne </a:t>
            </a:r>
            <a:r>
              <a:rPr lang="en-US" sz="2000" dirty="0" smtClean="0"/>
              <a:t>Fontana, FSA, MAAA</a:t>
            </a:r>
          </a:p>
          <a:p>
            <a:r>
              <a:rPr lang="en-US" sz="2000" dirty="0" smtClean="0"/>
              <a:t>November </a:t>
            </a:r>
            <a:r>
              <a:rPr lang="en-US" sz="2000" dirty="0"/>
              <a:t>8</a:t>
            </a:r>
            <a:r>
              <a:rPr lang="en-US" sz="2000" dirty="0" smtClean="0"/>
              <a:t>, 2018</a:t>
            </a:r>
            <a:endParaRPr lang="en-US" sz="2000" dirty="0"/>
          </a:p>
        </p:txBody>
      </p:sp>
    </p:spTree>
    <p:extLst>
      <p:ext uri="{BB962C8B-B14F-4D97-AF65-F5344CB8AC3E}">
        <p14:creationId xmlns:p14="http://schemas.microsoft.com/office/powerpoint/2010/main" val="2410965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991600" cy="1034129"/>
          </a:xfrm>
        </p:spPr>
        <p:txBody>
          <a:bodyPr/>
          <a:lstStyle/>
          <a:p>
            <a:r>
              <a:rPr lang="en-US" sz="3200" dirty="0" smtClean="0">
                <a:solidFill>
                  <a:schemeClr val="tx1"/>
                </a:solidFill>
              </a:rPr>
              <a:t>How Dental Insurance Is Purchased (Pre-ACA)</a:t>
            </a:r>
            <a:endParaRPr lang="en-US" sz="3200" dirty="0">
              <a:solidFill>
                <a:schemeClr val="tx1"/>
              </a:solidFill>
            </a:endParaRPr>
          </a:p>
        </p:txBody>
      </p:sp>
      <p:sp>
        <p:nvSpPr>
          <p:cNvPr id="3" name="Content Placeholder 2"/>
          <p:cNvSpPr>
            <a:spLocks noGrp="1"/>
          </p:cNvSpPr>
          <p:nvPr>
            <p:ph idx="1"/>
          </p:nvPr>
        </p:nvSpPr>
        <p:spPr>
          <a:xfrm>
            <a:off x="381000" y="1524000"/>
            <a:ext cx="8382000" cy="4261167"/>
          </a:xfrm>
        </p:spPr>
        <p:txBody>
          <a:bodyPr/>
          <a:lstStyle/>
          <a:p>
            <a:r>
              <a:rPr lang="en-US" sz="2600" b="0" dirty="0" smtClean="0"/>
              <a:t>Only </a:t>
            </a:r>
            <a:r>
              <a:rPr lang="en-US" sz="2600" dirty="0" smtClean="0"/>
              <a:t>1%</a:t>
            </a:r>
            <a:r>
              <a:rPr lang="en-US" sz="2600" b="0" dirty="0" smtClean="0"/>
              <a:t> of dental policies are </a:t>
            </a:r>
            <a:r>
              <a:rPr lang="en-US" sz="2600" dirty="0" smtClean="0"/>
              <a:t>individual</a:t>
            </a:r>
            <a:r>
              <a:rPr lang="en-US" sz="2600" b="0" dirty="0" smtClean="0"/>
              <a:t> policies</a:t>
            </a:r>
          </a:p>
          <a:p>
            <a:r>
              <a:rPr lang="en-US" sz="2600" b="0" dirty="0" smtClean="0"/>
              <a:t>Virtually all dental policies obtained via </a:t>
            </a:r>
            <a:r>
              <a:rPr lang="en-US" sz="2600" dirty="0" smtClean="0"/>
              <a:t>employer</a:t>
            </a:r>
            <a:r>
              <a:rPr lang="en-US" sz="2600" b="0" dirty="0" smtClean="0"/>
              <a:t>, union, or public program</a:t>
            </a:r>
          </a:p>
          <a:p>
            <a:r>
              <a:rPr lang="en-US" sz="2600" b="0" dirty="0" smtClean="0"/>
              <a:t>Usually a </a:t>
            </a:r>
            <a:r>
              <a:rPr lang="en-US" sz="2600" dirty="0" smtClean="0"/>
              <a:t>family policy </a:t>
            </a:r>
            <a:r>
              <a:rPr lang="en-US" sz="2600" b="0" dirty="0" smtClean="0"/>
              <a:t>covering employees and dependents</a:t>
            </a:r>
          </a:p>
          <a:p>
            <a:r>
              <a:rPr lang="en-US" sz="2600" b="0" dirty="0" smtClean="0"/>
              <a:t>98% of Americans with dental coverage have dental as a </a:t>
            </a:r>
            <a:r>
              <a:rPr lang="en-US" sz="2600" dirty="0" smtClean="0"/>
              <a:t>separate policy from medical coverage</a:t>
            </a:r>
          </a:p>
          <a:p>
            <a:r>
              <a:rPr lang="en-US" sz="2600" b="0" dirty="0" smtClean="0"/>
              <a:t>Only </a:t>
            </a:r>
            <a:r>
              <a:rPr lang="en-US" sz="2600" dirty="0" smtClean="0"/>
              <a:t>2%</a:t>
            </a:r>
            <a:r>
              <a:rPr lang="en-US" sz="2600" b="0" dirty="0" smtClean="0"/>
              <a:t> have dental coverage </a:t>
            </a:r>
            <a:r>
              <a:rPr lang="en-US" sz="2600" dirty="0" smtClean="0"/>
              <a:t>embedded</a:t>
            </a:r>
            <a:r>
              <a:rPr lang="en-US" sz="2600" b="0" dirty="0" smtClean="0"/>
              <a:t> in medical plan</a:t>
            </a:r>
            <a:endParaRPr lang="en-US" sz="2600" b="0" dirty="0"/>
          </a:p>
        </p:txBody>
      </p:sp>
      <p:sp>
        <p:nvSpPr>
          <p:cNvPr id="4" name="TextBox 3"/>
          <p:cNvSpPr txBox="1"/>
          <p:nvPr/>
        </p:nvSpPr>
        <p:spPr>
          <a:xfrm>
            <a:off x="228600" y="5928852"/>
            <a:ext cx="86868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smtClean="0">
                <a:ln>
                  <a:noFill/>
                </a:ln>
                <a:solidFill>
                  <a:srgbClr val="0A4977"/>
                </a:solidFill>
                <a:effectLst/>
                <a:uLnTx/>
                <a:uFillTx/>
                <a:latin typeface="Arial"/>
                <a:ea typeface="+mn-ea"/>
                <a:cs typeface="+mn-cs"/>
              </a:rPr>
              <a:t>Source:  Offering Dental Benefits in Health Exchanges.  NADP/DDPA September 2011.</a:t>
            </a:r>
            <a:endParaRPr kumimoji="0" lang="en-US" sz="1600" b="0" i="1" u="none" strike="noStrike" kern="1200" cap="none" spc="0" normalizeH="0" baseline="0" noProof="0" dirty="0">
              <a:ln>
                <a:noFill/>
              </a:ln>
              <a:solidFill>
                <a:srgbClr val="0A4977"/>
              </a:solidFill>
              <a:effectLst/>
              <a:uLnTx/>
              <a:uFillTx/>
              <a:latin typeface="Arial"/>
              <a:ea typeface="+mn-ea"/>
              <a:cs typeface="+mn-cs"/>
            </a:endParaRPr>
          </a:p>
        </p:txBody>
      </p:sp>
    </p:spTree>
    <p:extLst>
      <p:ext uri="{BB962C8B-B14F-4D97-AF65-F5344CB8AC3E}">
        <p14:creationId xmlns:p14="http://schemas.microsoft.com/office/powerpoint/2010/main" val="927907376"/>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839200" cy="451086"/>
          </a:xfrm>
        </p:spPr>
        <p:txBody>
          <a:bodyPr>
            <a:normAutofit/>
          </a:bodyPr>
          <a:lstStyle/>
          <a:p>
            <a:r>
              <a:rPr lang="en-US" sz="3000" dirty="0" smtClean="0">
                <a:solidFill>
                  <a:schemeClr val="tx1"/>
                </a:solidFill>
              </a:rPr>
              <a:t>ACA:  Pediatric </a:t>
            </a:r>
            <a:r>
              <a:rPr lang="en-US" sz="3000" dirty="0">
                <a:solidFill>
                  <a:schemeClr val="tx1"/>
                </a:solidFill>
              </a:rPr>
              <a:t>Dental Essential Health </a:t>
            </a:r>
            <a:r>
              <a:rPr lang="en-US" sz="3000" dirty="0" smtClean="0">
                <a:solidFill>
                  <a:schemeClr val="tx1"/>
                </a:solidFill>
              </a:rPr>
              <a:t>Benefit</a:t>
            </a:r>
            <a:endParaRPr lang="en-US" sz="3000" dirty="0">
              <a:solidFill>
                <a:schemeClr val="tx1"/>
              </a:solidFill>
            </a:endParaRPr>
          </a:p>
        </p:txBody>
      </p:sp>
      <p:sp>
        <p:nvSpPr>
          <p:cNvPr id="3" name="Content Placeholder 2"/>
          <p:cNvSpPr>
            <a:spLocks noGrp="1"/>
          </p:cNvSpPr>
          <p:nvPr>
            <p:ph idx="1"/>
          </p:nvPr>
        </p:nvSpPr>
        <p:spPr>
          <a:xfrm>
            <a:off x="152400" y="1143000"/>
            <a:ext cx="8839200" cy="1772793"/>
          </a:xfrm>
        </p:spPr>
        <p:txBody>
          <a:bodyPr/>
          <a:lstStyle/>
          <a:p>
            <a:r>
              <a:rPr lang="en-US" sz="2400" b="0" dirty="0" smtClean="0"/>
              <a:t>ACA </a:t>
            </a:r>
            <a:r>
              <a:rPr lang="en-US" sz="2400" b="0" dirty="0"/>
              <a:t>defined minimum essential health benefit package (EHBP</a:t>
            </a:r>
            <a:r>
              <a:rPr lang="en-US" sz="2400" b="0" dirty="0" smtClean="0"/>
              <a:t>) required in individual and small group markets</a:t>
            </a:r>
          </a:p>
          <a:p>
            <a:r>
              <a:rPr lang="en-US" sz="2400" dirty="0" smtClean="0"/>
              <a:t>“Pediatric </a:t>
            </a:r>
            <a:r>
              <a:rPr lang="en-US" sz="2400" dirty="0"/>
              <a:t>oral health services” </a:t>
            </a:r>
            <a:r>
              <a:rPr lang="en-US" sz="2400" dirty="0" smtClean="0"/>
              <a:t>is one of the named EHBs</a:t>
            </a:r>
            <a:endParaRPr lang="en-US" sz="2400" dirty="0"/>
          </a:p>
          <a:p>
            <a:r>
              <a:rPr lang="en-US" sz="2400" b="0" dirty="0" smtClean="0"/>
              <a:t>Adult dental is NOT an EHB</a:t>
            </a:r>
            <a:endParaRPr lang="en-US" sz="2400" b="0" dirty="0"/>
          </a:p>
        </p:txBody>
      </p:sp>
      <p:sp>
        <p:nvSpPr>
          <p:cNvPr id="4" name="TextBox 3"/>
          <p:cNvSpPr txBox="1"/>
          <p:nvPr/>
        </p:nvSpPr>
        <p:spPr>
          <a:xfrm>
            <a:off x="304800" y="3581400"/>
            <a:ext cx="3733800" cy="2185214"/>
          </a:xfrm>
          <a:prstGeom prst="rect">
            <a:avLst/>
          </a:prstGeom>
          <a:solidFill>
            <a:schemeClr val="accent1">
              <a:alpha val="54000"/>
            </a:schemeClr>
          </a:solidFill>
          <a:ln>
            <a:solidFill>
              <a:schemeClr val="accent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0A4977"/>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A4977"/>
                </a:solidFill>
                <a:effectLst/>
                <a:uLnTx/>
                <a:uFillTx/>
                <a:latin typeface="Arial"/>
                <a:ea typeface="+mn-ea"/>
                <a:cs typeface="+mn-cs"/>
              </a:rPr>
              <a:t>Group Coverage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0A4977"/>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A4977"/>
                </a:solidFill>
                <a:effectLst/>
                <a:uLnTx/>
                <a:uFillTx/>
                <a:latin typeface="Arial"/>
                <a:ea typeface="+mn-ea"/>
                <a:cs typeface="+mn-cs"/>
              </a:rPr>
              <a:t>Family Coverage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0A4977"/>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A4977"/>
                </a:solidFill>
                <a:effectLst/>
                <a:uLnTx/>
                <a:uFillTx/>
                <a:latin typeface="Arial"/>
                <a:ea typeface="+mn-ea"/>
                <a:cs typeface="+mn-cs"/>
              </a:rPr>
              <a:t>Separate from Medical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0A4977"/>
              </a:solidFill>
              <a:effectLst/>
              <a:uLnTx/>
              <a:uFillTx/>
              <a:latin typeface="Arial"/>
              <a:ea typeface="+mn-ea"/>
              <a:cs typeface="+mn-cs"/>
            </a:endParaRPr>
          </a:p>
        </p:txBody>
      </p:sp>
      <p:sp>
        <p:nvSpPr>
          <p:cNvPr id="5" name="TextBox 4"/>
          <p:cNvSpPr txBox="1"/>
          <p:nvPr/>
        </p:nvSpPr>
        <p:spPr>
          <a:xfrm>
            <a:off x="4800600" y="3569110"/>
            <a:ext cx="3733800" cy="2215991"/>
          </a:xfrm>
          <a:prstGeom prst="rect">
            <a:avLst/>
          </a:prstGeom>
          <a:solidFill>
            <a:schemeClr val="tx1">
              <a:lumMod val="20000"/>
              <a:lumOff val="80000"/>
              <a:alpha val="54000"/>
            </a:schemeClr>
          </a:solidFill>
          <a:ln>
            <a:solidFill>
              <a:schemeClr val="accent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0A4977"/>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A4977"/>
                </a:solidFill>
                <a:effectLst/>
                <a:uLnTx/>
                <a:uFillTx/>
                <a:latin typeface="Arial"/>
                <a:ea typeface="+mn-ea"/>
                <a:cs typeface="+mn-cs"/>
              </a:rPr>
              <a:t>Individual Coverage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0A4977"/>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A4977"/>
                </a:solidFill>
                <a:effectLst/>
                <a:uLnTx/>
                <a:uFillTx/>
                <a:latin typeface="Arial"/>
                <a:ea typeface="+mn-ea"/>
                <a:cs typeface="+mn-cs"/>
              </a:rPr>
              <a:t>Pediatric and Adult Coverage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0A4977"/>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A4977"/>
                </a:solidFill>
                <a:effectLst/>
                <a:uLnTx/>
                <a:uFillTx/>
                <a:latin typeface="Arial"/>
                <a:ea typeface="+mn-ea"/>
                <a:cs typeface="+mn-cs"/>
              </a:rPr>
              <a:t>Separate or Embedded</a:t>
            </a:r>
            <a:endParaRPr kumimoji="0" lang="en-US" sz="2000" b="1" i="0" u="none" strike="noStrike" kern="1200" cap="none" spc="0" normalizeH="0" baseline="0" noProof="0" dirty="0">
              <a:ln>
                <a:noFill/>
              </a:ln>
              <a:solidFill>
                <a:srgbClr val="0A4977"/>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0A4977"/>
              </a:solidFill>
              <a:effectLst/>
              <a:uLnTx/>
              <a:uFillTx/>
              <a:latin typeface="Arial"/>
              <a:ea typeface="+mn-ea"/>
              <a:cs typeface="+mn-cs"/>
            </a:endParaRPr>
          </a:p>
        </p:txBody>
      </p:sp>
      <p:sp>
        <p:nvSpPr>
          <p:cNvPr id="6" name="Right Arrow 5"/>
          <p:cNvSpPr/>
          <p:nvPr/>
        </p:nvSpPr>
        <p:spPr bwMode="auto">
          <a:xfrm>
            <a:off x="4191000" y="4570308"/>
            <a:ext cx="457200" cy="305928"/>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1000" b="1"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7" name="TextBox 6"/>
          <p:cNvSpPr txBox="1"/>
          <p:nvPr/>
        </p:nvSpPr>
        <p:spPr>
          <a:xfrm>
            <a:off x="533400" y="3107444"/>
            <a:ext cx="32766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0A4977"/>
                </a:solidFill>
                <a:effectLst/>
                <a:uLnTx/>
                <a:uFillTx/>
                <a:latin typeface="Arial"/>
                <a:ea typeface="+mn-ea"/>
                <a:cs typeface="+mn-cs"/>
              </a:rPr>
              <a:t>Pre-ACA</a:t>
            </a:r>
            <a:endParaRPr kumimoji="0" lang="en-US" sz="2400" b="1" i="0" u="none" strike="noStrike" kern="1200" cap="none" spc="0" normalizeH="0" baseline="0" noProof="0" dirty="0">
              <a:ln>
                <a:noFill/>
              </a:ln>
              <a:solidFill>
                <a:srgbClr val="0A4977"/>
              </a:solidFill>
              <a:effectLst/>
              <a:uLnTx/>
              <a:uFillTx/>
              <a:latin typeface="Arial"/>
              <a:ea typeface="+mn-ea"/>
              <a:cs typeface="+mn-cs"/>
            </a:endParaRPr>
          </a:p>
        </p:txBody>
      </p:sp>
      <p:sp>
        <p:nvSpPr>
          <p:cNvPr id="8" name="TextBox 7"/>
          <p:cNvSpPr txBox="1"/>
          <p:nvPr/>
        </p:nvSpPr>
        <p:spPr>
          <a:xfrm>
            <a:off x="5029200" y="3107445"/>
            <a:ext cx="32766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0A4977"/>
                </a:solidFill>
                <a:effectLst/>
                <a:uLnTx/>
                <a:uFillTx/>
                <a:latin typeface="Arial"/>
                <a:ea typeface="+mn-ea"/>
                <a:cs typeface="+mn-cs"/>
              </a:rPr>
              <a:t>ACA</a:t>
            </a:r>
            <a:endParaRPr kumimoji="0" lang="en-US" sz="2400" b="1" i="0" u="none" strike="noStrike" kern="1200" cap="none" spc="0" normalizeH="0" baseline="0" noProof="0" dirty="0">
              <a:ln>
                <a:noFill/>
              </a:ln>
              <a:solidFill>
                <a:srgbClr val="0A4977"/>
              </a:solidFill>
              <a:effectLst/>
              <a:uLnTx/>
              <a:uFillTx/>
              <a:latin typeface="Arial"/>
              <a:ea typeface="+mn-ea"/>
              <a:cs typeface="+mn-cs"/>
            </a:endParaRPr>
          </a:p>
        </p:txBody>
      </p:sp>
    </p:spTree>
    <p:extLst>
      <p:ext uri="{BB962C8B-B14F-4D97-AF65-F5344CB8AC3E}">
        <p14:creationId xmlns:p14="http://schemas.microsoft.com/office/powerpoint/2010/main" val="170739389"/>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97" name="Rectangle 25"/>
          <p:cNvSpPr>
            <a:spLocks noGrp="1" noChangeArrowheads="1"/>
          </p:cNvSpPr>
          <p:nvPr>
            <p:ph type="title"/>
          </p:nvPr>
        </p:nvSpPr>
        <p:spPr>
          <a:xfrm>
            <a:off x="501650" y="482600"/>
            <a:ext cx="8413750" cy="541367"/>
          </a:xfrm>
        </p:spPr>
        <p:txBody>
          <a:bodyPr/>
          <a:lstStyle/>
          <a:p>
            <a:r>
              <a:rPr lang="en-US" dirty="0" smtClean="0">
                <a:solidFill>
                  <a:schemeClr val="tx1"/>
                </a:solidFill>
              </a:rPr>
              <a:t>Pediatric Dental EHB on Exchanges</a:t>
            </a:r>
            <a:endParaRPr lang="en-US" dirty="0">
              <a:solidFill>
                <a:schemeClr val="tx1"/>
              </a:solidFill>
            </a:endParaRPr>
          </a:p>
        </p:txBody>
      </p:sp>
      <p:sp>
        <p:nvSpPr>
          <p:cNvPr id="7" name="Content Placeholder 6"/>
          <p:cNvSpPr>
            <a:spLocks noGrp="1"/>
          </p:cNvSpPr>
          <p:nvPr>
            <p:ph idx="1"/>
          </p:nvPr>
        </p:nvSpPr>
        <p:spPr>
          <a:xfrm>
            <a:off x="393700" y="1139860"/>
            <a:ext cx="8592358" cy="5078060"/>
          </a:xfrm>
        </p:spPr>
        <p:txBody>
          <a:bodyPr>
            <a:normAutofit fontScale="77500" lnSpcReduction="20000"/>
          </a:bodyPr>
          <a:lstStyle/>
          <a:p>
            <a:pPr>
              <a:lnSpc>
                <a:spcPct val="150000"/>
              </a:lnSpc>
            </a:pPr>
            <a:r>
              <a:rPr lang="en-US" sz="2400" dirty="0"/>
              <a:t>May be </a:t>
            </a:r>
            <a:r>
              <a:rPr lang="en-US" sz="2400" b="1" dirty="0"/>
              <a:t>embedded</a:t>
            </a:r>
            <a:r>
              <a:rPr lang="en-US" sz="2400" dirty="0"/>
              <a:t> in medical or sold by </a:t>
            </a:r>
            <a:r>
              <a:rPr lang="en-US" sz="2400" b="1" dirty="0"/>
              <a:t>standalone</a:t>
            </a:r>
            <a:r>
              <a:rPr lang="en-US" sz="2400" dirty="0"/>
              <a:t> dental plan (</a:t>
            </a:r>
            <a:r>
              <a:rPr lang="en-US" sz="2400" dirty="0" smtClean="0"/>
              <a:t>SADP)</a:t>
            </a:r>
          </a:p>
          <a:p>
            <a:pPr>
              <a:lnSpc>
                <a:spcPct val="150000"/>
              </a:lnSpc>
            </a:pPr>
            <a:r>
              <a:rPr lang="en-US" sz="2400" dirty="0"/>
              <a:t>Standalone dental product could be a pediatric EHB-only plan or a family dental plan with EHB included</a:t>
            </a:r>
          </a:p>
          <a:p>
            <a:pPr>
              <a:lnSpc>
                <a:spcPct val="150000"/>
              </a:lnSpc>
            </a:pPr>
            <a:r>
              <a:rPr lang="en-US" sz="2400" dirty="0"/>
              <a:t>Generally required “offer”, not required “</a:t>
            </a:r>
            <a:r>
              <a:rPr lang="en-US" sz="2400" dirty="0" smtClean="0"/>
              <a:t>purchase”</a:t>
            </a:r>
            <a:endParaRPr lang="en-US" sz="2400" dirty="0"/>
          </a:p>
          <a:p>
            <a:pPr>
              <a:lnSpc>
                <a:spcPct val="150000"/>
              </a:lnSpc>
            </a:pPr>
            <a:r>
              <a:rPr lang="en-US" sz="2500" dirty="0" smtClean="0"/>
              <a:t>E</a:t>
            </a:r>
            <a:r>
              <a:rPr lang="en-US" sz="2500" dirty="0" smtClean="0"/>
              <a:t>xceptions include Washington, California, </a:t>
            </a:r>
            <a:r>
              <a:rPr lang="en-US" sz="2500" dirty="0" smtClean="0">
                <a:solidFill>
                  <a:srgbClr val="C00000"/>
                </a:solidFill>
              </a:rPr>
              <a:t>Connecticut</a:t>
            </a:r>
            <a:endParaRPr lang="en-US" sz="2500" dirty="0">
              <a:solidFill>
                <a:srgbClr val="C00000"/>
              </a:solidFill>
            </a:endParaRPr>
          </a:p>
          <a:p>
            <a:pPr lvl="1">
              <a:lnSpc>
                <a:spcPct val="150000"/>
              </a:lnSpc>
            </a:pPr>
            <a:r>
              <a:rPr lang="en-US" dirty="0" smtClean="0"/>
              <a:t>“</a:t>
            </a:r>
            <a:r>
              <a:rPr lang="en-US" dirty="0" smtClean="0">
                <a:solidFill>
                  <a:srgbClr val="C00000"/>
                </a:solidFill>
              </a:rPr>
              <a:t>All </a:t>
            </a:r>
            <a:r>
              <a:rPr lang="en-US" dirty="0">
                <a:solidFill>
                  <a:srgbClr val="C00000"/>
                </a:solidFill>
              </a:rPr>
              <a:t>health insurance plans </a:t>
            </a:r>
            <a:r>
              <a:rPr lang="en-US" dirty="0"/>
              <a:t>offered through Access Health CT and all HUSKY (Medicaid/CHIP) programs </a:t>
            </a:r>
            <a:r>
              <a:rPr lang="en-US" dirty="0">
                <a:solidFill>
                  <a:srgbClr val="C00000"/>
                </a:solidFill>
              </a:rPr>
              <a:t>include pediatric dental coverage as a plan benefit for members who are under 19 years old</a:t>
            </a:r>
            <a:r>
              <a:rPr lang="en-US" dirty="0"/>
              <a:t>. HUSKY offers dental coverage for adults as well. However, </a:t>
            </a:r>
            <a:r>
              <a:rPr lang="en-US" dirty="0">
                <a:solidFill>
                  <a:srgbClr val="C00000"/>
                </a:solidFill>
              </a:rPr>
              <a:t>those 19 years old or older and not on HUSKY should consider purchasing a dental policy through the </a:t>
            </a:r>
            <a:r>
              <a:rPr lang="en-US" dirty="0" smtClean="0">
                <a:solidFill>
                  <a:srgbClr val="C00000"/>
                </a:solidFill>
              </a:rPr>
              <a:t>marketplace</a:t>
            </a:r>
            <a:r>
              <a:rPr lang="en-US" dirty="0" smtClean="0"/>
              <a:t> because </a:t>
            </a:r>
            <a:r>
              <a:rPr lang="en-US" dirty="0"/>
              <a:t>maintaining good oral health is important to your overall health. </a:t>
            </a:r>
            <a:r>
              <a:rPr lang="en-US" dirty="0">
                <a:solidFill>
                  <a:srgbClr val="C00000"/>
                </a:solidFill>
              </a:rPr>
              <a:t>Even those who are under age 19 might benefit from this separate dental policy</a:t>
            </a:r>
            <a:r>
              <a:rPr lang="en-US" dirty="0"/>
              <a:t> since it covers a large amount of benefits with a lower out-of-pocket maximum and includes lower cost-sharing for certain services</a:t>
            </a:r>
            <a:r>
              <a:rPr lang="en-US" dirty="0" smtClean="0"/>
              <a:t>.”</a:t>
            </a:r>
          </a:p>
          <a:p>
            <a:pPr marL="1582420" lvl="3" indent="0">
              <a:lnSpc>
                <a:spcPct val="150000"/>
              </a:lnSpc>
              <a:buNone/>
            </a:pPr>
            <a:r>
              <a:rPr lang="en-US" sz="1300" i="1" dirty="0">
                <a:solidFill>
                  <a:schemeClr val="tx1"/>
                </a:solidFill>
              </a:rPr>
              <a:t>	</a:t>
            </a:r>
            <a:r>
              <a:rPr lang="en-US" sz="1300" i="1" dirty="0" smtClean="0">
                <a:solidFill>
                  <a:schemeClr val="tx1"/>
                </a:solidFill>
              </a:rPr>
              <a:t>		https</a:t>
            </a:r>
            <a:r>
              <a:rPr lang="en-US" sz="1300" i="1" dirty="0">
                <a:solidFill>
                  <a:schemeClr val="tx1"/>
                </a:solidFill>
              </a:rPr>
              <a:t>://</a:t>
            </a:r>
            <a:r>
              <a:rPr lang="en-US" sz="1300" i="1" dirty="0" smtClean="0">
                <a:solidFill>
                  <a:schemeClr val="tx1"/>
                </a:solidFill>
              </a:rPr>
              <a:t>www.accesshealthct.com/AHCT/LoadAdultDentalCoverageAction.action</a:t>
            </a:r>
            <a:endParaRPr lang="en-US" sz="1300" i="1" dirty="0" smtClean="0">
              <a:solidFill>
                <a:schemeClr val="tx1"/>
              </a:solidFill>
            </a:endParaRPr>
          </a:p>
        </p:txBody>
      </p:sp>
    </p:spTree>
    <p:extLst>
      <p:ext uri="{BB962C8B-B14F-4D97-AF65-F5344CB8AC3E}">
        <p14:creationId xmlns:p14="http://schemas.microsoft.com/office/powerpoint/2010/main" val="4115277745"/>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97" name="Rectangle 25"/>
          <p:cNvSpPr>
            <a:spLocks noGrp="1" noChangeArrowheads="1"/>
          </p:cNvSpPr>
          <p:nvPr>
            <p:ph type="title"/>
          </p:nvPr>
        </p:nvSpPr>
        <p:spPr>
          <a:xfrm>
            <a:off x="374650" y="482600"/>
            <a:ext cx="8769350" cy="541367"/>
          </a:xfrm>
        </p:spPr>
        <p:txBody>
          <a:bodyPr/>
          <a:lstStyle/>
          <a:p>
            <a:r>
              <a:rPr lang="en-US" dirty="0" smtClean="0">
                <a:solidFill>
                  <a:schemeClr val="tx1"/>
                </a:solidFill>
              </a:rPr>
              <a:t>Pediatric Dental EHB Product/Pricing</a:t>
            </a:r>
            <a:endParaRPr lang="en-US" dirty="0">
              <a:solidFill>
                <a:schemeClr val="tx1"/>
              </a:solidFill>
            </a:endParaRPr>
          </a:p>
        </p:txBody>
      </p:sp>
      <p:sp>
        <p:nvSpPr>
          <p:cNvPr id="5" name="TextBox 4"/>
          <p:cNvSpPr txBox="1"/>
          <p:nvPr/>
        </p:nvSpPr>
        <p:spPr>
          <a:xfrm>
            <a:off x="304800" y="1616955"/>
            <a:ext cx="3733800" cy="4031873"/>
          </a:xfrm>
          <a:prstGeom prst="rect">
            <a:avLst/>
          </a:prstGeom>
          <a:solidFill>
            <a:schemeClr val="accent1">
              <a:alpha val="54000"/>
            </a:schemeClr>
          </a:solidFill>
          <a:ln>
            <a:solidFill>
              <a:schemeClr val="accent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0A4977"/>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A4977"/>
                </a:solidFill>
                <a:effectLst/>
                <a:uLnTx/>
                <a:uFillTx/>
                <a:latin typeface="Arial"/>
                <a:ea typeface="+mn-ea"/>
                <a:cs typeface="+mn-cs"/>
              </a:rPr>
              <a:t>Group Coverage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0A4977"/>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A4977"/>
                </a:solidFill>
                <a:effectLst/>
                <a:uLnTx/>
                <a:uFillTx/>
                <a:latin typeface="Arial"/>
                <a:ea typeface="+mn-ea"/>
                <a:cs typeface="+mn-cs"/>
              </a:rPr>
              <a:t>Family Coverage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0A4977"/>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A4977"/>
                </a:solidFill>
                <a:effectLst/>
                <a:uLnTx/>
                <a:uFillTx/>
                <a:latin typeface="Arial"/>
                <a:ea typeface="+mn-ea"/>
                <a:cs typeface="+mn-cs"/>
              </a:rPr>
              <a:t>Annual Benefit Maximum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A4977"/>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A4977"/>
                </a:solidFill>
                <a:effectLst/>
                <a:uLnTx/>
                <a:uFillTx/>
                <a:latin typeface="Arial"/>
                <a:ea typeface="+mn-ea"/>
                <a:cs typeface="+mn-cs"/>
              </a:rPr>
              <a:t>Orthodontia with Lifetime Maximum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A4977"/>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A4977"/>
                </a:solidFill>
                <a:effectLst/>
                <a:uLnTx/>
                <a:uFillTx/>
                <a:latin typeface="Arial"/>
                <a:ea typeface="+mn-ea"/>
                <a:cs typeface="+mn-cs"/>
              </a:rPr>
              <a:t>Standalone Dental from Medical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0A4977"/>
              </a:solidFill>
              <a:effectLst/>
              <a:uLnTx/>
              <a:uFillTx/>
              <a:latin typeface="Arial"/>
              <a:ea typeface="+mn-ea"/>
              <a:cs typeface="+mn-cs"/>
            </a:endParaRPr>
          </a:p>
        </p:txBody>
      </p:sp>
      <p:sp>
        <p:nvSpPr>
          <p:cNvPr id="6" name="TextBox 5"/>
          <p:cNvSpPr txBox="1"/>
          <p:nvPr/>
        </p:nvSpPr>
        <p:spPr>
          <a:xfrm>
            <a:off x="4800600" y="1457547"/>
            <a:ext cx="3733800" cy="4570482"/>
          </a:xfrm>
          <a:prstGeom prst="rect">
            <a:avLst/>
          </a:prstGeom>
          <a:solidFill>
            <a:schemeClr val="tx1">
              <a:lumMod val="20000"/>
              <a:lumOff val="80000"/>
              <a:alpha val="54000"/>
            </a:schemeClr>
          </a:solidFill>
          <a:ln>
            <a:solidFill>
              <a:schemeClr val="accent1"/>
            </a:solidFill>
          </a:ln>
        </p:spPr>
        <p:txBody>
          <a:bodyPr wrap="square" rtlCol="0">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endParaRPr kumimoji="0" lang="en-US" sz="1800" b="0" i="0" u="none" strike="noStrike" kern="1200" cap="none" spc="0" normalizeH="0" baseline="0" noProof="0" dirty="0" smtClean="0">
              <a:ln>
                <a:noFill/>
              </a:ln>
              <a:solidFill>
                <a:srgbClr val="0A4977"/>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2000" b="1" i="0" u="sng" strike="noStrike" kern="1200" cap="none" spc="0" normalizeH="0" baseline="0" noProof="0" dirty="0" smtClean="0">
                <a:ln>
                  <a:noFill/>
                </a:ln>
                <a:effectLst/>
                <a:uLnTx/>
                <a:uFillTx/>
                <a:latin typeface="Arial"/>
                <a:ea typeface="+mn-ea"/>
                <a:cs typeface="+mn-cs"/>
              </a:rPr>
              <a:t>Individual</a:t>
            </a:r>
            <a:r>
              <a:rPr kumimoji="0" lang="en-US" sz="2000" b="1" i="0" u="none" strike="noStrike" kern="1200" cap="none" spc="0" normalizeH="0" baseline="0" noProof="0" dirty="0" smtClean="0">
                <a:ln>
                  <a:noFill/>
                </a:ln>
                <a:effectLst/>
                <a:uLnTx/>
                <a:uFillTx/>
                <a:latin typeface="Arial"/>
                <a:ea typeface="+mn-ea"/>
                <a:cs typeface="+mn-cs"/>
              </a:rPr>
              <a:t> Coverage</a:t>
            </a:r>
          </a:p>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2000" b="1" i="0" u="none" strike="noStrike" kern="1200" cap="none" spc="0" normalizeH="0" baseline="0" noProof="0" dirty="0" smtClean="0">
                <a:ln>
                  <a:noFill/>
                </a:ln>
                <a:effectLst/>
                <a:uLnTx/>
                <a:uFillTx/>
                <a:latin typeface="Arial"/>
                <a:ea typeface="+mn-ea"/>
                <a:cs typeface="+mn-cs"/>
              </a:rPr>
              <a:t>Pediatric and Adult Purchase May Be </a:t>
            </a:r>
            <a:r>
              <a:rPr kumimoji="0" lang="en-US" sz="2000" b="1" i="0" u="sng" strike="noStrike" kern="1200" cap="none" spc="0" normalizeH="0" baseline="0" noProof="0" dirty="0" smtClean="0">
                <a:ln>
                  <a:noFill/>
                </a:ln>
                <a:effectLst/>
                <a:uLnTx/>
                <a:uFillTx/>
                <a:latin typeface="Arial"/>
                <a:ea typeface="+mn-ea"/>
                <a:cs typeface="+mn-cs"/>
              </a:rPr>
              <a:t>Separate</a:t>
            </a:r>
          </a:p>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2000" b="1" i="0" u="sng" strike="noStrike" kern="1200" cap="none" spc="0" normalizeH="0" baseline="0" noProof="0" dirty="0" smtClean="0">
                <a:ln>
                  <a:noFill/>
                </a:ln>
                <a:effectLst/>
                <a:uLnTx/>
                <a:uFillTx/>
                <a:latin typeface="Arial"/>
                <a:ea typeface="+mn-ea"/>
                <a:cs typeface="+mn-cs"/>
              </a:rPr>
              <a:t>No</a:t>
            </a:r>
            <a:r>
              <a:rPr kumimoji="0" lang="en-US" sz="2000" b="1" i="0" u="none" strike="noStrike" kern="1200" cap="none" spc="0" normalizeH="0" baseline="0" noProof="0" dirty="0" smtClean="0">
                <a:ln>
                  <a:noFill/>
                </a:ln>
                <a:effectLst/>
                <a:uLnTx/>
                <a:uFillTx/>
                <a:latin typeface="Arial"/>
                <a:ea typeface="+mn-ea"/>
                <a:cs typeface="+mn-cs"/>
              </a:rPr>
              <a:t> Annual Benefit Maximum</a:t>
            </a:r>
            <a:endParaRPr kumimoji="0" lang="en-US" sz="2000" b="1" i="0" u="none" strike="noStrike" kern="1200" cap="none" spc="0" normalizeH="0" baseline="0" noProof="0" dirty="0">
              <a:ln>
                <a:noFill/>
              </a:ln>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2000" b="1" i="0" u="sng" strike="noStrike" kern="1200" cap="none" spc="0" normalizeH="0" baseline="0" noProof="0" dirty="0" smtClean="0">
                <a:ln>
                  <a:noFill/>
                </a:ln>
                <a:effectLst/>
                <a:uLnTx/>
                <a:uFillTx/>
                <a:latin typeface="Arial"/>
                <a:ea typeface="+mn-ea"/>
                <a:cs typeface="+mn-cs"/>
              </a:rPr>
              <a:t>Medically Necessary Orthodontia</a:t>
            </a:r>
            <a:endParaRPr kumimoji="0" lang="en-US" sz="2000" b="1" i="0" u="sng" strike="noStrike" kern="1200" cap="none" spc="0" normalizeH="0" baseline="0" noProof="0" dirty="0">
              <a:ln>
                <a:noFill/>
              </a:ln>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2000" b="1" i="0" u="sng" strike="noStrike" kern="1200" cap="none" spc="0" normalizeH="0" baseline="0" noProof="0" dirty="0" smtClean="0">
                <a:ln>
                  <a:noFill/>
                </a:ln>
                <a:effectLst/>
                <a:uLnTx/>
                <a:uFillTx/>
                <a:latin typeface="Arial"/>
                <a:ea typeface="+mn-ea"/>
                <a:cs typeface="+mn-cs"/>
              </a:rPr>
              <a:t>Actuarial Value</a:t>
            </a:r>
            <a:endParaRPr kumimoji="0" lang="en-US" sz="2000" b="1" i="0" u="sng" strike="noStrike" kern="1200" cap="none" spc="0" normalizeH="0" baseline="0" noProof="0" dirty="0">
              <a:ln>
                <a:noFill/>
              </a:ln>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2000" b="1" i="0" u="sng" strike="noStrike" kern="1200" cap="none" spc="0" normalizeH="0" baseline="0" noProof="0" dirty="0" smtClean="0">
                <a:ln>
                  <a:noFill/>
                </a:ln>
                <a:effectLst/>
                <a:uLnTx/>
                <a:uFillTx/>
                <a:latin typeface="Arial"/>
                <a:ea typeface="+mn-ea"/>
                <a:cs typeface="+mn-cs"/>
              </a:rPr>
              <a:t>Out-of-Pocket Maximum</a:t>
            </a:r>
            <a:endParaRPr kumimoji="0" lang="en-US" sz="2000" b="1" i="0" u="sng" strike="noStrike" kern="1200" cap="none" spc="0" normalizeH="0" baseline="0" noProof="0" dirty="0">
              <a:ln>
                <a:noFill/>
              </a:ln>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2000" b="1" i="0" u="none" strike="noStrike" kern="1200" cap="none" spc="0" normalizeH="0" baseline="0" noProof="0" dirty="0" smtClean="0">
                <a:ln>
                  <a:noFill/>
                </a:ln>
                <a:effectLst/>
                <a:uLnTx/>
                <a:uFillTx/>
                <a:latin typeface="Arial"/>
                <a:ea typeface="+mn-ea"/>
                <a:cs typeface="+mn-cs"/>
              </a:rPr>
              <a:t>Standalone v. </a:t>
            </a:r>
            <a:r>
              <a:rPr kumimoji="0" lang="en-US" sz="2000" b="1" i="0" u="sng" strike="noStrike" kern="1200" cap="none" spc="0" normalizeH="0" baseline="0" noProof="0" dirty="0" smtClean="0">
                <a:ln>
                  <a:noFill/>
                </a:ln>
                <a:effectLst/>
                <a:uLnTx/>
                <a:uFillTx/>
                <a:latin typeface="Arial"/>
                <a:ea typeface="+mn-ea"/>
                <a:cs typeface="+mn-cs"/>
              </a:rPr>
              <a:t>Embedded</a:t>
            </a:r>
          </a:p>
          <a:p>
            <a:pPr marL="0" marR="0" lvl="0" indent="0" algn="ctr" defTabSz="914400" rtl="0" eaLnBrk="1" fontAlgn="auto" latinLnBrk="0" hangingPunct="1">
              <a:lnSpc>
                <a:spcPct val="100000"/>
              </a:lnSpc>
              <a:spcBef>
                <a:spcPts val="0"/>
              </a:spcBef>
              <a:spcAft>
                <a:spcPts val="1200"/>
              </a:spcAft>
              <a:buClrTx/>
              <a:buSzTx/>
              <a:buFontTx/>
              <a:buNone/>
              <a:tabLst/>
              <a:defRPr/>
            </a:pPr>
            <a:endParaRPr kumimoji="0" lang="en-US" sz="1800" b="1" i="0" u="none" strike="noStrike" kern="1200" cap="none" spc="0" normalizeH="0" baseline="0" noProof="0" dirty="0" smtClean="0">
              <a:ln>
                <a:noFill/>
              </a:ln>
              <a:solidFill>
                <a:srgbClr val="0A4977"/>
              </a:solidFill>
              <a:effectLst/>
              <a:uLnTx/>
              <a:uFillTx/>
              <a:latin typeface="Arial"/>
              <a:ea typeface="+mn-ea"/>
              <a:cs typeface="+mn-cs"/>
            </a:endParaRPr>
          </a:p>
        </p:txBody>
      </p:sp>
      <p:sp>
        <p:nvSpPr>
          <p:cNvPr id="9" name="TextBox 8"/>
          <p:cNvSpPr txBox="1"/>
          <p:nvPr/>
        </p:nvSpPr>
        <p:spPr>
          <a:xfrm>
            <a:off x="533400" y="1023967"/>
            <a:ext cx="32766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A200"/>
                </a:solidFill>
                <a:effectLst/>
                <a:uLnTx/>
                <a:uFillTx/>
                <a:latin typeface="Arial"/>
                <a:ea typeface="+mn-ea"/>
                <a:cs typeface="+mn-cs"/>
              </a:rPr>
              <a:t>Pre-ACA</a:t>
            </a:r>
            <a:endParaRPr kumimoji="0" lang="en-US" sz="2400" b="1" i="0" u="none" strike="noStrike" kern="1200" cap="none" spc="0" normalizeH="0" baseline="0" noProof="0" dirty="0">
              <a:ln>
                <a:noFill/>
              </a:ln>
              <a:solidFill>
                <a:srgbClr val="FFA200"/>
              </a:solidFill>
              <a:effectLst/>
              <a:uLnTx/>
              <a:uFillTx/>
              <a:latin typeface="Arial"/>
              <a:ea typeface="+mn-ea"/>
              <a:cs typeface="+mn-cs"/>
            </a:endParaRPr>
          </a:p>
        </p:txBody>
      </p:sp>
      <p:sp>
        <p:nvSpPr>
          <p:cNvPr id="10" name="TextBox 9"/>
          <p:cNvSpPr txBox="1"/>
          <p:nvPr/>
        </p:nvSpPr>
        <p:spPr>
          <a:xfrm>
            <a:off x="5029200" y="995882"/>
            <a:ext cx="32766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A200"/>
                </a:solidFill>
                <a:effectLst/>
                <a:uLnTx/>
                <a:uFillTx/>
                <a:latin typeface="Arial"/>
                <a:ea typeface="+mn-ea"/>
                <a:cs typeface="+mn-cs"/>
              </a:rPr>
              <a:t>ACA</a:t>
            </a:r>
            <a:endParaRPr kumimoji="0" lang="en-US" sz="2400" b="1" i="0" u="none" strike="noStrike" kern="1200" cap="none" spc="0" normalizeH="0" baseline="0" noProof="0" dirty="0">
              <a:ln>
                <a:noFill/>
              </a:ln>
              <a:solidFill>
                <a:srgbClr val="FFA200"/>
              </a:solidFill>
              <a:effectLst/>
              <a:uLnTx/>
              <a:uFillTx/>
              <a:latin typeface="Arial"/>
              <a:ea typeface="+mn-ea"/>
              <a:cs typeface="+mn-cs"/>
            </a:endParaRPr>
          </a:p>
        </p:txBody>
      </p:sp>
      <p:sp>
        <p:nvSpPr>
          <p:cNvPr id="11" name="Right Arrow 10"/>
          <p:cNvSpPr/>
          <p:nvPr/>
        </p:nvSpPr>
        <p:spPr bwMode="auto">
          <a:xfrm>
            <a:off x="4191000" y="3111578"/>
            <a:ext cx="457200" cy="305928"/>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1000" b="1" i="0" u="none" strike="noStrike" kern="1200" cap="none" spc="0" normalizeH="0" baseline="0" noProof="0" smtClean="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93019523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Individual Market:  Pre-ACA</a:t>
            </a:r>
            <a:endParaRPr lang="en-US" dirty="0"/>
          </a:p>
        </p:txBody>
      </p:sp>
      <p:sp>
        <p:nvSpPr>
          <p:cNvPr id="4" name="Rectangle 3">
            <a:extLst>
              <a:ext uri="{FF2B5EF4-FFF2-40B4-BE49-F238E27FC236}">
                <a16:creationId xmlns:a16="http://schemas.microsoft.com/office/drawing/2014/main" id="{E4FBFF0A-DEC8-3348-8617-7E3271F16C0C}"/>
              </a:ext>
            </a:extLst>
          </p:cNvPr>
          <p:cNvSpPr/>
          <p:nvPr/>
        </p:nvSpPr>
        <p:spPr>
          <a:xfrm>
            <a:off x="617162" y="1294578"/>
            <a:ext cx="8399532" cy="4185761"/>
          </a:xfrm>
          <a:prstGeom prst="rect">
            <a:avLst/>
          </a:prstGeom>
        </p:spPr>
        <p:txBody>
          <a:bodyPr wrap="square">
            <a:spAutoFit/>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Rating</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Company experience</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Age/Gender, typically in a 5:1 ratio</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Could file new rates at any time</a:t>
            </a:r>
          </a:p>
          <a:p>
            <a:pPr>
              <a:buClr>
                <a:schemeClr val="accent3"/>
              </a:buClr>
            </a:pPr>
            <a:endParaRPr lang="en-US" sz="1400" dirty="0">
              <a:latin typeface="Verdana" panose="020B0604030504040204" pitchFamily="34" charset="0"/>
              <a:ea typeface="Verdana" panose="020B0604030504040204" pitchFamily="34" charset="0"/>
              <a:cs typeface="Verdana" panose="020B0604030504040204" pitchFamily="34" charset="0"/>
            </a:endParaRPr>
          </a:p>
          <a:p>
            <a:r>
              <a:rPr lang="en-US" sz="1400" b="1" dirty="0" smtClean="0">
                <a:latin typeface="Verdana" panose="020B0604030504040204" pitchFamily="34" charset="0"/>
                <a:ea typeface="Verdana" panose="020B0604030504040204" pitchFamily="34" charset="0"/>
                <a:cs typeface="Verdana" panose="020B0604030504040204" pitchFamily="34" charset="0"/>
              </a:rPr>
              <a:t>Underwriting</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Guaranteed </a:t>
            </a:r>
            <a:r>
              <a:rPr lang="en-US" sz="1400" dirty="0" smtClean="0">
                <a:latin typeface="Verdana" panose="020B0604030504040204" pitchFamily="34" charset="0"/>
                <a:ea typeface="Verdana" panose="020B0604030504040204" pitchFamily="34" charset="0"/>
                <a:cs typeface="Verdana" panose="020B0604030504040204" pitchFamily="34" charset="0"/>
              </a:rPr>
              <a:t>renewable</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Policies issued throughout the year – monthly or bi-monthly anniversary dates</a:t>
            </a: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Full medical underwriting at application</a:t>
            </a:r>
          </a:p>
          <a:p>
            <a:pPr marL="628650" lvl="1"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Preferred Rates/Rate up bands/Declines</a:t>
            </a:r>
          </a:p>
          <a:p>
            <a:pPr marL="628650" lvl="1"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Kept initial </a:t>
            </a:r>
            <a:r>
              <a:rPr lang="en-US" sz="1400" dirty="0" smtClean="0">
                <a:latin typeface="Verdana" panose="020B0604030504040204" pitchFamily="34" charset="0"/>
                <a:ea typeface="Verdana" panose="020B0604030504040204" pitchFamily="34" charset="0"/>
                <a:cs typeface="Verdana" panose="020B0604030504040204" pitchFamily="34" charset="0"/>
              </a:rPr>
              <a:t>underwriting classification </a:t>
            </a:r>
            <a:r>
              <a:rPr lang="en-US" sz="1400" dirty="0">
                <a:latin typeface="Verdana" panose="020B0604030504040204" pitchFamily="34" charset="0"/>
                <a:ea typeface="Verdana" panose="020B0604030504040204" pitchFamily="34" charset="0"/>
                <a:cs typeface="Verdana" panose="020B0604030504040204" pitchFamily="34" charset="0"/>
              </a:rPr>
              <a:t>on </a:t>
            </a:r>
            <a:r>
              <a:rPr lang="en-US" sz="1400" dirty="0" smtClean="0">
                <a:latin typeface="Verdana" panose="020B0604030504040204" pitchFamily="34" charset="0"/>
                <a:ea typeface="Verdana" panose="020B0604030504040204" pitchFamily="34" charset="0"/>
                <a:cs typeface="Verdana" panose="020B0604030504040204" pitchFamily="34" charset="0"/>
              </a:rPr>
              <a:t>renewal</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High </a:t>
            </a:r>
            <a:r>
              <a:rPr lang="en-US" sz="1400" dirty="0">
                <a:latin typeface="Verdana" panose="020B0604030504040204" pitchFamily="34" charset="0"/>
                <a:ea typeface="Verdana" panose="020B0604030504040204" pitchFamily="34" charset="0"/>
                <a:cs typeface="Verdana" panose="020B0604030504040204" pitchFamily="34" charset="0"/>
              </a:rPr>
              <a:t>Risk Pool (HRA</a:t>
            </a:r>
            <a:r>
              <a:rPr lang="en-US" sz="1400" dirty="0" smtClean="0">
                <a:latin typeface="Verdana" panose="020B0604030504040204" pitchFamily="34" charset="0"/>
                <a:ea typeface="Verdana" panose="020B0604030504040204" pitchFamily="34" charset="0"/>
                <a:cs typeface="Verdana" panose="020B0604030504040204" pitchFamily="34" charset="0"/>
              </a:rPr>
              <a:t>)</a:t>
            </a:r>
            <a:r>
              <a:rPr lang="en-US" sz="1400" b="1" dirty="0">
                <a:latin typeface="Verdana" panose="020B0604030504040204" pitchFamily="34" charset="0"/>
                <a:ea typeface="Verdana" panose="020B0604030504040204" pitchFamily="34" charset="0"/>
                <a:cs typeface="Verdana" panose="020B0604030504040204" pitchFamily="34" charset="0"/>
              </a:rPr>
              <a:t> </a:t>
            </a:r>
            <a:endParaRPr lang="en-US" sz="1400" b="1" dirty="0" smtClean="0">
              <a:latin typeface="Verdana" panose="020B0604030504040204" pitchFamily="34" charset="0"/>
              <a:ea typeface="Verdana" panose="020B0604030504040204" pitchFamily="34" charset="0"/>
              <a:cs typeface="Verdana" panose="020B0604030504040204" pitchFamily="34" charset="0"/>
            </a:endParaRPr>
          </a:p>
          <a:p>
            <a:endParaRPr lang="en-US" sz="1400" b="1" dirty="0">
              <a:latin typeface="Verdana" panose="020B0604030504040204" pitchFamily="34" charset="0"/>
              <a:ea typeface="Verdana" panose="020B0604030504040204" pitchFamily="34" charset="0"/>
              <a:cs typeface="Verdana" panose="020B0604030504040204" pitchFamily="34" charset="0"/>
            </a:endParaRPr>
          </a:p>
          <a:p>
            <a:r>
              <a:rPr lang="en-US" sz="1400" b="1" dirty="0" smtClean="0">
                <a:latin typeface="Verdana" panose="020B0604030504040204" pitchFamily="34" charset="0"/>
                <a:ea typeface="Verdana" panose="020B0604030504040204" pitchFamily="34" charset="0"/>
                <a:cs typeface="Verdana" panose="020B0604030504040204" pitchFamily="34" charset="0"/>
              </a:rPr>
              <a:t>Plan Designs</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Wide variety of deductibles, cost sharing</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HSA and non-HSA</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May include lifetime limits, benefit caps</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Typically excluded pediatric dental and vision</a:t>
            </a:r>
            <a:endParaRPr lang="en-US" sz="1400" dirty="0">
              <a:latin typeface="Verdana" panose="020B0604030504040204" pitchFamily="34" charset="0"/>
              <a:ea typeface="Verdana" panose="020B0604030504040204" pitchFamily="34" charset="0"/>
              <a:cs typeface="Verdana" panose="020B0604030504040204" pitchFamily="34" charset="0"/>
            </a:endParaRPr>
          </a:p>
          <a:p>
            <a:pPr marL="628650" lvl="1" indent="-171450">
              <a:buClr>
                <a:schemeClr val="accent3"/>
              </a:buClr>
              <a:buFont typeface="Wingdings" pitchFamily="2" charset="2"/>
              <a:buChar char="§"/>
            </a:pPr>
            <a:endParaRPr lang="en-US" sz="1400" dirty="0" smtClean="0">
              <a:latin typeface="Verdana" panose="020B0604030504040204" pitchFamily="34" charset="0"/>
              <a:ea typeface="Verdana" panose="020B0604030504040204" pitchFamily="34" charset="0"/>
              <a:cs typeface="Verdana" panose="020B0604030504040204" pitchFamily="34" charset="0"/>
            </a:endParaRPr>
          </a:p>
        </p:txBody>
      </p:sp>
      <p:cxnSp>
        <p:nvCxnSpPr>
          <p:cNvPr id="5" name="Straight Connector 4">
            <a:extLst>
              <a:ext uri="{FF2B5EF4-FFF2-40B4-BE49-F238E27FC236}">
                <a16:creationId xmlns:a16="http://schemas.microsoft.com/office/drawing/2014/main" id="{3696FEDD-FB2C-E941-839E-213D7FACFAE8}"/>
              </a:ext>
            </a:extLst>
          </p:cNvPr>
          <p:cNvCxnSpPr/>
          <p:nvPr/>
        </p:nvCxnSpPr>
        <p:spPr>
          <a:xfrm>
            <a:off x="489857" y="1371600"/>
            <a:ext cx="0" cy="3776472"/>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61359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white">
          <a:xfrm>
            <a:off x="507744" y="1204619"/>
            <a:ext cx="8334375" cy="4689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228600" indent="-228600" algn="l" rtl="0" eaLnBrk="1" fontAlgn="base" hangingPunct="1">
              <a:lnSpc>
                <a:spcPct val="105000"/>
              </a:lnSpc>
              <a:spcBef>
                <a:spcPct val="30000"/>
              </a:spcBef>
              <a:spcAft>
                <a:spcPct val="0"/>
              </a:spcAft>
              <a:buFont typeface="Wingdings" pitchFamily="2" charset="2"/>
              <a:buChar char="§"/>
              <a:defRPr sz="2200">
                <a:solidFill>
                  <a:schemeClr val="bg1"/>
                </a:solidFill>
                <a:latin typeface="+mn-lt"/>
                <a:ea typeface="+mn-ea"/>
                <a:cs typeface="+mn-cs"/>
              </a:defRPr>
            </a:lvl1pPr>
            <a:lvl2pPr marL="512763" indent="-282575" algn="l" rtl="0" eaLnBrk="1" fontAlgn="base" hangingPunct="1">
              <a:lnSpc>
                <a:spcPct val="105000"/>
              </a:lnSpc>
              <a:spcBef>
                <a:spcPct val="20000"/>
              </a:spcBef>
              <a:spcAft>
                <a:spcPct val="0"/>
              </a:spcAft>
              <a:buSzPct val="90000"/>
              <a:buFont typeface="Arial" charset="0"/>
              <a:buChar char="–"/>
              <a:defRPr sz="2000">
                <a:solidFill>
                  <a:schemeClr val="bg1"/>
                </a:solidFill>
                <a:latin typeface="+mn-lt"/>
              </a:defRPr>
            </a:lvl2pPr>
            <a:lvl3pPr marL="762000" indent="-247650" algn="l" rtl="0" eaLnBrk="1" fontAlgn="base" hangingPunct="1">
              <a:lnSpc>
                <a:spcPct val="105000"/>
              </a:lnSpc>
              <a:spcBef>
                <a:spcPct val="20000"/>
              </a:spcBef>
              <a:spcAft>
                <a:spcPct val="0"/>
              </a:spcAft>
              <a:buChar char="•"/>
              <a:defRPr>
                <a:solidFill>
                  <a:schemeClr val="bg1"/>
                </a:solidFill>
                <a:latin typeface="+mn-lt"/>
              </a:defRPr>
            </a:lvl3pPr>
            <a:lvl4pPr marL="1046163" indent="-282575" algn="l" rtl="0" eaLnBrk="1" fontAlgn="base" hangingPunct="1">
              <a:lnSpc>
                <a:spcPct val="105000"/>
              </a:lnSpc>
              <a:spcBef>
                <a:spcPct val="20000"/>
              </a:spcBef>
              <a:spcAft>
                <a:spcPct val="0"/>
              </a:spcAft>
              <a:buChar char="–"/>
              <a:defRPr sz="1600">
                <a:solidFill>
                  <a:schemeClr val="bg1"/>
                </a:solidFill>
                <a:latin typeface="+mn-lt"/>
              </a:defRPr>
            </a:lvl4pPr>
            <a:lvl5pPr marL="1309688" indent="-252413" algn="l" rtl="0" eaLnBrk="1" fontAlgn="base" hangingPunct="1">
              <a:lnSpc>
                <a:spcPct val="105000"/>
              </a:lnSpc>
              <a:spcBef>
                <a:spcPct val="20000"/>
              </a:spcBef>
              <a:spcAft>
                <a:spcPct val="0"/>
              </a:spcAft>
              <a:buFont typeface="Arial" charset="0"/>
              <a:buChar char="&gt;"/>
              <a:defRPr sz="1400">
                <a:solidFill>
                  <a:schemeClr val="bg1"/>
                </a:solidFill>
                <a:latin typeface="+mn-lt"/>
              </a:defRPr>
            </a:lvl5pPr>
            <a:lvl6pPr marL="1766888" indent="-252413" algn="l" rtl="0" eaLnBrk="1" fontAlgn="base" hangingPunct="1">
              <a:lnSpc>
                <a:spcPct val="105000"/>
              </a:lnSpc>
              <a:spcBef>
                <a:spcPct val="20000"/>
              </a:spcBef>
              <a:spcAft>
                <a:spcPct val="0"/>
              </a:spcAft>
              <a:buFont typeface="Arial" charset="0"/>
              <a:buChar char="&gt;"/>
              <a:defRPr sz="1400">
                <a:solidFill>
                  <a:schemeClr val="bg1"/>
                </a:solidFill>
                <a:latin typeface="+mn-lt"/>
              </a:defRPr>
            </a:lvl6pPr>
            <a:lvl7pPr marL="2224088" indent="-252413" algn="l" rtl="0" eaLnBrk="1" fontAlgn="base" hangingPunct="1">
              <a:lnSpc>
                <a:spcPct val="105000"/>
              </a:lnSpc>
              <a:spcBef>
                <a:spcPct val="20000"/>
              </a:spcBef>
              <a:spcAft>
                <a:spcPct val="0"/>
              </a:spcAft>
              <a:buFont typeface="Arial" charset="0"/>
              <a:buChar char="&gt;"/>
              <a:defRPr sz="1400">
                <a:solidFill>
                  <a:schemeClr val="bg1"/>
                </a:solidFill>
                <a:latin typeface="+mn-lt"/>
              </a:defRPr>
            </a:lvl7pPr>
            <a:lvl8pPr marL="2681288" indent="-252413" algn="l" rtl="0" eaLnBrk="1" fontAlgn="base" hangingPunct="1">
              <a:lnSpc>
                <a:spcPct val="105000"/>
              </a:lnSpc>
              <a:spcBef>
                <a:spcPct val="20000"/>
              </a:spcBef>
              <a:spcAft>
                <a:spcPct val="0"/>
              </a:spcAft>
              <a:buFont typeface="Arial" charset="0"/>
              <a:buChar char="&gt;"/>
              <a:defRPr sz="1400">
                <a:solidFill>
                  <a:schemeClr val="bg1"/>
                </a:solidFill>
                <a:latin typeface="+mn-lt"/>
              </a:defRPr>
            </a:lvl8pPr>
            <a:lvl9pPr marL="3138488" indent="-252413" algn="l" rtl="0" eaLnBrk="1" fontAlgn="base" hangingPunct="1">
              <a:lnSpc>
                <a:spcPct val="105000"/>
              </a:lnSpc>
              <a:spcBef>
                <a:spcPct val="20000"/>
              </a:spcBef>
              <a:spcAft>
                <a:spcPct val="0"/>
              </a:spcAft>
              <a:buFont typeface="Arial" charset="0"/>
              <a:buChar char="&gt;"/>
              <a:defRPr sz="1400">
                <a:solidFill>
                  <a:schemeClr val="bg1"/>
                </a:solidFill>
                <a:latin typeface="+mn-lt"/>
              </a:defRPr>
            </a:lvl9pPr>
          </a:lstStyle>
          <a:p>
            <a:pPr marL="0" marR="0" lvl="0" indent="0" algn="l" defTabSz="914400" rtl="0" eaLnBrk="1" fontAlgn="base" latinLnBrk="0" hangingPunct="1">
              <a:lnSpc>
                <a:spcPct val="105000"/>
              </a:lnSpc>
              <a:spcBef>
                <a:spcPct val="30000"/>
              </a:spcBef>
              <a:spcAft>
                <a:spcPts val="792"/>
              </a:spcAft>
              <a:buClrTx/>
              <a:buSzTx/>
              <a:buFont typeface="Wingdings" pitchFamily="2" charset="2"/>
              <a:buNone/>
              <a:tabLst/>
              <a:defRPr/>
            </a:pPr>
            <a:r>
              <a:rPr kumimoji="0" lang="en-US" sz="2000" b="0" i="0" u="none" strike="noStrike" kern="0" cap="none" spc="0" normalizeH="0" baseline="0" noProof="0" dirty="0" smtClean="0">
                <a:ln>
                  <a:noFill/>
                </a:ln>
                <a:solidFill>
                  <a:srgbClr val="0A4977"/>
                </a:solidFill>
                <a:effectLst/>
                <a:uLnTx/>
                <a:uFillTx/>
                <a:latin typeface="Arial"/>
                <a:ea typeface="+mn-ea"/>
                <a:cs typeface="+mn-cs"/>
              </a:rPr>
              <a:t>1.5M SADP selections in the 39 states using healthcare.gov</a:t>
            </a:r>
          </a:p>
          <a:p>
            <a:pPr lvl="2" defTabSz="914400">
              <a:spcAft>
                <a:spcPts val="792"/>
              </a:spcAft>
            </a:pPr>
            <a:r>
              <a:rPr lang="en-US" sz="1600" kern="0" dirty="0" smtClean="0">
                <a:solidFill>
                  <a:srgbClr val="0A4977"/>
                </a:solidFill>
                <a:latin typeface="Arial"/>
              </a:rPr>
              <a:t>(2018 ~ 1.7M)</a:t>
            </a:r>
            <a:endParaRPr kumimoji="0" lang="en-US" sz="1600" b="0" i="0" u="none" strike="noStrike" kern="0" cap="none" spc="0" normalizeH="0" baseline="0" noProof="0" dirty="0" smtClean="0">
              <a:ln>
                <a:noFill/>
              </a:ln>
              <a:solidFill>
                <a:srgbClr val="0A4977"/>
              </a:solidFill>
              <a:effectLst/>
              <a:uLnTx/>
              <a:uFillTx/>
              <a:latin typeface="Arial"/>
            </a:endParaRPr>
          </a:p>
          <a:p>
            <a:pPr marL="0" marR="0" lvl="0" indent="0" algn="l" defTabSz="914400" rtl="0" eaLnBrk="1" fontAlgn="base" latinLnBrk="0" hangingPunct="1">
              <a:lnSpc>
                <a:spcPct val="105000"/>
              </a:lnSpc>
              <a:spcBef>
                <a:spcPct val="30000"/>
              </a:spcBef>
              <a:spcAft>
                <a:spcPts val="792"/>
              </a:spcAft>
              <a:buClrTx/>
              <a:buSzTx/>
              <a:buFont typeface="Wingdings" pitchFamily="2" charset="2"/>
              <a:buNone/>
              <a:tabLst/>
              <a:defRPr/>
            </a:pPr>
            <a:r>
              <a:rPr kumimoji="0" lang="en-US" sz="2000" b="0" i="0" u="none" strike="noStrike" kern="0" cap="none" spc="0" normalizeH="0" baseline="0" noProof="0" dirty="0" smtClean="0">
                <a:ln>
                  <a:noFill/>
                </a:ln>
                <a:solidFill>
                  <a:srgbClr val="0A4977"/>
                </a:solidFill>
                <a:effectLst/>
                <a:uLnTx/>
                <a:uFillTx/>
                <a:latin typeface="Arial"/>
                <a:ea typeface="+mn-ea"/>
                <a:cs typeface="+mn-cs"/>
              </a:rPr>
              <a:t>434K SADP selections in 11 SBMs</a:t>
            </a:r>
          </a:p>
          <a:p>
            <a:pPr marL="0" marR="0" lvl="0" indent="0" algn="l" defTabSz="914400" rtl="0" eaLnBrk="1" fontAlgn="base" latinLnBrk="0" hangingPunct="1">
              <a:lnSpc>
                <a:spcPct val="105000"/>
              </a:lnSpc>
              <a:spcBef>
                <a:spcPct val="30000"/>
              </a:spcBef>
              <a:spcAft>
                <a:spcPts val="792"/>
              </a:spcAft>
              <a:buClrTx/>
              <a:buSzTx/>
              <a:buFont typeface="Wingdings" pitchFamily="2" charset="2"/>
              <a:buNone/>
              <a:tabLst/>
              <a:defRPr/>
            </a:pPr>
            <a:r>
              <a:rPr kumimoji="0" lang="en-US" sz="2000" b="0" i="0" u="none" strike="noStrike" kern="0" cap="none" spc="0" normalizeH="0" baseline="0" noProof="0" dirty="0" smtClean="0">
                <a:ln>
                  <a:noFill/>
                </a:ln>
                <a:solidFill>
                  <a:srgbClr val="0A4977"/>
                </a:solidFill>
                <a:effectLst/>
                <a:uLnTx/>
                <a:uFillTx/>
                <a:latin typeface="Arial"/>
                <a:ea typeface="+mn-ea"/>
                <a:cs typeface="+mn-cs"/>
              </a:rPr>
              <a:t>Age breakdown for healthcare.gov states:</a:t>
            </a:r>
          </a:p>
          <a:p>
            <a:pPr marL="0" marR="0" lvl="0" indent="0" algn="l" defTabSz="914400" rtl="0" eaLnBrk="1" fontAlgn="base" latinLnBrk="0" hangingPunct="1">
              <a:lnSpc>
                <a:spcPct val="105000"/>
              </a:lnSpc>
              <a:spcBef>
                <a:spcPct val="30000"/>
              </a:spcBef>
              <a:spcAft>
                <a:spcPts val="792"/>
              </a:spcAft>
              <a:buClrTx/>
              <a:buSzTx/>
              <a:buFont typeface="Wingdings" pitchFamily="2" charset="2"/>
              <a:buNone/>
              <a:tabLst/>
              <a:defRPr/>
            </a:pPr>
            <a:endParaRPr kumimoji="0" lang="en-US" sz="2200" b="0" i="0" u="none" strike="noStrike" kern="0" cap="none" spc="0" normalizeH="0" baseline="0" noProof="0" dirty="0">
              <a:ln>
                <a:noFill/>
              </a:ln>
              <a:solidFill>
                <a:srgbClr val="0A4977"/>
              </a:solidFill>
              <a:effectLst/>
              <a:uLnTx/>
              <a:uFillTx/>
              <a:latin typeface="Arial"/>
              <a:ea typeface="+mn-ea"/>
              <a:cs typeface="+mn-cs"/>
            </a:endParaRPr>
          </a:p>
          <a:p>
            <a:pPr marL="0" marR="0" lvl="0" indent="0" algn="l" defTabSz="914400" rtl="0" eaLnBrk="1" fontAlgn="base" latinLnBrk="0" hangingPunct="1">
              <a:lnSpc>
                <a:spcPct val="105000"/>
              </a:lnSpc>
              <a:spcBef>
                <a:spcPct val="30000"/>
              </a:spcBef>
              <a:spcAft>
                <a:spcPts val="792"/>
              </a:spcAft>
              <a:buClrTx/>
              <a:buSzTx/>
              <a:buFont typeface="Wingdings" pitchFamily="2" charset="2"/>
              <a:buNone/>
              <a:tabLst/>
              <a:defRPr/>
            </a:pPr>
            <a:endParaRPr kumimoji="0" lang="en-US" sz="2200" b="0" i="0" u="none" strike="noStrike" kern="0" cap="none" spc="0" normalizeH="0" baseline="0" noProof="0" dirty="0" smtClean="0">
              <a:ln>
                <a:noFill/>
              </a:ln>
              <a:solidFill>
                <a:srgbClr val="0A4977"/>
              </a:solidFill>
              <a:effectLst/>
              <a:uLnTx/>
              <a:uFillTx/>
              <a:latin typeface="Arial"/>
              <a:ea typeface="+mn-ea"/>
              <a:cs typeface="+mn-cs"/>
            </a:endParaRPr>
          </a:p>
          <a:p>
            <a:pPr marL="0" marR="0" lvl="0" indent="0" algn="l" defTabSz="914400" rtl="0" eaLnBrk="1" fontAlgn="base" latinLnBrk="0" hangingPunct="1">
              <a:lnSpc>
                <a:spcPct val="105000"/>
              </a:lnSpc>
              <a:spcBef>
                <a:spcPct val="30000"/>
              </a:spcBef>
              <a:spcAft>
                <a:spcPts val="792"/>
              </a:spcAft>
              <a:buClrTx/>
              <a:buSzTx/>
              <a:buFont typeface="Wingdings" pitchFamily="2" charset="2"/>
              <a:buNone/>
              <a:tabLst/>
              <a:defRPr/>
            </a:pPr>
            <a:endParaRPr kumimoji="0" lang="en-US" sz="2200" b="0" i="0" u="none" strike="noStrike" kern="0" cap="none" spc="0" normalizeH="0" baseline="0" noProof="0" dirty="0">
              <a:ln>
                <a:noFill/>
              </a:ln>
              <a:solidFill>
                <a:srgbClr val="0A4977"/>
              </a:solidFill>
              <a:effectLst/>
              <a:uLnTx/>
              <a:uFillTx/>
              <a:latin typeface="Arial"/>
              <a:ea typeface="+mn-ea"/>
              <a:cs typeface="+mn-cs"/>
            </a:endParaRPr>
          </a:p>
          <a:p>
            <a:pPr marL="0" marR="0" lvl="0" indent="0" algn="l" defTabSz="914400" rtl="0" eaLnBrk="1" fontAlgn="base" latinLnBrk="0" hangingPunct="1">
              <a:lnSpc>
                <a:spcPct val="105000"/>
              </a:lnSpc>
              <a:spcBef>
                <a:spcPct val="30000"/>
              </a:spcBef>
              <a:spcAft>
                <a:spcPts val="792"/>
              </a:spcAft>
              <a:buClrTx/>
              <a:buSzTx/>
              <a:buFont typeface="Wingdings" pitchFamily="2" charset="2"/>
              <a:buNone/>
              <a:tabLst/>
              <a:defRPr/>
            </a:pPr>
            <a:endParaRPr kumimoji="0" lang="en-US" sz="2200" b="0" i="0" u="none" strike="noStrike" kern="0" cap="none" spc="0" normalizeH="0" baseline="0" noProof="0" dirty="0" smtClean="0">
              <a:ln>
                <a:noFill/>
              </a:ln>
              <a:solidFill>
                <a:srgbClr val="0A4977"/>
              </a:solidFill>
              <a:effectLst/>
              <a:uLnTx/>
              <a:uFillTx/>
              <a:latin typeface="Arial"/>
              <a:ea typeface="+mn-ea"/>
              <a:cs typeface="+mn-cs"/>
            </a:endParaRPr>
          </a:p>
          <a:p>
            <a:pPr marL="0" marR="0" lvl="0" indent="0" algn="l" defTabSz="914400" rtl="0" eaLnBrk="1" fontAlgn="base" latinLnBrk="0" hangingPunct="1">
              <a:lnSpc>
                <a:spcPct val="105000"/>
              </a:lnSpc>
              <a:spcBef>
                <a:spcPct val="30000"/>
              </a:spcBef>
              <a:spcAft>
                <a:spcPts val="792"/>
              </a:spcAft>
              <a:buClrTx/>
              <a:buSzTx/>
              <a:buFont typeface="Wingdings" pitchFamily="2" charset="2"/>
              <a:buNone/>
              <a:tabLst/>
              <a:defRPr/>
            </a:pPr>
            <a:endParaRPr kumimoji="0" lang="en-US" sz="2200" b="0" i="0" u="none" strike="noStrike" kern="0" cap="none" spc="0" normalizeH="0" baseline="0" noProof="0" dirty="0">
              <a:ln>
                <a:noFill/>
              </a:ln>
              <a:solidFill>
                <a:srgbClr val="0A4977"/>
              </a:solidFill>
              <a:effectLst/>
              <a:uLnTx/>
              <a:uFillTx/>
              <a:latin typeface="Arial"/>
              <a:ea typeface="+mn-ea"/>
              <a:cs typeface="+mn-cs"/>
            </a:endParaRPr>
          </a:p>
          <a:p>
            <a:pPr marL="0" marR="0" lvl="0" indent="0" algn="l" defTabSz="914400" rtl="0" eaLnBrk="1" fontAlgn="base" latinLnBrk="0" hangingPunct="1">
              <a:lnSpc>
                <a:spcPct val="105000"/>
              </a:lnSpc>
              <a:spcBef>
                <a:spcPct val="30000"/>
              </a:spcBef>
              <a:spcAft>
                <a:spcPts val="792"/>
              </a:spcAft>
              <a:buClrTx/>
              <a:buSzTx/>
              <a:buFont typeface="Wingdings" pitchFamily="2" charset="2"/>
              <a:buNone/>
              <a:tabLst/>
              <a:defRPr/>
            </a:pPr>
            <a:endParaRPr kumimoji="0" lang="en-US" sz="2200" b="0" i="0" u="none" strike="noStrike" kern="0" cap="none" spc="0" normalizeH="0" baseline="0" noProof="0" dirty="0" smtClean="0">
              <a:ln>
                <a:noFill/>
              </a:ln>
              <a:solidFill>
                <a:srgbClr val="0A4977"/>
              </a:solidFill>
              <a:effectLst/>
              <a:uLnTx/>
              <a:uFillTx/>
              <a:latin typeface="Arial"/>
              <a:ea typeface="+mn-ea"/>
              <a:cs typeface="+mn-cs"/>
            </a:endParaRPr>
          </a:p>
          <a:p>
            <a:pPr marL="0" marR="0" lvl="0" indent="0" algn="l" defTabSz="914400" rtl="0" eaLnBrk="1" fontAlgn="base" latinLnBrk="0" hangingPunct="1">
              <a:lnSpc>
                <a:spcPct val="105000"/>
              </a:lnSpc>
              <a:spcBef>
                <a:spcPct val="30000"/>
              </a:spcBef>
              <a:spcAft>
                <a:spcPts val="792"/>
              </a:spcAft>
              <a:buClrTx/>
              <a:buSzTx/>
              <a:buFont typeface="Wingdings" pitchFamily="2" charset="2"/>
              <a:buNone/>
              <a:tabLst/>
              <a:defRPr/>
            </a:pPr>
            <a:endParaRPr kumimoji="0" lang="en-US" sz="2200" b="0" i="0" u="none" strike="noStrike" kern="0" cap="none" spc="0" normalizeH="0" baseline="0" noProof="0" dirty="0" smtClean="0">
              <a:ln>
                <a:noFill/>
              </a:ln>
              <a:solidFill>
                <a:srgbClr val="0A4977"/>
              </a:solidFill>
              <a:effectLst/>
              <a:uLnTx/>
              <a:uFillTx/>
              <a:latin typeface="Arial"/>
              <a:ea typeface="+mn-ea"/>
              <a:cs typeface="+mn-cs"/>
            </a:endParaRPr>
          </a:p>
        </p:txBody>
      </p:sp>
      <p:sp>
        <p:nvSpPr>
          <p:cNvPr id="2" name="Title 1"/>
          <p:cNvSpPr>
            <a:spLocks noGrp="1"/>
          </p:cNvSpPr>
          <p:nvPr>
            <p:ph type="title"/>
          </p:nvPr>
        </p:nvSpPr>
        <p:spPr>
          <a:xfrm>
            <a:off x="501649" y="436993"/>
            <a:ext cx="8213725" cy="581698"/>
          </a:xfrm>
        </p:spPr>
        <p:txBody>
          <a:bodyPr/>
          <a:lstStyle/>
          <a:p>
            <a:r>
              <a:rPr lang="en-US" dirty="0" smtClean="0">
                <a:solidFill>
                  <a:schemeClr val="tx1"/>
                </a:solidFill>
              </a:rPr>
              <a:t>Enrollment Statistics (March 2017)</a:t>
            </a:r>
            <a:endParaRPr lang="en-US" dirty="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41331778"/>
              </p:ext>
            </p:extLst>
          </p:nvPr>
        </p:nvGraphicFramePr>
        <p:xfrm>
          <a:off x="501648" y="2998124"/>
          <a:ext cx="8213725" cy="2895600"/>
        </p:xfrm>
        <a:graphic>
          <a:graphicData uri="http://schemas.openxmlformats.org/drawingml/2006/table">
            <a:tbl>
              <a:tblPr firstRow="1" firstCol="1" bandRow="1">
                <a:tableStyleId>{5C22544A-7EE6-4342-B048-85BDC9FD1C3A}</a:tableStyleId>
              </a:tblPr>
              <a:tblGrid>
                <a:gridCol w="3613152">
                  <a:extLst>
                    <a:ext uri="{9D8B030D-6E8A-4147-A177-3AD203B41FA5}">
                      <a16:colId xmlns:a16="http://schemas.microsoft.com/office/drawing/2014/main" val="20000"/>
                    </a:ext>
                  </a:extLst>
                </a:gridCol>
                <a:gridCol w="2402879">
                  <a:extLst>
                    <a:ext uri="{9D8B030D-6E8A-4147-A177-3AD203B41FA5}">
                      <a16:colId xmlns:a16="http://schemas.microsoft.com/office/drawing/2014/main" val="20001"/>
                    </a:ext>
                  </a:extLst>
                </a:gridCol>
                <a:gridCol w="2197694">
                  <a:extLst>
                    <a:ext uri="{9D8B030D-6E8A-4147-A177-3AD203B41FA5}">
                      <a16:colId xmlns:a16="http://schemas.microsoft.com/office/drawing/2014/main" val="20002"/>
                    </a:ext>
                  </a:extLst>
                </a:gridCol>
              </a:tblGrid>
              <a:tr h="457200">
                <a:tc>
                  <a:txBody>
                    <a:bodyPr/>
                    <a:lstStyle/>
                    <a:p>
                      <a:pPr marL="0" marR="0">
                        <a:spcBef>
                          <a:spcPts val="0"/>
                        </a:spcBef>
                        <a:spcAft>
                          <a:spcPts val="0"/>
                        </a:spcAft>
                      </a:pPr>
                      <a:r>
                        <a:rPr lang="en-US" sz="2000" dirty="0" smtClean="0">
                          <a:effectLst/>
                        </a:rPr>
                        <a:t>SADP Selections by Age</a:t>
                      </a:r>
                      <a:endParaRPr lang="en-US" sz="2000" dirty="0">
                        <a:solidFill>
                          <a:srgbClr val="222222"/>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2000" dirty="0">
                          <a:effectLst/>
                        </a:rPr>
                        <a:t>% of SADP Total</a:t>
                      </a:r>
                      <a:endParaRPr lang="en-US" sz="2000" dirty="0">
                        <a:solidFill>
                          <a:srgbClr val="222222"/>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2000" dirty="0" smtClean="0">
                          <a:solidFill>
                            <a:schemeClr val="bg1"/>
                          </a:solidFill>
                          <a:effectLst/>
                          <a:latin typeface="+mn-lt"/>
                          <a:ea typeface="Calibri" panose="020F0502020204030204" pitchFamily="34" charset="0"/>
                        </a:rPr>
                        <a:t>%</a:t>
                      </a:r>
                      <a:r>
                        <a:rPr lang="en-US" sz="2000" baseline="0" dirty="0" smtClean="0">
                          <a:solidFill>
                            <a:schemeClr val="bg1"/>
                          </a:solidFill>
                          <a:effectLst/>
                          <a:latin typeface="+mn-lt"/>
                          <a:ea typeface="Calibri" panose="020F0502020204030204" pitchFamily="34" charset="0"/>
                        </a:rPr>
                        <a:t> of QHP Total </a:t>
                      </a:r>
                      <a:endParaRPr lang="en-US" sz="2000" dirty="0">
                        <a:solidFill>
                          <a:schemeClr val="bg1"/>
                        </a:solidFill>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10000"/>
                  </a:ext>
                </a:extLst>
              </a:tr>
              <a:tr h="228600">
                <a:tc>
                  <a:txBody>
                    <a:bodyPr/>
                    <a:lstStyle/>
                    <a:p>
                      <a:pPr marL="0" marR="0">
                        <a:spcBef>
                          <a:spcPts val="0"/>
                        </a:spcBef>
                        <a:spcAft>
                          <a:spcPts val="0"/>
                        </a:spcAft>
                      </a:pPr>
                      <a:r>
                        <a:rPr lang="en-US" sz="2000" dirty="0">
                          <a:effectLst/>
                        </a:rPr>
                        <a:t>Age &lt; 18</a:t>
                      </a:r>
                      <a:endParaRPr lang="en-US" sz="2000" dirty="0">
                        <a:solidFill>
                          <a:srgbClr val="222222"/>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2000" b="0" dirty="0">
                          <a:effectLst/>
                        </a:rPr>
                        <a:t>9</a:t>
                      </a:r>
                      <a:r>
                        <a:rPr lang="en-US" sz="2000" b="0" dirty="0" smtClean="0">
                          <a:effectLst/>
                        </a:rPr>
                        <a:t>%</a:t>
                      </a:r>
                      <a:endParaRPr lang="en-US" sz="2000" b="0" dirty="0">
                        <a:solidFill>
                          <a:srgbClr val="222222"/>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2000" b="0" dirty="0" smtClean="0">
                          <a:solidFill>
                            <a:srgbClr val="0A4977"/>
                          </a:solidFill>
                          <a:effectLst/>
                          <a:latin typeface="Times New Roman" panose="02020603050405020304" pitchFamily="18" charset="0"/>
                          <a:ea typeface="Calibri" panose="020F0502020204030204" pitchFamily="34" charset="0"/>
                        </a:rPr>
                        <a:t>10</a:t>
                      </a:r>
                      <a:r>
                        <a:rPr lang="en-US" sz="2000" b="0" baseline="0" dirty="0">
                          <a:solidFill>
                            <a:srgbClr val="0A4977"/>
                          </a:solidFill>
                          <a:effectLst/>
                          <a:latin typeface="Times New Roman" panose="02020603050405020304" pitchFamily="18" charset="0"/>
                          <a:ea typeface="Calibri" panose="020F0502020204030204" pitchFamily="34" charset="0"/>
                        </a:rPr>
                        <a:t> </a:t>
                      </a:r>
                      <a:r>
                        <a:rPr lang="en-US" sz="2000" b="0" baseline="0" dirty="0" smtClean="0">
                          <a:solidFill>
                            <a:srgbClr val="0A4977"/>
                          </a:solidFill>
                          <a:effectLst/>
                          <a:latin typeface="Times New Roman" panose="02020603050405020304" pitchFamily="18" charset="0"/>
                          <a:ea typeface="Calibri" panose="020F0502020204030204" pitchFamily="34" charset="0"/>
                        </a:rPr>
                        <a:t>%</a:t>
                      </a:r>
                      <a:endParaRPr lang="en-US" sz="2000" b="0" dirty="0" smtClean="0">
                        <a:solidFill>
                          <a:srgbClr val="0A4977"/>
                        </a:solidFill>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0001"/>
                  </a:ext>
                </a:extLst>
              </a:tr>
              <a:tr h="228600">
                <a:tc>
                  <a:txBody>
                    <a:bodyPr/>
                    <a:lstStyle/>
                    <a:p>
                      <a:pPr marL="0" marR="0">
                        <a:spcBef>
                          <a:spcPts val="0"/>
                        </a:spcBef>
                        <a:spcAft>
                          <a:spcPts val="0"/>
                        </a:spcAft>
                      </a:pPr>
                      <a:r>
                        <a:rPr lang="en-US" sz="2000" dirty="0">
                          <a:effectLst/>
                        </a:rPr>
                        <a:t>Age 18-25</a:t>
                      </a:r>
                      <a:endParaRPr lang="en-US" sz="2000" dirty="0">
                        <a:solidFill>
                          <a:srgbClr val="222222"/>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2000" dirty="0" smtClean="0">
                          <a:effectLst/>
                        </a:rPr>
                        <a:t>10%</a:t>
                      </a:r>
                      <a:endParaRPr lang="en-US" sz="2000" dirty="0">
                        <a:solidFill>
                          <a:srgbClr val="222222"/>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2000" dirty="0" smtClean="0">
                          <a:solidFill>
                            <a:srgbClr val="0A4977"/>
                          </a:solidFill>
                          <a:effectLst/>
                          <a:latin typeface="Times New Roman" panose="02020603050405020304" pitchFamily="18" charset="0"/>
                          <a:ea typeface="Calibri" panose="020F0502020204030204" pitchFamily="34" charset="0"/>
                        </a:rPr>
                        <a:t>11%</a:t>
                      </a:r>
                      <a:endParaRPr lang="en-US" sz="2000" dirty="0">
                        <a:solidFill>
                          <a:srgbClr val="0A4977"/>
                        </a:solidFill>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0002"/>
                  </a:ext>
                </a:extLst>
              </a:tr>
              <a:tr h="228600">
                <a:tc>
                  <a:txBody>
                    <a:bodyPr/>
                    <a:lstStyle/>
                    <a:p>
                      <a:pPr marL="0" marR="0">
                        <a:spcBef>
                          <a:spcPts val="0"/>
                        </a:spcBef>
                        <a:spcAft>
                          <a:spcPts val="0"/>
                        </a:spcAft>
                      </a:pPr>
                      <a:r>
                        <a:rPr lang="en-US" sz="2000" dirty="0">
                          <a:effectLst/>
                        </a:rPr>
                        <a:t>Age 26-34</a:t>
                      </a:r>
                      <a:endParaRPr lang="en-US" sz="2000" dirty="0">
                        <a:solidFill>
                          <a:srgbClr val="222222"/>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2000" dirty="0">
                          <a:effectLst/>
                        </a:rPr>
                        <a:t>22%</a:t>
                      </a:r>
                      <a:endParaRPr lang="en-US" sz="2000" dirty="0">
                        <a:solidFill>
                          <a:srgbClr val="222222"/>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2000" dirty="0" smtClean="0">
                          <a:solidFill>
                            <a:srgbClr val="0A4977"/>
                          </a:solidFill>
                          <a:effectLst/>
                          <a:latin typeface="Times New Roman" panose="02020603050405020304" pitchFamily="18" charset="0"/>
                          <a:ea typeface="Calibri" panose="020F0502020204030204" pitchFamily="34" charset="0"/>
                        </a:rPr>
                        <a:t>16%</a:t>
                      </a:r>
                      <a:endParaRPr lang="en-US" sz="2000" dirty="0">
                        <a:solidFill>
                          <a:srgbClr val="0A4977"/>
                        </a:solidFill>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0003"/>
                  </a:ext>
                </a:extLst>
              </a:tr>
              <a:tr h="228600">
                <a:tc>
                  <a:txBody>
                    <a:bodyPr/>
                    <a:lstStyle/>
                    <a:p>
                      <a:pPr marL="0" marR="0">
                        <a:spcBef>
                          <a:spcPts val="0"/>
                        </a:spcBef>
                        <a:spcAft>
                          <a:spcPts val="0"/>
                        </a:spcAft>
                      </a:pPr>
                      <a:r>
                        <a:rPr lang="en-US" sz="2000" dirty="0">
                          <a:effectLst/>
                        </a:rPr>
                        <a:t>Age 35-44</a:t>
                      </a:r>
                      <a:endParaRPr lang="en-US" sz="2000" dirty="0">
                        <a:solidFill>
                          <a:srgbClr val="222222"/>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2000" dirty="0" smtClean="0">
                          <a:effectLst/>
                        </a:rPr>
                        <a:t>18%</a:t>
                      </a:r>
                      <a:endParaRPr lang="en-US" sz="2000" dirty="0">
                        <a:solidFill>
                          <a:srgbClr val="222222"/>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2000" dirty="0" smtClean="0">
                          <a:solidFill>
                            <a:srgbClr val="0A4977"/>
                          </a:solidFill>
                          <a:effectLst/>
                          <a:latin typeface="Times New Roman" panose="02020603050405020304" pitchFamily="18" charset="0"/>
                          <a:ea typeface="Calibri" panose="020F0502020204030204" pitchFamily="34" charset="0"/>
                        </a:rPr>
                        <a:t>16%</a:t>
                      </a:r>
                      <a:endParaRPr lang="en-US" sz="2000" dirty="0">
                        <a:solidFill>
                          <a:srgbClr val="0A4977"/>
                        </a:solidFill>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0004"/>
                  </a:ext>
                </a:extLst>
              </a:tr>
              <a:tr h="228600">
                <a:tc>
                  <a:txBody>
                    <a:bodyPr/>
                    <a:lstStyle/>
                    <a:p>
                      <a:pPr marL="0" marR="0">
                        <a:spcBef>
                          <a:spcPts val="0"/>
                        </a:spcBef>
                        <a:spcAft>
                          <a:spcPts val="0"/>
                        </a:spcAft>
                      </a:pPr>
                      <a:r>
                        <a:rPr lang="en-US" sz="2000" dirty="0">
                          <a:effectLst/>
                        </a:rPr>
                        <a:t>Age 45-54</a:t>
                      </a:r>
                      <a:endParaRPr lang="en-US" sz="2000" dirty="0">
                        <a:solidFill>
                          <a:srgbClr val="222222"/>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2000" dirty="0" smtClean="0">
                          <a:effectLst/>
                        </a:rPr>
                        <a:t>19%</a:t>
                      </a:r>
                      <a:endParaRPr lang="en-US" sz="2000" dirty="0">
                        <a:solidFill>
                          <a:srgbClr val="222222"/>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2000" dirty="0" smtClean="0">
                          <a:solidFill>
                            <a:srgbClr val="0A4977"/>
                          </a:solidFill>
                          <a:effectLst/>
                          <a:latin typeface="Times New Roman" panose="02020603050405020304" pitchFamily="18" charset="0"/>
                          <a:ea typeface="Calibri" panose="020F0502020204030204" pitchFamily="34" charset="0"/>
                        </a:rPr>
                        <a:t>20%</a:t>
                      </a:r>
                      <a:endParaRPr lang="en-US" sz="2000" dirty="0">
                        <a:solidFill>
                          <a:srgbClr val="0A4977"/>
                        </a:solidFill>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0005"/>
                  </a:ext>
                </a:extLst>
              </a:tr>
              <a:tr h="228600">
                <a:tc>
                  <a:txBody>
                    <a:bodyPr/>
                    <a:lstStyle/>
                    <a:p>
                      <a:pPr marL="0" marR="0">
                        <a:spcBef>
                          <a:spcPts val="0"/>
                        </a:spcBef>
                        <a:spcAft>
                          <a:spcPts val="0"/>
                        </a:spcAft>
                      </a:pPr>
                      <a:r>
                        <a:rPr lang="en-US" sz="2000" dirty="0">
                          <a:effectLst/>
                        </a:rPr>
                        <a:t>Age 55-64</a:t>
                      </a:r>
                      <a:endParaRPr lang="en-US" sz="2000" dirty="0">
                        <a:solidFill>
                          <a:srgbClr val="222222"/>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2000" dirty="0" smtClean="0">
                          <a:effectLst/>
                        </a:rPr>
                        <a:t>21%</a:t>
                      </a:r>
                      <a:endParaRPr lang="en-US" sz="2000" dirty="0">
                        <a:solidFill>
                          <a:srgbClr val="222222"/>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2000" dirty="0" smtClean="0">
                          <a:solidFill>
                            <a:srgbClr val="0A4977"/>
                          </a:solidFill>
                          <a:effectLst/>
                          <a:latin typeface="Times New Roman" panose="02020603050405020304" pitchFamily="18" charset="0"/>
                          <a:ea typeface="Calibri" panose="020F0502020204030204" pitchFamily="34" charset="0"/>
                        </a:rPr>
                        <a:t>26%</a:t>
                      </a:r>
                      <a:endParaRPr lang="en-US" sz="2000" dirty="0">
                        <a:solidFill>
                          <a:srgbClr val="0A4977"/>
                        </a:solidFill>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0006"/>
                  </a:ext>
                </a:extLst>
              </a:tr>
              <a:tr h="228600">
                <a:tc>
                  <a:txBody>
                    <a:bodyPr/>
                    <a:lstStyle/>
                    <a:p>
                      <a:pPr marL="0" marR="0">
                        <a:spcBef>
                          <a:spcPts val="0"/>
                        </a:spcBef>
                        <a:spcAft>
                          <a:spcPts val="0"/>
                        </a:spcAft>
                      </a:pPr>
                      <a:r>
                        <a:rPr lang="en-US" sz="2000" dirty="0">
                          <a:effectLst/>
                        </a:rPr>
                        <a:t>Age ≥ 65</a:t>
                      </a:r>
                      <a:endParaRPr lang="en-US" sz="2000" dirty="0">
                        <a:solidFill>
                          <a:srgbClr val="222222"/>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2000" dirty="0">
                          <a:effectLst/>
                        </a:rPr>
                        <a:t>1</a:t>
                      </a:r>
                      <a:r>
                        <a:rPr lang="en-US" sz="2000" dirty="0" smtClean="0">
                          <a:effectLst/>
                        </a:rPr>
                        <a:t>%</a:t>
                      </a:r>
                      <a:endParaRPr lang="en-US" sz="2000" dirty="0">
                        <a:solidFill>
                          <a:srgbClr val="222222"/>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2000" dirty="0" smtClean="0">
                          <a:solidFill>
                            <a:srgbClr val="0A4977"/>
                          </a:solidFill>
                          <a:effectLst/>
                          <a:latin typeface="Times New Roman" panose="02020603050405020304" pitchFamily="18" charset="0"/>
                          <a:ea typeface="Calibri" panose="020F0502020204030204" pitchFamily="34" charset="0"/>
                        </a:rPr>
                        <a:t>1%</a:t>
                      </a:r>
                      <a:endParaRPr lang="en-US" sz="2000" dirty="0">
                        <a:solidFill>
                          <a:srgbClr val="0A4977"/>
                        </a:solidFill>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0007"/>
                  </a:ext>
                </a:extLst>
              </a:tr>
              <a:tr h="228600">
                <a:tc>
                  <a:txBody>
                    <a:bodyPr/>
                    <a:lstStyle/>
                    <a:p>
                      <a:pPr marL="0" marR="0">
                        <a:spcBef>
                          <a:spcPts val="0"/>
                        </a:spcBef>
                        <a:spcAft>
                          <a:spcPts val="0"/>
                        </a:spcAft>
                      </a:pPr>
                      <a:r>
                        <a:rPr lang="en-US" sz="2000" dirty="0" smtClean="0">
                          <a:effectLst/>
                        </a:rPr>
                        <a:t>Total</a:t>
                      </a:r>
                      <a:endParaRPr lang="en-US" sz="2000" dirty="0">
                        <a:solidFill>
                          <a:srgbClr val="222222"/>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2000" dirty="0">
                          <a:effectLst/>
                        </a:rPr>
                        <a:t>100%</a:t>
                      </a:r>
                      <a:endParaRPr lang="en-US" sz="2000" dirty="0">
                        <a:solidFill>
                          <a:srgbClr val="222222"/>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2000" dirty="0" smtClean="0">
                          <a:solidFill>
                            <a:srgbClr val="0A4977"/>
                          </a:solidFill>
                          <a:effectLst/>
                          <a:latin typeface="Times New Roman" panose="02020603050405020304" pitchFamily="18" charset="0"/>
                          <a:ea typeface="Calibri" panose="020F0502020204030204" pitchFamily="34" charset="0"/>
                        </a:rPr>
                        <a:t>100 %</a:t>
                      </a:r>
                      <a:endParaRPr lang="en-US" sz="2000" dirty="0">
                        <a:solidFill>
                          <a:srgbClr val="0A4977"/>
                        </a:solidFill>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0008"/>
                  </a:ext>
                </a:extLst>
              </a:tr>
            </a:tbl>
          </a:graphicData>
        </a:graphic>
      </p:graphicFrame>
      <p:sp>
        <p:nvSpPr>
          <p:cNvPr id="10" name="TextBox 9"/>
          <p:cNvSpPr txBox="1"/>
          <p:nvPr/>
        </p:nvSpPr>
        <p:spPr>
          <a:xfrm>
            <a:off x="685800" y="5952909"/>
            <a:ext cx="8213725"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0A4977"/>
                </a:solidFill>
                <a:effectLst/>
                <a:uLnTx/>
                <a:uFillTx/>
                <a:latin typeface="Arial"/>
                <a:ea typeface="+mn-ea"/>
                <a:cs typeface="+mn-cs"/>
              </a:rPr>
              <a:t>Source:  Health Insurance Marketplaces 2017 Open Enrollment Period: March Enrollment Report.  Department of Health and Human Services.</a:t>
            </a:r>
            <a:endParaRPr kumimoji="0" lang="en-US" sz="900" b="0" i="0" u="none" strike="noStrike" kern="1200" cap="none" spc="0" normalizeH="0" baseline="0" noProof="0" dirty="0">
              <a:ln>
                <a:noFill/>
              </a:ln>
              <a:solidFill>
                <a:srgbClr val="0A4977"/>
              </a:solidFill>
              <a:effectLst/>
              <a:uLnTx/>
              <a:uFillTx/>
              <a:latin typeface="Arial"/>
              <a:ea typeface="+mn-ea"/>
              <a:cs typeface="+mn-cs"/>
            </a:endParaRPr>
          </a:p>
        </p:txBody>
      </p:sp>
    </p:spTree>
    <p:extLst>
      <p:ext uri="{BB962C8B-B14F-4D97-AF65-F5344CB8AC3E}">
        <p14:creationId xmlns:p14="http://schemas.microsoft.com/office/powerpoint/2010/main" val="4206683501"/>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457200"/>
            <a:ext cx="8243888" cy="517065"/>
          </a:xfrm>
        </p:spPr>
        <p:txBody>
          <a:bodyPr>
            <a:normAutofit/>
          </a:bodyPr>
          <a:lstStyle/>
          <a:p>
            <a:r>
              <a:rPr lang="en-US" sz="3200" dirty="0" smtClean="0">
                <a:solidFill>
                  <a:schemeClr val="tx1"/>
                </a:solidFill>
              </a:rPr>
              <a:t>Moving Forward: Actuarial Value</a:t>
            </a:r>
            <a:endParaRPr lang="en-US" sz="3200" dirty="0">
              <a:solidFill>
                <a:schemeClr val="tx1"/>
              </a:solidFill>
            </a:endParaRPr>
          </a:p>
        </p:txBody>
      </p:sp>
      <p:sp>
        <p:nvSpPr>
          <p:cNvPr id="3" name="Content Placeholder 2"/>
          <p:cNvSpPr>
            <a:spLocks noGrp="1"/>
          </p:cNvSpPr>
          <p:nvPr>
            <p:ph idx="1"/>
          </p:nvPr>
        </p:nvSpPr>
        <p:spPr>
          <a:xfrm>
            <a:off x="381000" y="1066800"/>
            <a:ext cx="8382000" cy="6486391"/>
          </a:xfrm>
        </p:spPr>
        <p:txBody>
          <a:bodyPr>
            <a:normAutofit/>
          </a:bodyPr>
          <a:lstStyle/>
          <a:p>
            <a:r>
              <a:rPr lang="en-US" sz="2200" b="0" dirty="0" smtClean="0"/>
              <a:t>ACA compliant standalone pediatric dental plans historically had to meet AV ranges</a:t>
            </a:r>
          </a:p>
          <a:p>
            <a:pPr lvl="1"/>
            <a:r>
              <a:rPr lang="en-US" sz="2000" dirty="0" smtClean="0"/>
              <a:t>85% +/- 2% High Plan</a:t>
            </a:r>
          </a:p>
          <a:p>
            <a:pPr lvl="1"/>
            <a:r>
              <a:rPr lang="en-US" sz="2000" dirty="0" smtClean="0"/>
              <a:t>70% +/-2% Low Plan</a:t>
            </a:r>
          </a:p>
          <a:p>
            <a:r>
              <a:rPr lang="en-US" sz="2200" b="0" dirty="0" smtClean="0"/>
              <a:t>Embedded pediatric dental had no specific AV</a:t>
            </a:r>
          </a:p>
          <a:p>
            <a:pPr lvl="1"/>
            <a:r>
              <a:rPr lang="en-US" sz="2000" b="0" dirty="0" smtClean="0"/>
              <a:t>part of overall plan AV</a:t>
            </a:r>
          </a:p>
          <a:p>
            <a:pPr lvl="1"/>
            <a:r>
              <a:rPr lang="en-US" sz="2000" dirty="0" smtClean="0"/>
              <a:t>Disjoint between embedded and standalone plans</a:t>
            </a:r>
          </a:p>
          <a:p>
            <a:r>
              <a:rPr lang="en-US" sz="2200" b="0" dirty="0" smtClean="0"/>
              <a:t>2019 HHS Benefit and Payment Parameters Rule </a:t>
            </a:r>
            <a:r>
              <a:rPr lang="en-US" sz="2200" dirty="0"/>
              <a:t>r</a:t>
            </a:r>
            <a:r>
              <a:rPr lang="en-US" sz="2200" dirty="0" smtClean="0"/>
              <a:t>emoved SADP AV requirement</a:t>
            </a:r>
          </a:p>
          <a:p>
            <a:pPr lvl="1"/>
            <a:r>
              <a:rPr lang="en-US" sz="2000" b="0" dirty="0" smtClean="0"/>
              <a:t>Will allow for broader range of pediatric SADP offerings</a:t>
            </a:r>
          </a:p>
          <a:p>
            <a:pPr lvl="1"/>
            <a:r>
              <a:rPr lang="en-US" sz="2000" dirty="0" smtClean="0"/>
              <a:t>Will help align standalone versus embedded pediatric dental</a:t>
            </a:r>
          </a:p>
          <a:p>
            <a:pPr lvl="1"/>
            <a:r>
              <a:rPr lang="en-US" sz="2000" dirty="0" smtClean="0"/>
              <a:t>Standalone $350 OOPM still applies</a:t>
            </a:r>
          </a:p>
          <a:p>
            <a:pPr lvl="1"/>
            <a:r>
              <a:rPr lang="en-US" sz="2000" dirty="0" smtClean="0"/>
              <a:t>Impact likely more in 2020</a:t>
            </a:r>
            <a:endParaRPr lang="en-US" sz="2000" b="0" dirty="0" smtClean="0"/>
          </a:p>
        </p:txBody>
      </p:sp>
    </p:spTree>
    <p:extLst>
      <p:ext uri="{BB962C8B-B14F-4D97-AF65-F5344CB8AC3E}">
        <p14:creationId xmlns:p14="http://schemas.microsoft.com/office/powerpoint/2010/main" val="373545885"/>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457200"/>
            <a:ext cx="8243888" cy="517065"/>
          </a:xfrm>
        </p:spPr>
        <p:txBody>
          <a:bodyPr>
            <a:normAutofit/>
          </a:bodyPr>
          <a:lstStyle/>
          <a:p>
            <a:r>
              <a:rPr lang="en-US" sz="3200" dirty="0" smtClean="0">
                <a:solidFill>
                  <a:schemeClr val="tx1"/>
                </a:solidFill>
              </a:rPr>
              <a:t>Moving Forward: Health Plan Partnerships</a:t>
            </a:r>
            <a:endParaRPr lang="en-US" sz="3200" dirty="0">
              <a:solidFill>
                <a:schemeClr val="tx1"/>
              </a:solidFill>
            </a:endParaRPr>
          </a:p>
        </p:txBody>
      </p:sp>
      <p:sp>
        <p:nvSpPr>
          <p:cNvPr id="3" name="Content Placeholder 2"/>
          <p:cNvSpPr>
            <a:spLocks noGrp="1"/>
          </p:cNvSpPr>
          <p:nvPr>
            <p:ph idx="1"/>
          </p:nvPr>
        </p:nvSpPr>
        <p:spPr>
          <a:xfrm>
            <a:off x="381000" y="1066800"/>
            <a:ext cx="8382000" cy="6486391"/>
          </a:xfrm>
        </p:spPr>
        <p:txBody>
          <a:bodyPr>
            <a:normAutofit/>
          </a:bodyPr>
          <a:lstStyle/>
          <a:p>
            <a:r>
              <a:rPr lang="en-US" sz="2000" b="0" dirty="0" smtClean="0"/>
              <a:t>ACA paved way for health plans to embed dental via pediatric EHB</a:t>
            </a:r>
          </a:p>
          <a:p>
            <a:r>
              <a:rPr lang="en-US" b="0" dirty="0" smtClean="0"/>
              <a:t>Some also embed family dental coverage</a:t>
            </a:r>
            <a:endParaRPr lang="en-US" sz="2000" b="0" dirty="0" smtClean="0"/>
          </a:p>
          <a:p>
            <a:r>
              <a:rPr lang="en-US" b="0" dirty="0" smtClean="0"/>
              <a:t>Is there value in one stop shopping for benefits?  Or is separate dental easier to understand?</a:t>
            </a:r>
          </a:p>
          <a:p>
            <a:r>
              <a:rPr lang="en-US" b="0" dirty="0"/>
              <a:t>Increasing focus of interaction between oral health and overall physical health</a:t>
            </a:r>
          </a:p>
          <a:p>
            <a:endParaRPr lang="en-US" b="0" dirty="0" smtClean="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1128" r="11007" b="5949"/>
          <a:stretch/>
        </p:blipFill>
        <p:spPr>
          <a:xfrm>
            <a:off x="2593571" y="2917767"/>
            <a:ext cx="4023360" cy="3836622"/>
          </a:xfrm>
          <a:prstGeom prst="rect">
            <a:avLst/>
          </a:prstGeom>
        </p:spPr>
      </p:pic>
    </p:spTree>
    <p:extLst>
      <p:ext uri="{BB962C8B-B14F-4D97-AF65-F5344CB8AC3E}">
        <p14:creationId xmlns:p14="http://schemas.microsoft.com/office/powerpoint/2010/main" val="3528184542"/>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457200"/>
            <a:ext cx="8243888" cy="517065"/>
          </a:xfrm>
        </p:spPr>
        <p:txBody>
          <a:bodyPr>
            <a:normAutofit/>
          </a:bodyPr>
          <a:lstStyle/>
          <a:p>
            <a:r>
              <a:rPr lang="en-US" sz="3200" dirty="0" smtClean="0">
                <a:solidFill>
                  <a:schemeClr val="tx1"/>
                </a:solidFill>
              </a:rPr>
              <a:t>Moving Forward: Adult Dental Market</a:t>
            </a:r>
            <a:endParaRPr lang="en-US" sz="3200" dirty="0">
              <a:solidFill>
                <a:schemeClr val="tx1"/>
              </a:solidFill>
            </a:endParaRPr>
          </a:p>
        </p:txBody>
      </p:sp>
      <p:sp>
        <p:nvSpPr>
          <p:cNvPr id="3" name="Content Placeholder 2"/>
          <p:cNvSpPr>
            <a:spLocks noGrp="1"/>
          </p:cNvSpPr>
          <p:nvPr>
            <p:ph idx="1"/>
          </p:nvPr>
        </p:nvSpPr>
        <p:spPr>
          <a:xfrm>
            <a:off x="381000" y="1066800"/>
            <a:ext cx="8382000" cy="6486391"/>
          </a:xfrm>
        </p:spPr>
        <p:txBody>
          <a:bodyPr>
            <a:normAutofit/>
          </a:bodyPr>
          <a:lstStyle/>
          <a:p>
            <a:r>
              <a:rPr lang="en-US" sz="2000" b="0" dirty="0" smtClean="0"/>
              <a:t>More than 90% of dental plans purchased on exchanges were for adults</a:t>
            </a:r>
          </a:p>
          <a:p>
            <a:r>
              <a:rPr lang="en-US" b="0" dirty="0" smtClean="0"/>
              <a:t>Unmet need for individual adult dental coverage</a:t>
            </a:r>
          </a:p>
          <a:p>
            <a:r>
              <a:rPr lang="en-US" sz="2000" b="0" dirty="0" smtClean="0"/>
              <a:t>Opportunity for dental carriers to develop affordable, valuable, easy-to-purchase individual policies for adults, on or off exchange</a:t>
            </a:r>
          </a:p>
          <a:p>
            <a:r>
              <a:rPr lang="en-US" b="0" dirty="0" smtClean="0"/>
              <a:t>Coverage of adult dental in Medicare</a:t>
            </a:r>
          </a:p>
          <a:p>
            <a:pPr lvl="1"/>
            <a:r>
              <a:rPr lang="en-US" dirty="0" smtClean="0"/>
              <a:t>Traditional Medicare does not cover dental services</a:t>
            </a:r>
            <a:endParaRPr lang="en-US" b="0" dirty="0" smtClean="0"/>
          </a:p>
          <a:p>
            <a:pPr lvl="1"/>
            <a:r>
              <a:rPr lang="en-US" b="0" dirty="0" smtClean="0"/>
              <a:t>could create individual policies tailored toward that population</a:t>
            </a:r>
          </a:p>
          <a:p>
            <a:pPr lvl="1"/>
            <a:r>
              <a:rPr lang="en-US" dirty="0" smtClean="0"/>
              <a:t>Coul</a:t>
            </a:r>
            <a:r>
              <a:rPr lang="en-US" dirty="0" smtClean="0"/>
              <a:t>d partner with Medicare Advantage plans to offer dental</a:t>
            </a:r>
          </a:p>
          <a:p>
            <a:r>
              <a:rPr lang="en-US" b="0" dirty="0"/>
              <a:t>C</a:t>
            </a:r>
            <a:r>
              <a:rPr lang="en-US" b="0" dirty="0" smtClean="0"/>
              <a:t>overage of adult dental in Medicaid</a:t>
            </a:r>
          </a:p>
          <a:p>
            <a:pPr lvl="1"/>
            <a:r>
              <a:rPr lang="en-US" dirty="0" smtClean="0"/>
              <a:t>Varies widely by state, from no coverage to comprehensive coverage</a:t>
            </a:r>
          </a:p>
          <a:p>
            <a:pPr lvl="1"/>
            <a:r>
              <a:rPr lang="en-US" b="0" dirty="0" smtClean="0"/>
              <a:t>ACA Medicaid expansion provided dental coverage to an additional $5M adults</a:t>
            </a:r>
          </a:p>
          <a:p>
            <a:pPr lvl="1"/>
            <a:r>
              <a:rPr lang="en-US" dirty="0" smtClean="0"/>
              <a:t>Benefit continuity and covered services subject to political and budget cycles</a:t>
            </a:r>
          </a:p>
          <a:p>
            <a:pPr lvl="1"/>
            <a:r>
              <a:rPr lang="en-US" b="0" dirty="0" smtClean="0"/>
              <a:t>Structure affordable benefit programs for this population?</a:t>
            </a:r>
          </a:p>
          <a:p>
            <a:endParaRPr lang="en-US" b="0" dirty="0"/>
          </a:p>
          <a:p>
            <a:endParaRPr lang="en-US" b="0" dirty="0" smtClean="0"/>
          </a:p>
        </p:txBody>
      </p:sp>
    </p:spTree>
    <p:extLst>
      <p:ext uri="{BB962C8B-B14F-4D97-AF65-F5344CB8AC3E}">
        <p14:creationId xmlns:p14="http://schemas.microsoft.com/office/powerpoint/2010/main" val="3515191250"/>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457200"/>
            <a:ext cx="8243888" cy="517065"/>
          </a:xfrm>
        </p:spPr>
        <p:txBody>
          <a:bodyPr>
            <a:normAutofit/>
          </a:bodyPr>
          <a:lstStyle/>
          <a:p>
            <a:r>
              <a:rPr lang="en-US" sz="3200" dirty="0" smtClean="0">
                <a:solidFill>
                  <a:schemeClr val="tx1"/>
                </a:solidFill>
              </a:rPr>
              <a:t>Caveats and Limitations</a:t>
            </a:r>
            <a:endParaRPr lang="en-US" sz="3200" dirty="0">
              <a:solidFill>
                <a:schemeClr val="tx1"/>
              </a:solidFill>
            </a:endParaRPr>
          </a:p>
        </p:txBody>
      </p:sp>
      <p:sp>
        <p:nvSpPr>
          <p:cNvPr id="3" name="Content Placeholder 2"/>
          <p:cNvSpPr>
            <a:spLocks noGrp="1"/>
          </p:cNvSpPr>
          <p:nvPr>
            <p:ph idx="1"/>
          </p:nvPr>
        </p:nvSpPr>
        <p:spPr>
          <a:xfrm>
            <a:off x="381000" y="1066801"/>
            <a:ext cx="8382000" cy="3912524"/>
          </a:xfrm>
        </p:spPr>
        <p:txBody>
          <a:bodyPr>
            <a:normAutofit/>
          </a:bodyPr>
          <a:lstStyle/>
          <a:p>
            <a:pPr marL="0" indent="0" algn="just">
              <a:buNone/>
            </a:pPr>
            <a:r>
              <a:rPr lang="en-US" sz="1800" b="0" dirty="0"/>
              <a:t>I</a:t>
            </a:r>
            <a:r>
              <a:rPr lang="en-US" sz="1800" b="0" dirty="0" smtClean="0"/>
              <a:t>, </a:t>
            </a:r>
            <a:r>
              <a:rPr lang="en-US" sz="1800" b="0" dirty="0"/>
              <a:t>Joanne </a:t>
            </a:r>
            <a:r>
              <a:rPr lang="en-US" sz="1800" b="0" dirty="0" smtClean="0"/>
              <a:t>Fontana, am a </a:t>
            </a:r>
            <a:r>
              <a:rPr lang="en-US" sz="1800" b="0" dirty="0"/>
              <a:t>Consulting </a:t>
            </a:r>
            <a:r>
              <a:rPr lang="en-US" sz="1800" b="0" dirty="0" smtClean="0"/>
              <a:t>Actuary </a:t>
            </a:r>
            <a:r>
              <a:rPr lang="en-US" sz="1800" b="0" dirty="0"/>
              <a:t>for Milliman. </a:t>
            </a:r>
            <a:r>
              <a:rPr lang="en-US" sz="1800" b="0" dirty="0" smtClean="0"/>
              <a:t>I am a member </a:t>
            </a:r>
            <a:r>
              <a:rPr lang="en-US" sz="1800" b="0" dirty="0"/>
              <a:t>of the American Academy of Actuaries and meet the Qualification Standards of the American Academy of Actuaries to render the actuarial opinion contained herein.</a:t>
            </a:r>
          </a:p>
          <a:p>
            <a:pPr marL="0" indent="0" algn="just">
              <a:buNone/>
            </a:pPr>
            <a:r>
              <a:rPr lang="en-US" sz="1800" b="0" dirty="0"/>
              <a:t>Milliman has prepared this presentation for the specific purpose of providing commentary on the impact of the Affordable Care Act on the dental benefits industry.  This information may not be appropriate, and should not be used, for any other purpose.  This presentation has been prepared solely for the internal business use of, and is only to be relied upon by, the management of </a:t>
            </a:r>
            <a:r>
              <a:rPr lang="en-US" sz="1800" b="0" dirty="0" smtClean="0"/>
              <a:t>the Actuaries Club of Hartford and Springfield (ACHS). </a:t>
            </a:r>
            <a:r>
              <a:rPr lang="en-US" sz="1800" b="0" dirty="0"/>
              <a:t>No portion of this presentation may be provided to any other party without Milliman's prior written consent. Milliman does not intend to benefit or create a legal duty to any third party recipient of its work even if we permit the distribution of our work product to such third party. </a:t>
            </a:r>
          </a:p>
          <a:p>
            <a:pPr marL="0" indent="0" algn="just">
              <a:buNone/>
            </a:pPr>
            <a:r>
              <a:rPr lang="en-US" sz="1800" b="0" dirty="0"/>
              <a:t>Milliman does not provide legal advice, and recommends that </a:t>
            </a:r>
            <a:r>
              <a:rPr lang="en-US" sz="1800" b="0" dirty="0" smtClean="0"/>
              <a:t>ACHS </a:t>
            </a:r>
            <a:r>
              <a:rPr lang="en-US" sz="1800" b="0" dirty="0"/>
              <a:t>consult with its legal advisors regarding legal matters. </a:t>
            </a:r>
          </a:p>
          <a:p>
            <a:pPr marL="0" indent="0">
              <a:buNone/>
            </a:pPr>
            <a:endParaRPr lang="en-US" dirty="0"/>
          </a:p>
          <a:p>
            <a:endParaRPr lang="en-US" b="0" dirty="0" smtClean="0"/>
          </a:p>
        </p:txBody>
      </p:sp>
    </p:spTree>
    <p:extLst>
      <p:ext uri="{BB962C8B-B14F-4D97-AF65-F5344CB8AC3E}">
        <p14:creationId xmlns:p14="http://schemas.microsoft.com/office/powerpoint/2010/main" val="3027311965"/>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457200"/>
            <a:ext cx="8243888" cy="481222"/>
          </a:xfrm>
        </p:spPr>
        <p:txBody>
          <a:bodyPr>
            <a:normAutofit/>
          </a:bodyPr>
          <a:lstStyle/>
          <a:p>
            <a:r>
              <a:rPr lang="en-US" sz="3200" dirty="0" smtClean="0">
                <a:solidFill>
                  <a:schemeClr val="tx1"/>
                </a:solidFill>
              </a:rPr>
              <a:t>ACA Application to SADPs</a:t>
            </a:r>
            <a:endParaRPr lang="en-US" sz="3200" dirty="0">
              <a:solidFill>
                <a:schemeClr val="tx1"/>
              </a:solidFill>
            </a:endParaRPr>
          </a:p>
        </p:txBody>
      </p:sp>
      <p:sp>
        <p:nvSpPr>
          <p:cNvPr id="3" name="Content Placeholder 2"/>
          <p:cNvSpPr>
            <a:spLocks noGrp="1"/>
          </p:cNvSpPr>
          <p:nvPr>
            <p:ph idx="1"/>
          </p:nvPr>
        </p:nvSpPr>
        <p:spPr>
          <a:xfrm>
            <a:off x="381000" y="1066800"/>
            <a:ext cx="8382000" cy="5640006"/>
          </a:xfrm>
        </p:spPr>
        <p:txBody>
          <a:bodyPr/>
          <a:lstStyle/>
          <a:p>
            <a:pPr marL="0" indent="0">
              <a:buNone/>
            </a:pPr>
            <a:r>
              <a:rPr lang="en-US" sz="2400" b="0" dirty="0" smtClean="0"/>
              <a:t>Standalone dental is “excepted benefit” under the ACA</a:t>
            </a:r>
          </a:p>
          <a:p>
            <a:r>
              <a:rPr lang="en-US" sz="2400" b="0" dirty="0" smtClean="0"/>
              <a:t>3 </a:t>
            </a:r>
            <a:r>
              <a:rPr lang="en-US" sz="2400" b="0" dirty="0" err="1" smtClean="0"/>
              <a:t>Rs</a:t>
            </a:r>
            <a:r>
              <a:rPr lang="en-US" sz="2400" b="0" dirty="0" smtClean="0"/>
              <a:t> --  Do not apply</a:t>
            </a:r>
          </a:p>
          <a:p>
            <a:r>
              <a:rPr lang="en-US" sz="2400" b="0" dirty="0" smtClean="0"/>
              <a:t>Advance Premium Tax Credit</a:t>
            </a:r>
            <a:endParaRPr lang="en-US" sz="2200" dirty="0" smtClean="0"/>
          </a:p>
          <a:p>
            <a:pPr lvl="1"/>
            <a:r>
              <a:rPr lang="en-US" sz="2200" dirty="0" smtClean="0"/>
              <a:t>If </a:t>
            </a:r>
            <a:r>
              <a:rPr lang="en-US" sz="2200" dirty="0"/>
              <a:t>$ left over after purchasing QHP, remaining funds can be used for standalone pediatric dental EHB</a:t>
            </a:r>
          </a:p>
          <a:p>
            <a:pPr lvl="1"/>
            <a:r>
              <a:rPr lang="en-US" sz="2200" dirty="0"/>
              <a:t>APTC calculation includes </a:t>
            </a:r>
            <a:r>
              <a:rPr lang="en-US" sz="2200" dirty="0" smtClean="0"/>
              <a:t>pediatric dental ONLY if 2</a:t>
            </a:r>
            <a:r>
              <a:rPr lang="en-US" sz="2200" baseline="30000" dirty="0" smtClean="0"/>
              <a:t>nd</a:t>
            </a:r>
            <a:r>
              <a:rPr lang="en-US" sz="2200" dirty="0" smtClean="0"/>
              <a:t> lowest cost Silver plan has embedded dental</a:t>
            </a:r>
          </a:p>
          <a:p>
            <a:pPr lvl="1"/>
            <a:r>
              <a:rPr lang="en-US" sz="2200" dirty="0" smtClean="0"/>
              <a:t>No subsidy for adult dental</a:t>
            </a:r>
          </a:p>
          <a:p>
            <a:r>
              <a:rPr lang="en-US" sz="2400" b="0" dirty="0" smtClean="0"/>
              <a:t>Cost Sharing Reductions</a:t>
            </a:r>
          </a:p>
          <a:p>
            <a:pPr lvl="1"/>
            <a:r>
              <a:rPr lang="en-US" sz="2200" dirty="0" smtClean="0"/>
              <a:t>Only apply for embedded pediatric dental with combined cost-sharing (deductible, OOP maximum)</a:t>
            </a:r>
            <a:endParaRPr lang="en-US" sz="2200" b="0" dirty="0" smtClean="0"/>
          </a:p>
          <a:p>
            <a:endParaRPr lang="en-US" sz="2400" b="0" dirty="0" smtClean="0"/>
          </a:p>
          <a:p>
            <a:endParaRPr lang="en-US" sz="2400" b="0" dirty="0"/>
          </a:p>
        </p:txBody>
      </p:sp>
    </p:spTree>
    <p:extLst>
      <p:ext uri="{BB962C8B-B14F-4D97-AF65-F5344CB8AC3E}">
        <p14:creationId xmlns:p14="http://schemas.microsoft.com/office/powerpoint/2010/main" val="40035189"/>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457200"/>
            <a:ext cx="8243888" cy="517065"/>
          </a:xfrm>
        </p:spPr>
        <p:txBody>
          <a:bodyPr>
            <a:normAutofit/>
          </a:bodyPr>
          <a:lstStyle/>
          <a:p>
            <a:r>
              <a:rPr lang="en-US" sz="3200" dirty="0" smtClean="0">
                <a:solidFill>
                  <a:schemeClr val="tx1"/>
                </a:solidFill>
              </a:rPr>
              <a:t>ACA Application to SADPs, cont.</a:t>
            </a:r>
            <a:endParaRPr lang="en-US" sz="3200" dirty="0">
              <a:solidFill>
                <a:schemeClr val="tx1"/>
              </a:solidFill>
            </a:endParaRPr>
          </a:p>
        </p:txBody>
      </p:sp>
      <p:sp>
        <p:nvSpPr>
          <p:cNvPr id="3" name="Content Placeholder 2"/>
          <p:cNvSpPr>
            <a:spLocks noGrp="1"/>
          </p:cNvSpPr>
          <p:nvPr>
            <p:ph idx="1"/>
          </p:nvPr>
        </p:nvSpPr>
        <p:spPr>
          <a:xfrm>
            <a:off x="381000" y="1066800"/>
            <a:ext cx="8382000" cy="6486391"/>
          </a:xfrm>
        </p:spPr>
        <p:txBody>
          <a:bodyPr/>
          <a:lstStyle/>
          <a:p>
            <a:r>
              <a:rPr lang="en-US" sz="2400" b="0" dirty="0" smtClean="0"/>
              <a:t>Health Insurer Fee (HIT/Section 9010 Tax)</a:t>
            </a:r>
          </a:p>
          <a:p>
            <a:pPr lvl="1"/>
            <a:r>
              <a:rPr lang="en-US" sz="2200" b="1" dirty="0" smtClean="0"/>
              <a:t>Does</a:t>
            </a:r>
            <a:r>
              <a:rPr lang="en-US" sz="2200" dirty="0" smtClean="0"/>
              <a:t> apply; dental insurers are “issuers”</a:t>
            </a:r>
          </a:p>
          <a:p>
            <a:r>
              <a:rPr lang="en-US" sz="2400" b="0" dirty="0" smtClean="0"/>
              <a:t>Rating Rules</a:t>
            </a:r>
          </a:p>
          <a:p>
            <a:pPr lvl="1"/>
            <a:r>
              <a:rPr lang="en-US" sz="2200" b="0" dirty="0" smtClean="0"/>
              <a:t>156.470(b</a:t>
            </a:r>
            <a:r>
              <a:rPr lang="en-US" sz="2200" b="0" dirty="0"/>
              <a:t>): “standalone dental issuers not subject to fair health insurance premium rules, not required to develop rates under same limitations as </a:t>
            </a:r>
            <a:r>
              <a:rPr lang="en-US" sz="2200" b="0" dirty="0" smtClean="0"/>
              <a:t>QHPs”</a:t>
            </a:r>
          </a:p>
          <a:p>
            <a:pPr lvl="1"/>
            <a:r>
              <a:rPr lang="en-US" sz="2200" dirty="0" smtClean="0"/>
              <a:t>However, it </a:t>
            </a:r>
            <a:r>
              <a:rPr lang="en-US" sz="2200" dirty="0"/>
              <a:t>makes sense to align standalone dental plan rates with the structure of medical rates</a:t>
            </a:r>
          </a:p>
          <a:p>
            <a:pPr lvl="2"/>
            <a:r>
              <a:rPr lang="en-US" sz="2000" dirty="0"/>
              <a:t>Exchange systems for data collection from carriers</a:t>
            </a:r>
          </a:p>
          <a:p>
            <a:pPr lvl="2"/>
            <a:r>
              <a:rPr lang="en-US" sz="2000" dirty="0"/>
              <a:t>Exchange user portals</a:t>
            </a:r>
          </a:p>
          <a:p>
            <a:pPr lvl="2"/>
            <a:r>
              <a:rPr lang="en-US" sz="2000" dirty="0"/>
              <a:t>Consumer understanding</a:t>
            </a:r>
          </a:p>
          <a:p>
            <a:endParaRPr lang="en-US" sz="2400" dirty="0" smtClean="0"/>
          </a:p>
          <a:p>
            <a:endParaRPr lang="en-US" sz="2400" b="0" dirty="0" smtClean="0"/>
          </a:p>
          <a:p>
            <a:endParaRPr lang="en-US" sz="2400" b="0" dirty="0" smtClean="0"/>
          </a:p>
          <a:p>
            <a:endParaRPr lang="en-US" sz="2400" b="0" dirty="0"/>
          </a:p>
        </p:txBody>
      </p:sp>
    </p:spTree>
    <p:extLst>
      <p:ext uri="{BB962C8B-B14F-4D97-AF65-F5344CB8AC3E}">
        <p14:creationId xmlns:p14="http://schemas.microsoft.com/office/powerpoint/2010/main" val="48303876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ACA Impacts:  Rating and Product</a:t>
            </a:r>
            <a:endParaRPr lang="en-US" dirty="0"/>
          </a:p>
        </p:txBody>
      </p:sp>
      <p:sp>
        <p:nvSpPr>
          <p:cNvPr id="4" name="Rectangle 3">
            <a:extLst>
              <a:ext uri="{FF2B5EF4-FFF2-40B4-BE49-F238E27FC236}">
                <a16:creationId xmlns:a16="http://schemas.microsoft.com/office/drawing/2014/main" id="{E4FBFF0A-DEC8-3348-8617-7E3271F16C0C}"/>
              </a:ext>
            </a:extLst>
          </p:cNvPr>
          <p:cNvSpPr/>
          <p:nvPr/>
        </p:nvSpPr>
        <p:spPr>
          <a:xfrm>
            <a:off x="617162" y="1294578"/>
            <a:ext cx="8399532" cy="5262979"/>
          </a:xfrm>
          <a:prstGeom prst="rect">
            <a:avLst/>
          </a:prstGeom>
        </p:spPr>
        <p:txBody>
          <a:bodyPr wrap="square">
            <a:spAutoFit/>
          </a:bodyPr>
          <a:lstStyle/>
          <a:p>
            <a:r>
              <a:rPr lang="en-US" sz="1400" b="1" dirty="0">
                <a:latin typeface="Verdana" panose="020B0604030504040204" pitchFamily="34" charset="0"/>
                <a:ea typeface="Verdana" panose="020B0604030504040204" pitchFamily="34" charset="0"/>
                <a:cs typeface="Verdana" panose="020B0604030504040204" pitchFamily="34" charset="0"/>
              </a:rPr>
              <a:t>Rating</a:t>
            </a: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Single Risk Pool</a:t>
            </a: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Price to Market</a:t>
            </a: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Age Only:  Federal Age Curve 3:1 ratio</a:t>
            </a: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Annual filing – no changes once approved</a:t>
            </a:r>
          </a:p>
          <a:p>
            <a:pPr>
              <a:buClr>
                <a:schemeClr val="accent3"/>
              </a:buClr>
            </a:pPr>
            <a:endParaRPr lang="en-US" sz="1400" dirty="0">
              <a:latin typeface="Verdana" panose="020B0604030504040204" pitchFamily="34" charset="0"/>
              <a:ea typeface="Verdana" panose="020B0604030504040204" pitchFamily="34" charset="0"/>
              <a:cs typeface="Verdana" panose="020B0604030504040204" pitchFamily="34" charset="0"/>
            </a:endParaRPr>
          </a:p>
          <a:p>
            <a:r>
              <a:rPr lang="en-US" sz="1400" b="1" dirty="0">
                <a:latin typeface="Verdana" panose="020B0604030504040204" pitchFamily="34" charset="0"/>
                <a:ea typeface="Verdana" panose="020B0604030504040204" pitchFamily="34" charset="0"/>
                <a:cs typeface="Verdana" panose="020B0604030504040204" pitchFamily="34" charset="0"/>
              </a:rPr>
              <a:t>Underwriting</a:t>
            </a: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Guaranteed Issue – no pre-existing condition limitations</a:t>
            </a: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Annual Open Enrollment Period (all January 1 effective dates) </a:t>
            </a:r>
          </a:p>
          <a:p>
            <a:endParaRPr lang="en-US" sz="1400" b="1" dirty="0">
              <a:latin typeface="Verdana" panose="020B0604030504040204" pitchFamily="34" charset="0"/>
              <a:ea typeface="Verdana" panose="020B0604030504040204" pitchFamily="34" charset="0"/>
              <a:cs typeface="Verdana" panose="020B0604030504040204" pitchFamily="34" charset="0"/>
            </a:endParaRPr>
          </a:p>
          <a:p>
            <a:r>
              <a:rPr lang="en-US" sz="1400" b="1" dirty="0">
                <a:latin typeface="Verdana" panose="020B0604030504040204" pitchFamily="34" charset="0"/>
                <a:ea typeface="Verdana" panose="020B0604030504040204" pitchFamily="34" charset="0"/>
                <a:cs typeface="Verdana" panose="020B0604030504040204" pitchFamily="34" charset="0"/>
              </a:rPr>
              <a:t>Plan Designs</a:t>
            </a: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Essential Health Benefits (EHB)</a:t>
            </a: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No cost sharing allowed for preventive </a:t>
            </a:r>
            <a:r>
              <a:rPr lang="en-US" sz="1400" dirty="0" smtClean="0">
                <a:latin typeface="Verdana" panose="020B0604030504040204" pitchFamily="34" charset="0"/>
                <a:ea typeface="Verdana" panose="020B0604030504040204" pitchFamily="34" charset="0"/>
                <a:cs typeface="Verdana" panose="020B0604030504040204" pitchFamily="34" charset="0"/>
              </a:rPr>
              <a:t>care</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May not </a:t>
            </a:r>
            <a:r>
              <a:rPr lang="en-US" sz="1400" dirty="0">
                <a:latin typeface="Verdana" panose="020B0604030504040204" pitchFamily="34" charset="0"/>
                <a:ea typeface="Verdana" panose="020B0604030504040204" pitchFamily="34" charset="0"/>
                <a:cs typeface="Verdana" panose="020B0604030504040204" pitchFamily="34" charset="0"/>
              </a:rPr>
              <a:t>impose lifetime limits, benefit caps</a:t>
            </a: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Grandfathered plans:  If you like your plan you can keep your plan</a:t>
            </a:r>
          </a:p>
          <a:p>
            <a:endParaRPr lang="en-US" sz="1400" b="1" dirty="0">
              <a:latin typeface="Verdana" panose="020B0604030504040204" pitchFamily="34" charset="0"/>
              <a:ea typeface="Verdana" panose="020B0604030504040204" pitchFamily="34" charset="0"/>
              <a:cs typeface="Verdana" panose="020B0604030504040204" pitchFamily="34" charset="0"/>
            </a:endParaRPr>
          </a:p>
          <a:p>
            <a:r>
              <a:rPr lang="en-US" sz="1400" b="1" dirty="0" smtClean="0">
                <a:latin typeface="Verdana" panose="020B0604030504040204" pitchFamily="34" charset="0"/>
                <a:ea typeface="Verdana" panose="020B0604030504040204" pitchFamily="34" charset="0"/>
                <a:cs typeface="Verdana" panose="020B0604030504040204" pitchFamily="34" charset="0"/>
              </a:rPr>
              <a:t>Actuarial </a:t>
            </a:r>
            <a:r>
              <a:rPr lang="en-US" sz="1400" b="1" dirty="0">
                <a:latin typeface="Verdana" panose="020B0604030504040204" pitchFamily="34" charset="0"/>
                <a:ea typeface="Verdana" panose="020B0604030504040204" pitchFamily="34" charset="0"/>
                <a:cs typeface="Verdana" panose="020B0604030504040204" pitchFamily="34" charset="0"/>
              </a:rPr>
              <a:t>Value</a:t>
            </a: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Federal Calculator</a:t>
            </a: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Prescribed metal levels</a:t>
            </a:r>
          </a:p>
          <a:p>
            <a:pPr marL="628650" lvl="1"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Bronze 		60%</a:t>
            </a:r>
          </a:p>
          <a:p>
            <a:pPr marL="628650" lvl="1"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Silver 		70%</a:t>
            </a:r>
          </a:p>
          <a:p>
            <a:pPr marL="628650" lvl="1"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Gold 		80%</a:t>
            </a:r>
          </a:p>
          <a:p>
            <a:pPr marL="628650" lvl="1"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Platinum 	90%</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De </a:t>
            </a:r>
            <a:r>
              <a:rPr lang="en-US" sz="1400" dirty="0" err="1" smtClean="0">
                <a:latin typeface="Verdana" panose="020B0604030504040204" pitchFamily="34" charset="0"/>
                <a:ea typeface="Verdana" panose="020B0604030504040204" pitchFamily="34" charset="0"/>
                <a:cs typeface="Verdana" panose="020B0604030504040204" pitchFamily="34" charset="0"/>
              </a:rPr>
              <a:t>minimis</a:t>
            </a:r>
            <a:r>
              <a:rPr lang="en-US" sz="1400" dirty="0" smtClean="0">
                <a:latin typeface="Verdana" panose="020B0604030504040204" pitchFamily="34" charset="0"/>
                <a:ea typeface="Verdana" panose="020B0604030504040204" pitchFamily="34" charset="0"/>
                <a:cs typeface="Verdana" panose="020B0604030504040204" pitchFamily="34" charset="0"/>
              </a:rPr>
              <a:t> </a:t>
            </a:r>
            <a:r>
              <a:rPr lang="en-US" sz="1400" dirty="0">
                <a:latin typeface="Verdana" panose="020B0604030504040204" pitchFamily="34" charset="0"/>
                <a:ea typeface="Verdana" panose="020B0604030504040204" pitchFamily="34" charset="0"/>
                <a:cs typeface="Verdana" panose="020B0604030504040204" pitchFamily="34" charset="0"/>
              </a:rPr>
              <a:t>variation +/- 2</a:t>
            </a:r>
            <a:r>
              <a:rPr lang="en-US" sz="1400" dirty="0" smtClean="0">
                <a:latin typeface="Verdana" panose="020B0604030504040204" pitchFamily="34" charset="0"/>
                <a:ea typeface="Verdana" panose="020B0604030504040204" pitchFamily="34" charset="0"/>
                <a:cs typeface="Verdana" panose="020B0604030504040204" pitchFamily="34" charset="0"/>
              </a:rPr>
              <a:t>%</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cxnSp>
        <p:nvCxnSpPr>
          <p:cNvPr id="5" name="Straight Connector 4">
            <a:extLst>
              <a:ext uri="{FF2B5EF4-FFF2-40B4-BE49-F238E27FC236}">
                <a16:creationId xmlns:a16="http://schemas.microsoft.com/office/drawing/2014/main" id="{3696FEDD-FB2C-E941-839E-213D7FACFAE8}"/>
              </a:ext>
            </a:extLst>
          </p:cNvPr>
          <p:cNvCxnSpPr/>
          <p:nvPr/>
        </p:nvCxnSpPr>
        <p:spPr>
          <a:xfrm>
            <a:off x="489857" y="1371600"/>
            <a:ext cx="0" cy="5065776"/>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456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ACA Impacts:  </a:t>
            </a:r>
            <a:r>
              <a:rPr lang="en-US" dirty="0" smtClean="0"/>
              <a:t>New Competitors/Markets</a:t>
            </a:r>
            <a:endParaRPr lang="en-US" dirty="0"/>
          </a:p>
        </p:txBody>
      </p:sp>
      <p:sp>
        <p:nvSpPr>
          <p:cNvPr id="4" name="Rectangle 3">
            <a:extLst>
              <a:ext uri="{FF2B5EF4-FFF2-40B4-BE49-F238E27FC236}">
                <a16:creationId xmlns:a16="http://schemas.microsoft.com/office/drawing/2014/main" id="{E4FBFF0A-DEC8-3348-8617-7E3271F16C0C}"/>
              </a:ext>
            </a:extLst>
          </p:cNvPr>
          <p:cNvSpPr/>
          <p:nvPr/>
        </p:nvSpPr>
        <p:spPr>
          <a:xfrm>
            <a:off x="617162" y="1294578"/>
            <a:ext cx="8399532" cy="2462213"/>
          </a:xfrm>
          <a:prstGeom prst="rect">
            <a:avLst/>
          </a:prstGeom>
        </p:spPr>
        <p:txBody>
          <a:bodyPr wrap="square">
            <a:spAutoFit/>
          </a:bodyPr>
          <a:lstStyle/>
          <a:p>
            <a:pPr>
              <a:buClr>
                <a:schemeClr val="accent3"/>
              </a:buClr>
            </a:pPr>
            <a:r>
              <a:rPr lang="en-US" sz="1400" b="1" dirty="0" smtClean="0">
                <a:latin typeface="Verdana" panose="020B0604030504040204" pitchFamily="34" charset="0"/>
                <a:ea typeface="Verdana" panose="020B0604030504040204" pitchFamily="34" charset="0"/>
                <a:cs typeface="Verdana" panose="020B0604030504040204" pitchFamily="34" charset="0"/>
              </a:rPr>
              <a:t>New </a:t>
            </a:r>
            <a:r>
              <a:rPr lang="en-US" sz="1400" b="1" dirty="0">
                <a:latin typeface="Verdana" panose="020B0604030504040204" pitchFamily="34" charset="0"/>
                <a:ea typeface="Verdana" panose="020B0604030504040204" pitchFamily="34" charset="0"/>
                <a:cs typeface="Verdana" panose="020B0604030504040204" pitchFamily="34" charset="0"/>
              </a:rPr>
              <a:t>Competitors:  Co-ops</a:t>
            </a: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a:latin typeface="Verdana" panose="020B0604030504040204" pitchFamily="34" charset="0"/>
                <a:ea typeface="Verdana" panose="020B0604030504040204" pitchFamily="34" charset="0"/>
                <a:cs typeface="Verdana" panose="020B0604030504040204" pitchFamily="34" charset="0"/>
              </a:rPr>
              <a:t>Launched </a:t>
            </a:r>
            <a:r>
              <a:rPr lang="en-US" sz="1400" dirty="0" smtClean="0">
                <a:latin typeface="Verdana" panose="020B0604030504040204" pitchFamily="34" charset="0"/>
                <a:ea typeface="Verdana" panose="020B0604030504040204" pitchFamily="34" charset="0"/>
                <a:cs typeface="Verdana" panose="020B0604030504040204" pitchFamily="34" charset="0"/>
              </a:rPr>
              <a:t>HealthyCT</a:t>
            </a:r>
          </a:p>
          <a:p>
            <a:pPr>
              <a:buClr>
                <a:schemeClr val="accent3"/>
              </a:buClr>
            </a:pPr>
            <a:endParaRPr lang="en-US" sz="1400" b="1" dirty="0">
              <a:latin typeface="Verdana" panose="020B0604030504040204" pitchFamily="34" charset="0"/>
              <a:ea typeface="Verdana" panose="020B0604030504040204" pitchFamily="34" charset="0"/>
              <a:cs typeface="Verdana" panose="020B0604030504040204" pitchFamily="34" charset="0"/>
            </a:endParaRPr>
          </a:p>
          <a:p>
            <a:pPr>
              <a:buClr>
                <a:schemeClr val="accent3"/>
              </a:buClr>
            </a:pPr>
            <a:r>
              <a:rPr lang="en-US" sz="1400" b="1" dirty="0" smtClean="0">
                <a:latin typeface="Verdana" panose="020B0604030504040204" pitchFamily="34" charset="0"/>
                <a:ea typeface="Verdana" panose="020B0604030504040204" pitchFamily="34" charset="0"/>
                <a:cs typeface="Verdana" panose="020B0604030504040204" pitchFamily="34" charset="0"/>
              </a:rPr>
              <a:t>Established Exchanges</a:t>
            </a: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Market places</a:t>
            </a: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Federal or State Based</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Carriers applied to become Qualified Health Plan (QHP)</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Affordability addressed for those under 400% Federal Poverty Level (FPL)</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Advance Premium Tax Credits (APTC)</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Cost Share Reductions (CSR)</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Healthcare.gov</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cxnSp>
        <p:nvCxnSpPr>
          <p:cNvPr id="5" name="Straight Connector 4">
            <a:extLst>
              <a:ext uri="{FF2B5EF4-FFF2-40B4-BE49-F238E27FC236}">
                <a16:creationId xmlns:a16="http://schemas.microsoft.com/office/drawing/2014/main" id="{3696FEDD-FB2C-E941-839E-213D7FACFAE8}"/>
              </a:ext>
            </a:extLst>
          </p:cNvPr>
          <p:cNvCxnSpPr/>
          <p:nvPr/>
        </p:nvCxnSpPr>
        <p:spPr>
          <a:xfrm>
            <a:off x="489857" y="1371600"/>
            <a:ext cx="0" cy="2293495"/>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1487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ACA Impacts:  </a:t>
            </a:r>
            <a:r>
              <a:rPr lang="en-US" dirty="0" smtClean="0"/>
              <a:t>Risk Mitigation</a:t>
            </a:r>
            <a:endParaRPr lang="en-US" dirty="0"/>
          </a:p>
        </p:txBody>
      </p:sp>
      <p:sp>
        <p:nvSpPr>
          <p:cNvPr id="4" name="Rectangle 3">
            <a:extLst>
              <a:ext uri="{FF2B5EF4-FFF2-40B4-BE49-F238E27FC236}">
                <a16:creationId xmlns:a16="http://schemas.microsoft.com/office/drawing/2014/main" id="{E4FBFF0A-DEC8-3348-8617-7E3271F16C0C}"/>
              </a:ext>
            </a:extLst>
          </p:cNvPr>
          <p:cNvSpPr/>
          <p:nvPr/>
        </p:nvSpPr>
        <p:spPr>
          <a:xfrm>
            <a:off x="617162" y="1294578"/>
            <a:ext cx="8399532" cy="3754874"/>
          </a:xfrm>
          <a:prstGeom prst="rect">
            <a:avLst/>
          </a:prstGeom>
        </p:spPr>
        <p:txBody>
          <a:bodyPr wrap="square">
            <a:spAutoFit/>
          </a:bodyPr>
          <a:lstStyle/>
          <a:p>
            <a:pPr>
              <a:buClr>
                <a:schemeClr val="accent3"/>
              </a:buClr>
            </a:pPr>
            <a:r>
              <a:rPr lang="en-US" sz="1400" b="1" dirty="0" smtClean="0">
                <a:latin typeface="Verdana" panose="020B0604030504040204" pitchFamily="34" charset="0"/>
                <a:ea typeface="Verdana" panose="020B0604030504040204" pitchFamily="34" charset="0"/>
                <a:cs typeface="Verdana" panose="020B0604030504040204" pitchFamily="34" charset="0"/>
              </a:rPr>
              <a:t>3 R’s</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Intended to mitigate risk and encourage carrier participation</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Federal Reinsurance Program – Temporary 2014 – 2016</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Funded by carrier assessments</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2014 covered x% of claims between $000,000 and $000,000</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Settled in June of following year based on available contributions</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Phased out over 3 years</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Risk Corridors – Temporary 2014 – 2016</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Intended to be a zero sum game</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Reimbursed carriers who fell 3% below target with assessment on those above 3%</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Did not work as planned – losses far exceeded gains, paid $0.12 on dollar for 2014</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Risk Adjustment – Permanent</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Using diagnosis based HCCs, transfers dollars from companies who have a better risk profile to those with a worse risk profile</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Settled in June of year following benefit plan year</a:t>
            </a:r>
          </a:p>
          <a:p>
            <a:pPr marL="628650" lvl="1" indent="-171450">
              <a:buClr>
                <a:schemeClr val="accent3"/>
              </a:buClr>
              <a:buFont typeface="Wingdings" pitchFamily="2" charset="2"/>
              <a:buChar char="§"/>
            </a:pPr>
            <a:endParaRPr lang="en-US" sz="1400" dirty="0" smtClean="0">
              <a:latin typeface="Verdana" panose="020B0604030504040204" pitchFamily="34" charset="0"/>
              <a:ea typeface="Verdana" panose="020B0604030504040204" pitchFamily="34" charset="0"/>
              <a:cs typeface="Verdana" panose="020B0604030504040204" pitchFamily="34" charset="0"/>
            </a:endParaRPr>
          </a:p>
          <a:p>
            <a:endParaRPr lang="en-US" sz="1400" dirty="0">
              <a:latin typeface="Verdana" panose="020B0604030504040204" pitchFamily="34" charset="0"/>
              <a:ea typeface="Verdana" panose="020B0604030504040204" pitchFamily="34" charset="0"/>
              <a:cs typeface="Verdana" panose="020B0604030504040204" pitchFamily="34" charset="0"/>
            </a:endParaRPr>
          </a:p>
        </p:txBody>
      </p:sp>
      <p:cxnSp>
        <p:nvCxnSpPr>
          <p:cNvPr id="5" name="Straight Connector 4">
            <a:extLst>
              <a:ext uri="{FF2B5EF4-FFF2-40B4-BE49-F238E27FC236}">
                <a16:creationId xmlns:a16="http://schemas.microsoft.com/office/drawing/2014/main" id="{3696FEDD-FB2C-E941-839E-213D7FACFAE8}"/>
              </a:ext>
            </a:extLst>
          </p:cNvPr>
          <p:cNvCxnSpPr/>
          <p:nvPr/>
        </p:nvCxnSpPr>
        <p:spPr>
          <a:xfrm>
            <a:off x="489857" y="1371600"/>
            <a:ext cx="0" cy="315468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12317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ACA Impacts:  </a:t>
            </a:r>
            <a:r>
              <a:rPr lang="en-US" dirty="0" smtClean="0"/>
              <a:t>Affordability</a:t>
            </a:r>
            <a:endParaRPr lang="en-US" dirty="0"/>
          </a:p>
        </p:txBody>
      </p:sp>
      <p:sp>
        <p:nvSpPr>
          <p:cNvPr id="4" name="Rectangle 3">
            <a:extLst>
              <a:ext uri="{FF2B5EF4-FFF2-40B4-BE49-F238E27FC236}">
                <a16:creationId xmlns:a16="http://schemas.microsoft.com/office/drawing/2014/main" id="{E4FBFF0A-DEC8-3348-8617-7E3271F16C0C}"/>
              </a:ext>
            </a:extLst>
          </p:cNvPr>
          <p:cNvSpPr/>
          <p:nvPr/>
        </p:nvSpPr>
        <p:spPr>
          <a:xfrm>
            <a:off x="617162" y="1294578"/>
            <a:ext cx="7799815" cy="5047536"/>
          </a:xfrm>
          <a:prstGeom prst="rect">
            <a:avLst/>
          </a:prstGeom>
        </p:spPr>
        <p:txBody>
          <a:bodyPr wrap="square">
            <a:spAutoFit/>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Advance Premium Tax Credits (APTC)</a:t>
            </a:r>
          </a:p>
          <a:p>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Eligibility:  Individuals and Families between 100% and 400% Federal Poverty Level (FPL)</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Sets maximum percentage of income that can be spent on health insurance premiums</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Tax Credit is the difference between the 2</a:t>
            </a:r>
            <a:r>
              <a:rPr lang="en-US" sz="1400" baseline="30000" dirty="0" smtClean="0">
                <a:latin typeface="Verdana" panose="020B0604030504040204" pitchFamily="34" charset="0"/>
                <a:ea typeface="Verdana" panose="020B0604030504040204" pitchFamily="34" charset="0"/>
                <a:cs typeface="Verdana" panose="020B0604030504040204" pitchFamily="34" charset="0"/>
              </a:rPr>
              <a:t>nd</a:t>
            </a:r>
            <a:r>
              <a:rPr lang="en-US" sz="1400" dirty="0" smtClean="0">
                <a:latin typeface="Verdana" panose="020B0604030504040204" pitchFamily="34" charset="0"/>
                <a:ea typeface="Verdana" panose="020B0604030504040204" pitchFamily="34" charset="0"/>
                <a:cs typeface="Verdana" panose="020B0604030504040204" pitchFamily="34" charset="0"/>
              </a:rPr>
              <a:t> lowest cost Silver plan and the maximum % income</a:t>
            </a:r>
          </a:p>
          <a:p>
            <a:pPr>
              <a:buClr>
                <a:schemeClr val="accent3"/>
              </a:buClr>
            </a:pPr>
            <a:endParaRPr lang="en-US" sz="1400" dirty="0" smtClean="0">
              <a:latin typeface="Verdana" panose="020B0604030504040204" pitchFamily="34" charset="0"/>
              <a:ea typeface="Verdana" panose="020B0604030504040204" pitchFamily="34" charset="0"/>
              <a:cs typeface="Verdana" panose="020B0604030504040204" pitchFamily="34" charset="0"/>
            </a:endParaRPr>
          </a:p>
          <a:p>
            <a:pPr lvl="1">
              <a:buClr>
                <a:schemeClr val="accent3"/>
              </a:buClr>
            </a:pPr>
            <a:r>
              <a:rPr lang="en-US" sz="1400" dirty="0" smtClean="0">
                <a:latin typeface="Verdana" panose="020B0604030504040204" pitchFamily="34" charset="0"/>
                <a:ea typeface="Verdana" panose="020B0604030504040204" pitchFamily="34" charset="0"/>
                <a:cs typeface="Verdana" panose="020B0604030504040204" pitchFamily="34" charset="0"/>
              </a:rPr>
              <a:t>Example:  Individual earning $22,000 annual</a:t>
            </a:r>
          </a:p>
          <a:p>
            <a:pPr lvl="2">
              <a:buClr>
                <a:schemeClr val="accent3"/>
              </a:buClr>
            </a:pPr>
            <a:r>
              <a:rPr lang="en-US" sz="1400" dirty="0" smtClean="0">
                <a:latin typeface="Verdana" panose="020B0604030504040204" pitchFamily="34" charset="0"/>
                <a:ea typeface="Verdana" panose="020B0604030504040204" pitchFamily="34" charset="0"/>
                <a:cs typeface="Verdana" panose="020B0604030504040204" pitchFamily="34" charset="0"/>
              </a:rPr>
              <a:t>Premium for 2</a:t>
            </a:r>
            <a:r>
              <a:rPr lang="en-US" sz="1400" baseline="30000" dirty="0" smtClean="0">
                <a:latin typeface="Verdana" panose="020B0604030504040204" pitchFamily="34" charset="0"/>
                <a:ea typeface="Verdana" panose="020B0604030504040204" pitchFamily="34" charset="0"/>
                <a:cs typeface="Verdana" panose="020B0604030504040204" pitchFamily="34" charset="0"/>
              </a:rPr>
              <a:t>nd</a:t>
            </a:r>
            <a:r>
              <a:rPr lang="en-US" sz="1400" dirty="0" smtClean="0">
                <a:latin typeface="Verdana" panose="020B0604030504040204" pitchFamily="34" charset="0"/>
                <a:ea typeface="Verdana" panose="020B0604030504040204" pitchFamily="34" charset="0"/>
                <a:cs typeface="Verdana" panose="020B0604030504040204" pitchFamily="34" charset="0"/>
              </a:rPr>
              <a:t> Lowest Cost Silver Plan		$484</a:t>
            </a:r>
          </a:p>
          <a:p>
            <a:pPr lvl="2">
              <a:buClr>
                <a:schemeClr val="accent3"/>
              </a:buClr>
            </a:pPr>
            <a:r>
              <a:rPr lang="en-US" sz="1400" dirty="0" smtClean="0">
                <a:latin typeface="Verdana" panose="020B0604030504040204" pitchFamily="34" charset="0"/>
                <a:ea typeface="Verdana" panose="020B0604030504040204" pitchFamily="34" charset="0"/>
                <a:cs typeface="Verdana" panose="020B0604030504040204" pitchFamily="34" charset="0"/>
              </a:rPr>
              <a:t>Maximum 5.8% Income					$106</a:t>
            </a:r>
          </a:p>
          <a:p>
            <a:pPr lvl="2">
              <a:buClr>
                <a:schemeClr val="accent3"/>
              </a:buClr>
            </a:pPr>
            <a:r>
              <a:rPr lang="en-US" sz="1400" dirty="0" smtClean="0">
                <a:latin typeface="Verdana" panose="020B0604030504040204" pitchFamily="34" charset="0"/>
                <a:ea typeface="Verdana" panose="020B0604030504040204" pitchFamily="34" charset="0"/>
                <a:cs typeface="Verdana" panose="020B0604030504040204" pitchFamily="34" charset="0"/>
              </a:rPr>
              <a:t>APTC								$378</a:t>
            </a:r>
          </a:p>
          <a:p>
            <a:pPr marL="1085850" lvl="2"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Once calculated, APTC can be used to purchase any exchange plan</a:t>
            </a:r>
          </a:p>
          <a:p>
            <a:pPr marL="171450"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pPr lvl="1">
              <a:buClr>
                <a:schemeClr val="accent3"/>
              </a:buClr>
            </a:pPr>
            <a:r>
              <a:rPr lang="en-US" sz="1400" dirty="0" smtClean="0">
                <a:latin typeface="Verdana" panose="020B0604030504040204" pitchFamily="34" charset="0"/>
                <a:ea typeface="Verdana" panose="020B0604030504040204" pitchFamily="34" charset="0"/>
                <a:cs typeface="Verdana" panose="020B0604030504040204" pitchFamily="34" charset="0"/>
              </a:rPr>
              <a:t>Continuing with above example:</a:t>
            </a:r>
          </a:p>
          <a:p>
            <a:pPr lvl="5">
              <a:buClr>
                <a:schemeClr val="accent3"/>
              </a:buClr>
            </a:pPr>
            <a:r>
              <a:rPr lang="en-US" sz="1400" dirty="0" smtClean="0">
                <a:latin typeface="Verdana" panose="020B0604030504040204" pitchFamily="34" charset="0"/>
                <a:ea typeface="Verdana" panose="020B0604030504040204" pitchFamily="34" charset="0"/>
                <a:cs typeface="Verdana" panose="020B0604030504040204" pitchFamily="34" charset="0"/>
              </a:rPr>
              <a:t>Premium		  APTC	Net Premium</a:t>
            </a:r>
            <a:endParaRPr lang="en-US" sz="1400" dirty="0">
              <a:latin typeface="Verdana" panose="020B0604030504040204" pitchFamily="34" charset="0"/>
              <a:ea typeface="Verdana" panose="020B0604030504040204" pitchFamily="34" charset="0"/>
              <a:cs typeface="Verdana" panose="020B0604030504040204" pitchFamily="34" charset="0"/>
            </a:endParaRPr>
          </a:p>
          <a:p>
            <a:pPr lvl="2">
              <a:buClr>
                <a:schemeClr val="accent3"/>
              </a:buClr>
            </a:pPr>
            <a:r>
              <a:rPr lang="en-US" sz="1400" dirty="0" smtClean="0">
                <a:latin typeface="Verdana" panose="020B0604030504040204" pitchFamily="34" charset="0"/>
                <a:ea typeface="Verdana" panose="020B0604030504040204" pitchFamily="34" charset="0"/>
                <a:cs typeface="Verdana" panose="020B0604030504040204" pitchFamily="34" charset="0"/>
              </a:rPr>
              <a:t>Gold			   $545 		  $378	      $167</a:t>
            </a:r>
          </a:p>
          <a:p>
            <a:pPr lvl="2">
              <a:buClr>
                <a:schemeClr val="accent3"/>
              </a:buClr>
            </a:pPr>
            <a:r>
              <a:rPr lang="en-US" sz="1400" dirty="0" smtClean="0">
                <a:latin typeface="Verdana" panose="020B0604030504040204" pitchFamily="34" charset="0"/>
                <a:ea typeface="Verdana" panose="020B0604030504040204" pitchFamily="34" charset="0"/>
                <a:cs typeface="Verdana" panose="020B0604030504040204" pitchFamily="34" charset="0"/>
              </a:rPr>
              <a:t>Silver		   $484		  $378	      $106</a:t>
            </a:r>
          </a:p>
          <a:p>
            <a:pPr lvl="2">
              <a:buClr>
                <a:schemeClr val="accent3"/>
              </a:buClr>
            </a:pPr>
            <a:r>
              <a:rPr lang="en-US" sz="1400" dirty="0" smtClean="0">
                <a:latin typeface="Verdana" panose="020B0604030504040204" pitchFamily="34" charset="0"/>
                <a:ea typeface="Verdana" panose="020B0604030504040204" pitchFamily="34" charset="0"/>
                <a:cs typeface="Verdana" panose="020B0604030504040204" pitchFamily="34" charset="0"/>
              </a:rPr>
              <a:t>Bronze		   $344		  $378	      $    0</a:t>
            </a:r>
          </a:p>
          <a:p>
            <a:pPr lvl="2">
              <a:buClr>
                <a:schemeClr val="accent3"/>
              </a:buClr>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APTC insulates those eligible from impact of rate increases</a:t>
            </a:r>
          </a:p>
        </p:txBody>
      </p:sp>
      <p:cxnSp>
        <p:nvCxnSpPr>
          <p:cNvPr id="5" name="Straight Connector 4">
            <a:extLst>
              <a:ext uri="{FF2B5EF4-FFF2-40B4-BE49-F238E27FC236}">
                <a16:creationId xmlns:a16="http://schemas.microsoft.com/office/drawing/2014/main" id="{3696FEDD-FB2C-E941-839E-213D7FACFAE8}"/>
              </a:ext>
            </a:extLst>
          </p:cNvPr>
          <p:cNvCxnSpPr/>
          <p:nvPr/>
        </p:nvCxnSpPr>
        <p:spPr>
          <a:xfrm>
            <a:off x="489857" y="1371600"/>
            <a:ext cx="0" cy="4841823"/>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8634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ACA Impacts:  </a:t>
            </a:r>
            <a:r>
              <a:rPr lang="en-US" dirty="0" smtClean="0"/>
              <a:t>Affordability</a:t>
            </a:r>
            <a:endParaRPr lang="en-US" dirty="0"/>
          </a:p>
        </p:txBody>
      </p:sp>
      <p:sp>
        <p:nvSpPr>
          <p:cNvPr id="4" name="Rectangle 3">
            <a:extLst>
              <a:ext uri="{FF2B5EF4-FFF2-40B4-BE49-F238E27FC236}">
                <a16:creationId xmlns:a16="http://schemas.microsoft.com/office/drawing/2014/main" id="{E4FBFF0A-DEC8-3348-8617-7E3271F16C0C}"/>
              </a:ext>
            </a:extLst>
          </p:cNvPr>
          <p:cNvSpPr/>
          <p:nvPr/>
        </p:nvSpPr>
        <p:spPr>
          <a:xfrm>
            <a:off x="617162" y="1294578"/>
            <a:ext cx="8399532" cy="5047536"/>
          </a:xfrm>
          <a:prstGeom prst="rect">
            <a:avLst/>
          </a:prstGeom>
        </p:spPr>
        <p:txBody>
          <a:bodyPr wrap="square">
            <a:spAutoFit/>
          </a:bodyPr>
          <a:lstStyle/>
          <a:p>
            <a:r>
              <a:rPr lang="en-US" sz="1400" b="1" dirty="0" smtClean="0">
                <a:latin typeface="Verdana" panose="020B0604030504040204" pitchFamily="34" charset="0"/>
                <a:ea typeface="Verdana" panose="020B0604030504040204" pitchFamily="34" charset="0"/>
                <a:cs typeface="Verdana" panose="020B0604030504040204" pitchFamily="34" charset="0"/>
              </a:rPr>
              <a:t>Cost Share Reductions (CSR)</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err="1" smtClean="0">
                <a:latin typeface="Verdana" panose="020B0604030504040204" pitchFamily="34" charset="0"/>
                <a:ea typeface="Verdana" panose="020B0604030504040204" pitchFamily="34" charset="0"/>
                <a:cs typeface="Verdana" panose="020B0604030504040204" pitchFamily="34" charset="0"/>
              </a:rPr>
              <a:t>Eligiblilty</a:t>
            </a:r>
            <a:r>
              <a:rPr lang="en-US" sz="1400" dirty="0" smtClean="0">
                <a:latin typeface="Verdana" panose="020B0604030504040204" pitchFamily="34" charset="0"/>
                <a:ea typeface="Verdana" panose="020B0604030504040204" pitchFamily="34" charset="0"/>
                <a:cs typeface="Verdana" panose="020B0604030504040204" pitchFamily="34" charset="0"/>
              </a:rPr>
              <a:t>:  Individuals and Families between 100% to 250% FPL</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Plan designs:  Variations of Standard Silver plan</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Maintain same structure</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Gradually reduce cost sharing</a:t>
            </a:r>
          </a:p>
          <a:p>
            <a:pPr marL="628650" lvl="1"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628650" lvl="1" indent="-171450">
              <a:buClr>
                <a:schemeClr val="accent3"/>
              </a:buClr>
              <a:buFont typeface="Wingdings" pitchFamily="2" charset="2"/>
              <a:buChar char="§"/>
            </a:pPr>
            <a:endParaRPr lang="en-US" sz="1400" dirty="0" smtClean="0">
              <a:latin typeface="Verdana" panose="020B0604030504040204" pitchFamily="34" charset="0"/>
              <a:ea typeface="Verdana" panose="020B0604030504040204" pitchFamily="34" charset="0"/>
              <a:cs typeface="Verdana" panose="020B0604030504040204" pitchFamily="34" charset="0"/>
            </a:endParaRPr>
          </a:p>
          <a:p>
            <a:pPr marL="628650" lvl="1"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628650" lvl="1" indent="-171450">
              <a:buClr>
                <a:schemeClr val="accent3"/>
              </a:buClr>
              <a:buFont typeface="Wingdings" pitchFamily="2" charset="2"/>
              <a:buChar char="§"/>
            </a:pPr>
            <a:endParaRPr lang="en-US" sz="1400" dirty="0" smtClean="0">
              <a:latin typeface="Verdana" panose="020B0604030504040204" pitchFamily="34" charset="0"/>
              <a:ea typeface="Verdana" panose="020B0604030504040204" pitchFamily="34" charset="0"/>
              <a:cs typeface="Verdana" panose="020B0604030504040204" pitchFamily="34" charset="0"/>
            </a:endParaRPr>
          </a:p>
          <a:p>
            <a:pPr marL="628650" lvl="1"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628650" lvl="1" indent="-171450">
              <a:buClr>
                <a:schemeClr val="accent3"/>
              </a:buClr>
              <a:buFont typeface="Wingdings" pitchFamily="2" charset="2"/>
              <a:buChar char="§"/>
            </a:pPr>
            <a:endParaRPr lang="en-US" sz="1400" dirty="0" smtClean="0">
              <a:latin typeface="Verdana" panose="020B0604030504040204" pitchFamily="34" charset="0"/>
              <a:ea typeface="Verdana" panose="020B0604030504040204" pitchFamily="34" charset="0"/>
              <a:cs typeface="Verdana" panose="020B0604030504040204" pitchFamily="34" charset="0"/>
            </a:endParaRPr>
          </a:p>
          <a:p>
            <a:pPr marL="628650" lvl="1"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628650" lvl="1" indent="-171450">
              <a:buClr>
                <a:schemeClr val="accent3"/>
              </a:buClr>
              <a:buFont typeface="Wingdings" pitchFamily="2" charset="2"/>
              <a:buChar char="§"/>
            </a:pPr>
            <a:endParaRPr lang="en-US" sz="1400" dirty="0" smtClean="0">
              <a:latin typeface="Verdana" panose="020B0604030504040204" pitchFamily="34" charset="0"/>
              <a:ea typeface="Verdana" panose="020B0604030504040204" pitchFamily="34" charset="0"/>
              <a:cs typeface="Verdana" panose="020B0604030504040204" pitchFamily="34" charset="0"/>
            </a:endParaRPr>
          </a:p>
          <a:p>
            <a:pPr marL="628650" lvl="1" indent="-171450">
              <a:buClr>
                <a:schemeClr val="accent3"/>
              </a:buClr>
              <a:buFont typeface="Wingdings" pitchFamily="2" charset="2"/>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628650" lvl="1" indent="-171450">
              <a:buClr>
                <a:schemeClr val="accent3"/>
              </a:buClr>
              <a:buFont typeface="Wingdings" pitchFamily="2" charset="2"/>
              <a:buChar char="§"/>
            </a:pPr>
            <a:endParaRPr lang="en-US" sz="1400" dirty="0" smtClean="0">
              <a:latin typeface="Verdana" panose="020B0604030504040204" pitchFamily="34" charset="0"/>
              <a:ea typeface="Verdana" panose="020B0604030504040204" pitchFamily="34" charset="0"/>
              <a:cs typeface="Verdana" panose="020B0604030504040204" pitchFamily="34" charset="0"/>
            </a:endParaRPr>
          </a:p>
          <a:p>
            <a:pPr marL="628650" lvl="1" indent="-171450">
              <a:buClr>
                <a:schemeClr val="accent3"/>
              </a:buClr>
              <a:buFont typeface="Wingdings" pitchFamily="2" charset="2"/>
              <a:buChar char="§"/>
            </a:pPr>
            <a:endParaRPr lang="en-US" sz="1400" dirty="0" smtClean="0">
              <a:latin typeface="Verdana" panose="020B0604030504040204" pitchFamily="34" charset="0"/>
              <a:ea typeface="Verdana" panose="020B0604030504040204" pitchFamily="34" charset="0"/>
              <a:cs typeface="Verdana" panose="020B0604030504040204" pitchFamily="34" charset="0"/>
            </a:endParaRP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De </a:t>
            </a:r>
            <a:r>
              <a:rPr lang="en-US" sz="1400" dirty="0" err="1" smtClean="0">
                <a:latin typeface="Verdana" panose="020B0604030504040204" pitchFamily="34" charset="0"/>
                <a:ea typeface="Verdana" panose="020B0604030504040204" pitchFamily="34" charset="0"/>
                <a:cs typeface="Verdana" panose="020B0604030504040204" pitchFamily="34" charset="0"/>
              </a:rPr>
              <a:t>minimis</a:t>
            </a:r>
            <a:r>
              <a:rPr lang="en-US" sz="1400" dirty="0" smtClean="0">
                <a:latin typeface="Verdana" panose="020B0604030504040204" pitchFamily="34" charset="0"/>
                <a:ea typeface="Verdana" panose="020B0604030504040204" pitchFamily="34" charset="0"/>
                <a:cs typeface="Verdana" panose="020B0604030504040204" pitchFamily="34" charset="0"/>
              </a:rPr>
              <a:t> range +/-1%</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Premium is same as non-CSR Silver plan (less APTC)</a:t>
            </a:r>
          </a:p>
          <a:p>
            <a:pPr marL="171450"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Funding:</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2014 through 2017:  Prefunded by Federal government, reconciliation in year following plan year</a:t>
            </a:r>
          </a:p>
          <a:p>
            <a:pPr marL="628650" lvl="1" indent="-171450">
              <a:buClr>
                <a:schemeClr val="accent3"/>
              </a:buClr>
              <a:buFont typeface="Wingdings" pitchFamily="2" charset="2"/>
              <a:buChar char="§"/>
            </a:pPr>
            <a:r>
              <a:rPr lang="en-US" sz="1400" dirty="0" smtClean="0">
                <a:latin typeface="Verdana" panose="020B0604030504040204" pitchFamily="34" charset="0"/>
                <a:ea typeface="Verdana" panose="020B0604030504040204" pitchFamily="34" charset="0"/>
                <a:cs typeface="Verdana" panose="020B0604030504040204" pitchFamily="34" charset="0"/>
              </a:rPr>
              <a:t>2018:  Federal funding ended September, 2017; replaced by “Silver Loading” </a:t>
            </a:r>
            <a:endParaRPr lang="en-US" sz="1400" dirty="0">
              <a:latin typeface="Verdana" panose="020B0604030504040204" pitchFamily="34" charset="0"/>
              <a:ea typeface="Verdana" panose="020B0604030504040204" pitchFamily="34" charset="0"/>
              <a:cs typeface="Verdana" panose="020B0604030504040204" pitchFamily="34" charset="0"/>
            </a:endParaRPr>
          </a:p>
          <a:p>
            <a:endParaRPr lang="en-US" sz="1400" b="1" dirty="0">
              <a:latin typeface="Verdana" panose="020B0604030504040204" pitchFamily="34" charset="0"/>
              <a:ea typeface="Verdana" panose="020B0604030504040204" pitchFamily="34" charset="0"/>
              <a:cs typeface="Verdana" panose="020B0604030504040204" pitchFamily="34" charset="0"/>
            </a:endParaRPr>
          </a:p>
        </p:txBody>
      </p:sp>
      <p:cxnSp>
        <p:nvCxnSpPr>
          <p:cNvPr id="5" name="Straight Connector 4">
            <a:extLst>
              <a:ext uri="{FF2B5EF4-FFF2-40B4-BE49-F238E27FC236}">
                <a16:creationId xmlns:a16="http://schemas.microsoft.com/office/drawing/2014/main" id="{3696FEDD-FB2C-E941-839E-213D7FACFAE8}"/>
              </a:ext>
            </a:extLst>
          </p:cNvPr>
          <p:cNvCxnSpPr/>
          <p:nvPr/>
        </p:nvCxnSpPr>
        <p:spPr>
          <a:xfrm>
            <a:off x="489857" y="1371600"/>
            <a:ext cx="0" cy="4669436"/>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3793" y="2501193"/>
            <a:ext cx="5067300"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0787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nectiCare Powerpoint Template 4x3">
  <a:themeElements>
    <a:clrScheme name="ConnectiCare 2">
      <a:dk1>
        <a:srgbClr val="15387F"/>
      </a:dk1>
      <a:lt1>
        <a:srgbClr val="FFFFFF"/>
      </a:lt1>
      <a:dk2>
        <a:srgbClr val="212121"/>
      </a:dk2>
      <a:lt2>
        <a:srgbClr val="A2DCED"/>
      </a:lt2>
      <a:accent1>
        <a:srgbClr val="036CB6"/>
      </a:accent1>
      <a:accent2>
        <a:srgbClr val="15387F"/>
      </a:accent2>
      <a:accent3>
        <a:srgbClr val="81C05B"/>
      </a:accent3>
      <a:accent4>
        <a:srgbClr val="E1E776"/>
      </a:accent4>
      <a:accent5>
        <a:srgbClr val="A2DCED"/>
      </a:accent5>
      <a:accent6>
        <a:srgbClr val="E3173E"/>
      </a:accent6>
      <a:hlink>
        <a:srgbClr val="036CB6"/>
      </a:hlink>
      <a:folHlink>
        <a:srgbClr val="15387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illiman master">
  <a:themeElements>
    <a:clrScheme name="Milliman Theme Colors">
      <a:dk1>
        <a:srgbClr val="0A4977"/>
      </a:dk1>
      <a:lt1>
        <a:srgbClr val="FFFFFF"/>
      </a:lt1>
      <a:dk2>
        <a:srgbClr val="45484D"/>
      </a:dk2>
      <a:lt2>
        <a:srgbClr val="C6C9CA"/>
      </a:lt2>
      <a:accent1>
        <a:srgbClr val="45484D"/>
      </a:accent1>
      <a:accent2>
        <a:srgbClr val="0081E3"/>
      </a:accent2>
      <a:accent3>
        <a:srgbClr val="FFA200"/>
      </a:accent3>
      <a:accent4>
        <a:srgbClr val="468C00"/>
      </a:accent4>
      <a:accent5>
        <a:srgbClr val="7D8791"/>
      </a:accent5>
      <a:accent6>
        <a:srgbClr val="C6C9CA"/>
      </a:accent6>
      <a:hlink>
        <a:srgbClr val="617D78"/>
      </a:hlink>
      <a:folHlink>
        <a:srgbClr val="87878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9050">
          <a:solidFill>
            <a:schemeClr val="accent1"/>
          </a:solidFill>
        </a:ln>
      </a:spPr>
      <a:bodyPr rtlCol="0" anchor="ctr"/>
      <a:lstStyle>
        <a:defPPr algn="ctr">
          <a:lnSpc>
            <a:spcPct val="90000"/>
          </a:lnSpc>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90000"/>
          </a:lnSpc>
          <a:defRPr/>
        </a:defPPr>
      </a:lstStyle>
    </a:txDef>
  </a:objectDefaults>
  <a:extraClrSchemeLst/>
  <a:custClrLst>
    <a:custClr name="135|123|117">
      <a:srgbClr val="877B75"/>
    </a:custClr>
    <a:custClr name="135|135|135">
      <a:srgbClr val="878787"/>
    </a:custClr>
  </a:custClrLst>
  <a:extLst>
    <a:ext uri="{05A4C25C-085E-4340-85A3-A5531E510DB2}">
      <thm15:themeFamily xmlns:thm15="http://schemas.microsoft.com/office/thememl/2012/main" name="Standard_Print_USletter" id="{D75DCDE9-E15E-4F19-8C62-5BB198C06B53}" vid="{A9D44B22-A92A-4351-9872-761252FBC5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ConnectiCare Powerpoint Template 4x3</Template>
  <TotalTime>3805</TotalTime>
  <Words>4945</Words>
  <Application>Microsoft Office PowerPoint</Application>
  <PresentationFormat>On-screen Show (4:3)</PresentationFormat>
  <Paragraphs>729</Paragraphs>
  <Slides>46</Slides>
  <Notes>12</Notes>
  <HiddenSlides>2</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46</vt:i4>
      </vt:variant>
    </vt:vector>
  </HeadingPairs>
  <TitlesOfParts>
    <vt:vector size="56" baseType="lpstr">
      <vt:lpstr>Arial</vt:lpstr>
      <vt:lpstr>Arial</vt:lpstr>
      <vt:lpstr>ArialMT</vt:lpstr>
      <vt:lpstr>Calibri</vt:lpstr>
      <vt:lpstr>Times New Roman</vt:lpstr>
      <vt:lpstr>Verdana</vt:lpstr>
      <vt:lpstr>Verdana Regular</vt:lpstr>
      <vt:lpstr>Wingdings</vt:lpstr>
      <vt:lpstr>ConnectiCare Powerpoint Template 4x3</vt:lpstr>
      <vt:lpstr>Milliman master</vt:lpstr>
      <vt:lpstr>PowerPoint Presentation</vt:lpstr>
      <vt:lpstr>Agenda:</vt:lpstr>
      <vt:lpstr>PowerPoint Presentation</vt:lpstr>
      <vt:lpstr>Individual Market:  Pre-ACA</vt:lpstr>
      <vt:lpstr>ACA Impacts:  Rating and Product</vt:lpstr>
      <vt:lpstr>ACA Impacts:  New Competitors/Markets</vt:lpstr>
      <vt:lpstr>ACA Impacts:  Risk Mitigation</vt:lpstr>
      <vt:lpstr>ACA Impacts:  Affordability</vt:lpstr>
      <vt:lpstr>ACA Impacts:  Affordability</vt:lpstr>
      <vt:lpstr>ACA Impacts:  Regulation</vt:lpstr>
      <vt:lpstr>Individual Market:  2014 Challenges</vt:lpstr>
      <vt:lpstr>Individual Market:  2014 Rating</vt:lpstr>
      <vt:lpstr>Individual Market:  2015</vt:lpstr>
      <vt:lpstr>Individual Market:  2016</vt:lpstr>
      <vt:lpstr>Individual Market:  2017</vt:lpstr>
      <vt:lpstr>Individual Market:  2018</vt:lpstr>
      <vt:lpstr>Individual Market:  2019</vt:lpstr>
      <vt:lpstr>Other Challenges</vt:lpstr>
      <vt:lpstr>PowerPoint Presentation</vt:lpstr>
      <vt:lpstr>Connecticut’s Exchange:  Access Health CT</vt:lpstr>
      <vt:lpstr>Individual Market: Silver Rates &amp; APTC</vt:lpstr>
      <vt:lpstr>Distribution of Metal Levels - Exchange</vt:lpstr>
      <vt:lpstr>PowerPoint Presentation</vt:lpstr>
      <vt:lpstr>Individual Market: MLR </vt:lpstr>
      <vt:lpstr>Individual Market: Rate Increases </vt:lpstr>
      <vt:lpstr>Individual Market:  Carrier Participation</vt:lpstr>
      <vt:lpstr>Individual Market Composition </vt:lpstr>
      <vt:lpstr>Stayer/Leaver Analysis</vt:lpstr>
      <vt:lpstr>PowerPoint Presentation</vt:lpstr>
      <vt:lpstr>Small Group Market:  Challenges </vt:lpstr>
      <vt:lpstr>Small Group Market </vt:lpstr>
      <vt:lpstr>PowerPoint Presentation</vt:lpstr>
      <vt:lpstr>PowerPoint Presentation</vt:lpstr>
      <vt:lpstr>PowerPoint Presentation</vt:lpstr>
      <vt:lpstr>Dental and the ACA: Past, Present, and Future</vt:lpstr>
      <vt:lpstr>How Dental Insurance Is Purchased (Pre-ACA)</vt:lpstr>
      <vt:lpstr>ACA:  Pediatric Dental Essential Health Benefit</vt:lpstr>
      <vt:lpstr>Pediatric Dental EHB on Exchanges</vt:lpstr>
      <vt:lpstr>Pediatric Dental EHB Product/Pricing</vt:lpstr>
      <vt:lpstr>Enrollment Statistics (March 2017)</vt:lpstr>
      <vt:lpstr>Moving Forward: Actuarial Value</vt:lpstr>
      <vt:lpstr>Moving Forward: Health Plan Partnerships</vt:lpstr>
      <vt:lpstr>Moving Forward: Adult Dental Market</vt:lpstr>
      <vt:lpstr>Caveats and Limitations</vt:lpstr>
      <vt:lpstr>ACA Application to SADPs</vt:lpstr>
      <vt:lpstr>ACA Application to SADPs, cont.</vt:lpstr>
    </vt:vector>
  </TitlesOfParts>
  <Company>ConnectiCare,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Kelsey, Neil</dc:creator>
  <cp:lastModifiedBy>Joanne Fontana</cp:lastModifiedBy>
  <cp:revision>62</cp:revision>
  <dcterms:created xsi:type="dcterms:W3CDTF">2018-10-22T20:56:50Z</dcterms:created>
  <dcterms:modified xsi:type="dcterms:W3CDTF">2018-10-31T12:56:41Z</dcterms:modified>
</cp:coreProperties>
</file>