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9"/>
  </p:sldMasterIdLst>
  <p:notesMasterIdLst>
    <p:notesMasterId r:id="rId44"/>
  </p:notesMasterIdLst>
  <p:handoutMasterIdLst>
    <p:handoutMasterId r:id="rId45"/>
  </p:handoutMasterIdLst>
  <p:sldIdLst>
    <p:sldId id="259" r:id="rId10"/>
    <p:sldId id="315" r:id="rId11"/>
    <p:sldId id="316" r:id="rId12"/>
    <p:sldId id="319" r:id="rId13"/>
    <p:sldId id="308" r:id="rId14"/>
    <p:sldId id="323" r:id="rId15"/>
    <p:sldId id="320" r:id="rId16"/>
    <p:sldId id="322" r:id="rId17"/>
    <p:sldId id="321" r:id="rId18"/>
    <p:sldId id="305" r:id="rId19"/>
    <p:sldId id="324" r:id="rId20"/>
    <p:sldId id="325" r:id="rId21"/>
    <p:sldId id="346" r:id="rId22"/>
    <p:sldId id="330" r:id="rId23"/>
    <p:sldId id="331" r:id="rId24"/>
    <p:sldId id="333" r:id="rId25"/>
    <p:sldId id="348" r:id="rId26"/>
    <p:sldId id="349" r:id="rId27"/>
    <p:sldId id="347" r:id="rId28"/>
    <p:sldId id="350" r:id="rId29"/>
    <p:sldId id="327" r:id="rId30"/>
    <p:sldId id="267" r:id="rId31"/>
    <p:sldId id="306" r:id="rId32"/>
    <p:sldId id="328" r:id="rId33"/>
    <p:sldId id="329" r:id="rId34"/>
    <p:sldId id="351" r:id="rId35"/>
    <p:sldId id="337" r:id="rId36"/>
    <p:sldId id="344" r:id="rId37"/>
    <p:sldId id="345" r:id="rId38"/>
    <p:sldId id="352" r:id="rId39"/>
    <p:sldId id="341" r:id="rId40"/>
    <p:sldId id="353" r:id="rId41"/>
    <p:sldId id="339" r:id="rId42"/>
    <p:sldId id="336" r:id="rId43"/>
  </p:sldIdLst>
  <p:sldSz cx="9144000" cy="6858000" type="screen4x3"/>
  <p:notesSz cx="7010400" cy="92964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, Yifeng" initials="M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3" autoAdjust="0"/>
    <p:restoredTop sz="93165" autoAdjust="0"/>
  </p:normalViewPr>
  <p:slideViewPr>
    <p:cSldViewPr snapToObjects="1" showGuides="1">
      <p:cViewPr>
        <p:scale>
          <a:sx n="70" d="100"/>
          <a:sy n="70" d="100"/>
        </p:scale>
        <p:origin x="-2190" y="-510"/>
      </p:cViewPr>
      <p:guideLst>
        <p:guide orient="horz" pos="240"/>
        <p:guide pos="1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226"/>
    </p:cViewPr>
  </p:sorterViewPr>
  <p:notesViewPr>
    <p:cSldViewPr snapToObjects="1" showGuides="1">
      <p:cViewPr varScale="1">
        <p:scale>
          <a:sx n="67" d="100"/>
          <a:sy n="67" d="100"/>
        </p:scale>
        <p:origin x="26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B0ED8-76BD-4AF5-9D37-436A6BF3B19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26370D-C4FC-42DF-8F9C-3B1862D3620E}">
      <dgm:prSet phldrT="[Text]" custT="1"/>
      <dgm:spPr/>
      <dgm:t>
        <a:bodyPr/>
        <a:lstStyle/>
        <a:p>
          <a:r>
            <a:rPr lang="en-GB" sz="1800" dirty="0"/>
            <a:t>Actuarial and </a:t>
          </a:r>
          <a:r>
            <a:rPr lang="en-GB" sz="1800" dirty="0" smtClean="0"/>
            <a:t>Modeling </a:t>
          </a:r>
          <a:r>
            <a:rPr lang="en-GB" sz="1800" dirty="0"/>
            <a:t>Techniques</a:t>
          </a:r>
        </a:p>
      </dgm:t>
    </dgm:pt>
    <dgm:pt modelId="{CD6A731A-B961-4A1F-B52B-C05900F0C305}" type="parTrans" cxnId="{6E047D1B-6787-49AF-9846-6F361C07636B}">
      <dgm:prSet/>
      <dgm:spPr/>
      <dgm:t>
        <a:bodyPr/>
        <a:lstStyle/>
        <a:p>
          <a:endParaRPr lang="en-GB"/>
        </a:p>
      </dgm:t>
    </dgm:pt>
    <dgm:pt modelId="{F11F99C6-0CD0-46F1-AC36-98A463478FE3}" type="sibTrans" cxnId="{6E047D1B-6787-49AF-9846-6F361C07636B}">
      <dgm:prSet/>
      <dgm:spPr/>
      <dgm:t>
        <a:bodyPr/>
        <a:lstStyle/>
        <a:p>
          <a:endParaRPr lang="en-GB"/>
        </a:p>
      </dgm:t>
    </dgm:pt>
    <dgm:pt modelId="{FF970F0D-A17F-473E-ACC0-2F7D6BEAB129}">
      <dgm:prSet phldrT="[Text]" custT="1"/>
      <dgm:spPr/>
      <dgm:t>
        <a:bodyPr/>
        <a:lstStyle/>
        <a:p>
          <a:r>
            <a:rPr lang="en-GB" sz="1600" dirty="0"/>
            <a:t>Scenario Design &amp; Selection</a:t>
          </a:r>
        </a:p>
      </dgm:t>
    </dgm:pt>
    <dgm:pt modelId="{0A8F1D4E-36E5-4400-AE06-187650067658}" type="parTrans" cxnId="{1FB8A4C3-35F8-48A5-9927-630172053584}">
      <dgm:prSet/>
      <dgm:spPr/>
      <dgm:t>
        <a:bodyPr/>
        <a:lstStyle/>
        <a:p>
          <a:endParaRPr lang="en-GB"/>
        </a:p>
      </dgm:t>
    </dgm:pt>
    <dgm:pt modelId="{B170286E-80BF-4458-B28C-4ED7D8ADDDBA}" type="sibTrans" cxnId="{1FB8A4C3-35F8-48A5-9927-630172053584}">
      <dgm:prSet/>
      <dgm:spPr/>
      <dgm:t>
        <a:bodyPr/>
        <a:lstStyle/>
        <a:p>
          <a:endParaRPr lang="en-GB"/>
        </a:p>
      </dgm:t>
    </dgm:pt>
    <dgm:pt modelId="{6686B20E-9A92-4392-A3CD-D407195BCFDB}">
      <dgm:prSet phldrT="[Text]" custT="1"/>
      <dgm:spPr/>
      <dgm:t>
        <a:bodyPr/>
        <a:lstStyle/>
        <a:p>
          <a:r>
            <a:rPr lang="en-GB" sz="1600" dirty="0"/>
            <a:t>Mathematical and/or Model Design</a:t>
          </a:r>
        </a:p>
      </dgm:t>
    </dgm:pt>
    <dgm:pt modelId="{ECEF6C50-CD50-458F-8D0F-79C6CC0A04C1}" type="parTrans" cxnId="{48B1F538-C139-4D60-86FB-47231B5012B3}">
      <dgm:prSet/>
      <dgm:spPr/>
      <dgm:t>
        <a:bodyPr/>
        <a:lstStyle/>
        <a:p>
          <a:endParaRPr lang="en-GB"/>
        </a:p>
      </dgm:t>
    </dgm:pt>
    <dgm:pt modelId="{E390F770-78B1-4730-A1D1-1F185449B772}" type="sibTrans" cxnId="{48B1F538-C139-4D60-86FB-47231B5012B3}">
      <dgm:prSet/>
      <dgm:spPr/>
      <dgm:t>
        <a:bodyPr/>
        <a:lstStyle/>
        <a:p>
          <a:endParaRPr lang="en-GB"/>
        </a:p>
      </dgm:t>
    </dgm:pt>
    <dgm:pt modelId="{B0B35BE5-95CB-4115-A358-3FCAFEFA964A}">
      <dgm:prSet phldrT="[Text]" custT="1"/>
      <dgm:spPr/>
      <dgm:t>
        <a:bodyPr/>
        <a:lstStyle/>
        <a:p>
          <a:r>
            <a:rPr lang="en-GB" sz="1800" dirty="0"/>
            <a:t>Technology Solutions</a:t>
          </a:r>
        </a:p>
      </dgm:t>
    </dgm:pt>
    <dgm:pt modelId="{7D877E5E-C315-497C-9604-9C636F1D2BE1}" type="parTrans" cxnId="{BBB3F653-1B82-4045-A326-2039FBBE54AA}">
      <dgm:prSet/>
      <dgm:spPr/>
      <dgm:t>
        <a:bodyPr/>
        <a:lstStyle/>
        <a:p>
          <a:endParaRPr lang="en-GB"/>
        </a:p>
      </dgm:t>
    </dgm:pt>
    <dgm:pt modelId="{AEDAA63C-74A2-4FFC-8518-C1294661B520}" type="sibTrans" cxnId="{BBB3F653-1B82-4045-A326-2039FBBE54AA}">
      <dgm:prSet/>
      <dgm:spPr/>
      <dgm:t>
        <a:bodyPr/>
        <a:lstStyle/>
        <a:p>
          <a:endParaRPr lang="en-GB"/>
        </a:p>
      </dgm:t>
    </dgm:pt>
    <dgm:pt modelId="{32F65BCA-F663-495A-8562-4D4380A2CD37}">
      <dgm:prSet phldrT="[Text]" custT="1"/>
      <dgm:spPr/>
      <dgm:t>
        <a:bodyPr/>
        <a:lstStyle/>
        <a:p>
          <a:r>
            <a:rPr lang="en-GB" sz="1600" dirty="0"/>
            <a:t>Hardware Design</a:t>
          </a:r>
        </a:p>
      </dgm:t>
    </dgm:pt>
    <dgm:pt modelId="{17BD9245-DEB0-441F-975C-F788D31958C2}" type="parTrans" cxnId="{D3C7A769-79FD-4527-9182-51B782E3A793}">
      <dgm:prSet/>
      <dgm:spPr/>
      <dgm:t>
        <a:bodyPr/>
        <a:lstStyle/>
        <a:p>
          <a:endParaRPr lang="en-GB"/>
        </a:p>
      </dgm:t>
    </dgm:pt>
    <dgm:pt modelId="{557798FF-9C2A-4F9C-BC08-8231EF89D95C}" type="sibTrans" cxnId="{D3C7A769-79FD-4527-9182-51B782E3A793}">
      <dgm:prSet/>
      <dgm:spPr/>
      <dgm:t>
        <a:bodyPr/>
        <a:lstStyle/>
        <a:p>
          <a:endParaRPr lang="en-GB"/>
        </a:p>
      </dgm:t>
    </dgm:pt>
    <dgm:pt modelId="{110AD625-CE2F-4065-B4F0-3807E0402A2D}">
      <dgm:prSet phldrT="[Text]" custT="1"/>
      <dgm:spPr/>
      <dgm:t>
        <a:bodyPr/>
        <a:lstStyle/>
        <a:p>
          <a:r>
            <a:rPr lang="en-GB" sz="1600" dirty="0"/>
            <a:t>Software Design</a:t>
          </a:r>
        </a:p>
      </dgm:t>
    </dgm:pt>
    <dgm:pt modelId="{AB21DA04-EBB9-4596-B53C-5C23E5821FE6}" type="parTrans" cxnId="{57D3A161-563D-45C8-8306-EB9C83D874D7}">
      <dgm:prSet/>
      <dgm:spPr/>
      <dgm:t>
        <a:bodyPr/>
        <a:lstStyle/>
        <a:p>
          <a:endParaRPr lang="en-GB"/>
        </a:p>
      </dgm:t>
    </dgm:pt>
    <dgm:pt modelId="{6BAD9C85-1E97-42BA-9F91-9C1E8304F7DA}" type="sibTrans" cxnId="{57D3A161-563D-45C8-8306-EB9C83D874D7}">
      <dgm:prSet/>
      <dgm:spPr/>
      <dgm:t>
        <a:bodyPr/>
        <a:lstStyle/>
        <a:p>
          <a:endParaRPr lang="en-GB"/>
        </a:p>
      </dgm:t>
    </dgm:pt>
    <dgm:pt modelId="{37584678-B991-4AFB-97D7-D1B7B1B2B8D5}">
      <dgm:prSet phldrT="[Text]" custT="1"/>
      <dgm:spPr/>
      <dgm:t>
        <a:bodyPr/>
        <a:lstStyle/>
        <a:p>
          <a:r>
            <a:rPr lang="en-GB" sz="1600" dirty="0"/>
            <a:t>Model Data </a:t>
          </a:r>
          <a:r>
            <a:rPr lang="en-GB" sz="1600" dirty="0" smtClean="0"/>
            <a:t>Compression </a:t>
          </a:r>
          <a:r>
            <a:rPr lang="en-GB" sz="1600" dirty="0"/>
            <a:t>Techniques</a:t>
          </a:r>
        </a:p>
      </dgm:t>
    </dgm:pt>
    <dgm:pt modelId="{12E51666-D6F4-4BAB-8567-EAA3D339A1B9}" type="parTrans" cxnId="{6CB8378C-301C-42D8-8CDB-73DEDBCCF6E1}">
      <dgm:prSet/>
      <dgm:spPr/>
      <dgm:t>
        <a:bodyPr/>
        <a:lstStyle/>
        <a:p>
          <a:endParaRPr lang="en-GB"/>
        </a:p>
      </dgm:t>
    </dgm:pt>
    <dgm:pt modelId="{66AF6D99-DDCB-446C-B696-D2A1C14AE680}" type="sibTrans" cxnId="{6CB8378C-301C-42D8-8CDB-73DEDBCCF6E1}">
      <dgm:prSet/>
      <dgm:spPr/>
      <dgm:t>
        <a:bodyPr/>
        <a:lstStyle/>
        <a:p>
          <a:endParaRPr lang="en-GB"/>
        </a:p>
      </dgm:t>
    </dgm:pt>
    <dgm:pt modelId="{78577BE3-7E1E-4333-97A3-BD1C56A9FCFE}" type="pres">
      <dgm:prSet presAssocID="{0B4B0ED8-76BD-4AF5-9D37-436A6BF3B1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970B8C-FEE4-4BD4-8605-A2909D60C125}" type="pres">
      <dgm:prSet presAssocID="{5F26370D-C4FC-42DF-8F9C-3B1862D3620E}" presName="root" presStyleCnt="0"/>
      <dgm:spPr/>
    </dgm:pt>
    <dgm:pt modelId="{518162A7-4273-40A2-A161-07734FA10F5E}" type="pres">
      <dgm:prSet presAssocID="{5F26370D-C4FC-42DF-8F9C-3B1862D3620E}" presName="rootComposite" presStyleCnt="0"/>
      <dgm:spPr/>
    </dgm:pt>
    <dgm:pt modelId="{C50E6E7D-72B1-41E1-9121-E04B4F59138F}" type="pres">
      <dgm:prSet presAssocID="{5F26370D-C4FC-42DF-8F9C-3B1862D3620E}" presName="rootText" presStyleLbl="node1" presStyleIdx="0" presStyleCnt="2" custScaleX="124214" custScaleY="76965"/>
      <dgm:spPr/>
      <dgm:t>
        <a:bodyPr/>
        <a:lstStyle/>
        <a:p>
          <a:endParaRPr lang="en-US"/>
        </a:p>
      </dgm:t>
    </dgm:pt>
    <dgm:pt modelId="{1F7C2EFD-8A0E-457C-880C-C790BA41E8A7}" type="pres">
      <dgm:prSet presAssocID="{5F26370D-C4FC-42DF-8F9C-3B1862D3620E}" presName="rootConnector" presStyleLbl="node1" presStyleIdx="0" presStyleCnt="2"/>
      <dgm:spPr/>
      <dgm:t>
        <a:bodyPr/>
        <a:lstStyle/>
        <a:p>
          <a:endParaRPr lang="en-US"/>
        </a:p>
      </dgm:t>
    </dgm:pt>
    <dgm:pt modelId="{86EF5BAF-8783-4537-99A1-453A62355E84}" type="pres">
      <dgm:prSet presAssocID="{5F26370D-C4FC-42DF-8F9C-3B1862D3620E}" presName="childShape" presStyleCnt="0"/>
      <dgm:spPr/>
    </dgm:pt>
    <dgm:pt modelId="{BE048599-7C59-4612-A0E4-F00F43017655}" type="pres">
      <dgm:prSet presAssocID="{0A8F1D4E-36E5-4400-AE06-187650067658}" presName="Name13" presStyleLbl="parChTrans1D2" presStyleIdx="0" presStyleCnt="5"/>
      <dgm:spPr/>
      <dgm:t>
        <a:bodyPr/>
        <a:lstStyle/>
        <a:p>
          <a:endParaRPr lang="en-US"/>
        </a:p>
      </dgm:t>
    </dgm:pt>
    <dgm:pt modelId="{39757A4C-FB88-4A13-B387-9B4897DEEBA8}" type="pres">
      <dgm:prSet presAssocID="{FF970F0D-A17F-473E-ACC0-2F7D6BEAB129}" presName="childText" presStyleLbl="bgAcc1" presStyleIdx="0" presStyleCnt="5" custScaleX="121200" custScaleY="5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C470E-D7A3-4767-9100-FF184D5DB88D}" type="pres">
      <dgm:prSet presAssocID="{ECEF6C50-CD50-458F-8D0F-79C6CC0A04C1}" presName="Name13" presStyleLbl="parChTrans1D2" presStyleIdx="1" presStyleCnt="5"/>
      <dgm:spPr/>
      <dgm:t>
        <a:bodyPr/>
        <a:lstStyle/>
        <a:p>
          <a:endParaRPr lang="en-US"/>
        </a:p>
      </dgm:t>
    </dgm:pt>
    <dgm:pt modelId="{E66379BC-F467-498A-B0D3-AE7E6319722C}" type="pres">
      <dgm:prSet presAssocID="{6686B20E-9A92-4392-A3CD-D407195BCFDB}" presName="childText" presStyleLbl="bgAcc1" presStyleIdx="1" presStyleCnt="5" custScaleX="121200" custScaleY="5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A697D-0136-449A-A301-1FA05DAF8A24}" type="pres">
      <dgm:prSet presAssocID="{12E51666-D6F4-4BAB-8567-EAA3D339A1B9}" presName="Name13" presStyleLbl="parChTrans1D2" presStyleIdx="2" presStyleCnt="5"/>
      <dgm:spPr/>
      <dgm:t>
        <a:bodyPr/>
        <a:lstStyle/>
        <a:p>
          <a:endParaRPr lang="en-US"/>
        </a:p>
      </dgm:t>
    </dgm:pt>
    <dgm:pt modelId="{94E75090-412F-4E32-9738-F069607EC7C0}" type="pres">
      <dgm:prSet presAssocID="{37584678-B991-4AFB-97D7-D1B7B1B2B8D5}" presName="childText" presStyleLbl="bgAcc1" presStyleIdx="2" presStyleCnt="5" custScaleX="121200" custScaleY="5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F642F-C13B-4880-A600-DD133295729F}" type="pres">
      <dgm:prSet presAssocID="{B0B35BE5-95CB-4115-A358-3FCAFEFA964A}" presName="root" presStyleCnt="0"/>
      <dgm:spPr/>
    </dgm:pt>
    <dgm:pt modelId="{EA813D43-A934-4747-B59D-E6CCAF9318BE}" type="pres">
      <dgm:prSet presAssocID="{B0B35BE5-95CB-4115-A358-3FCAFEFA964A}" presName="rootComposite" presStyleCnt="0"/>
      <dgm:spPr/>
    </dgm:pt>
    <dgm:pt modelId="{0F5F7C4A-5AB1-4EE0-81F2-4CA4B322D9E7}" type="pres">
      <dgm:prSet presAssocID="{B0B35BE5-95CB-4115-A358-3FCAFEFA964A}" presName="rootText" presStyleLbl="node1" presStyleIdx="1" presStyleCnt="2" custScaleX="124214" custScaleY="76965"/>
      <dgm:spPr/>
      <dgm:t>
        <a:bodyPr/>
        <a:lstStyle/>
        <a:p>
          <a:endParaRPr lang="en-US"/>
        </a:p>
      </dgm:t>
    </dgm:pt>
    <dgm:pt modelId="{9CA5332F-5424-468B-AD89-45BF1EE2830E}" type="pres">
      <dgm:prSet presAssocID="{B0B35BE5-95CB-4115-A358-3FCAFEFA964A}" presName="rootConnector" presStyleLbl="node1" presStyleIdx="1" presStyleCnt="2"/>
      <dgm:spPr/>
      <dgm:t>
        <a:bodyPr/>
        <a:lstStyle/>
        <a:p>
          <a:endParaRPr lang="en-US"/>
        </a:p>
      </dgm:t>
    </dgm:pt>
    <dgm:pt modelId="{142EBC09-0CB4-40DE-AEBE-65EFC11C1220}" type="pres">
      <dgm:prSet presAssocID="{B0B35BE5-95CB-4115-A358-3FCAFEFA964A}" presName="childShape" presStyleCnt="0"/>
      <dgm:spPr/>
    </dgm:pt>
    <dgm:pt modelId="{ED079AC0-E1C5-4133-8DA8-412FBB636883}" type="pres">
      <dgm:prSet presAssocID="{17BD9245-DEB0-441F-975C-F788D31958C2}" presName="Name13" presStyleLbl="parChTrans1D2" presStyleIdx="3" presStyleCnt="5"/>
      <dgm:spPr/>
      <dgm:t>
        <a:bodyPr/>
        <a:lstStyle/>
        <a:p>
          <a:endParaRPr lang="en-US"/>
        </a:p>
      </dgm:t>
    </dgm:pt>
    <dgm:pt modelId="{99BE8CA0-7E3A-4B3D-B132-ADA0BA831F20}" type="pres">
      <dgm:prSet presAssocID="{32F65BCA-F663-495A-8562-4D4380A2CD37}" presName="childText" presStyleLbl="bgAcc1" presStyleIdx="3" presStyleCnt="5" custScaleX="121200" custScaleY="5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4CE4D-2F08-4098-A189-7A99E7CA9EC9}" type="pres">
      <dgm:prSet presAssocID="{AB21DA04-EBB9-4596-B53C-5C23E5821FE6}" presName="Name13" presStyleLbl="parChTrans1D2" presStyleIdx="4" presStyleCnt="5"/>
      <dgm:spPr/>
      <dgm:t>
        <a:bodyPr/>
        <a:lstStyle/>
        <a:p>
          <a:endParaRPr lang="en-US"/>
        </a:p>
      </dgm:t>
    </dgm:pt>
    <dgm:pt modelId="{A4628815-1A65-4263-B614-E66E047FDF92}" type="pres">
      <dgm:prSet presAssocID="{110AD625-CE2F-4065-B4F0-3807E0402A2D}" presName="childText" presStyleLbl="bgAcc1" presStyleIdx="4" presStyleCnt="5" custScaleX="121200" custScaleY="5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918D6-FE31-4D0D-ACA2-9AF98DD257FB}" type="presOf" srcId="{37584678-B991-4AFB-97D7-D1B7B1B2B8D5}" destId="{94E75090-412F-4E32-9738-F069607EC7C0}" srcOrd="0" destOrd="0" presId="urn:microsoft.com/office/officeart/2005/8/layout/hierarchy3"/>
    <dgm:cxn modelId="{1BBB5AAD-8AAC-423C-AAB7-5999E242FB10}" type="presOf" srcId="{17BD9245-DEB0-441F-975C-F788D31958C2}" destId="{ED079AC0-E1C5-4133-8DA8-412FBB636883}" srcOrd="0" destOrd="0" presId="urn:microsoft.com/office/officeart/2005/8/layout/hierarchy3"/>
    <dgm:cxn modelId="{57D3A161-563D-45C8-8306-EB9C83D874D7}" srcId="{B0B35BE5-95CB-4115-A358-3FCAFEFA964A}" destId="{110AD625-CE2F-4065-B4F0-3807E0402A2D}" srcOrd="1" destOrd="0" parTransId="{AB21DA04-EBB9-4596-B53C-5C23E5821FE6}" sibTransId="{6BAD9C85-1E97-42BA-9F91-9C1E8304F7DA}"/>
    <dgm:cxn modelId="{1FB8A4C3-35F8-48A5-9927-630172053584}" srcId="{5F26370D-C4FC-42DF-8F9C-3B1862D3620E}" destId="{FF970F0D-A17F-473E-ACC0-2F7D6BEAB129}" srcOrd="0" destOrd="0" parTransId="{0A8F1D4E-36E5-4400-AE06-187650067658}" sibTransId="{B170286E-80BF-4458-B28C-4ED7D8ADDDBA}"/>
    <dgm:cxn modelId="{B49284B9-B0D1-4984-AA8D-B571DB665095}" type="presOf" srcId="{32F65BCA-F663-495A-8562-4D4380A2CD37}" destId="{99BE8CA0-7E3A-4B3D-B132-ADA0BA831F20}" srcOrd="0" destOrd="0" presId="urn:microsoft.com/office/officeart/2005/8/layout/hierarchy3"/>
    <dgm:cxn modelId="{80C0ECE1-1A31-44FF-8346-5749DB31BDC6}" type="presOf" srcId="{5F26370D-C4FC-42DF-8F9C-3B1862D3620E}" destId="{C50E6E7D-72B1-41E1-9121-E04B4F59138F}" srcOrd="0" destOrd="0" presId="urn:microsoft.com/office/officeart/2005/8/layout/hierarchy3"/>
    <dgm:cxn modelId="{35725B4E-C866-4BC0-841E-B48925219E71}" type="presOf" srcId="{B0B35BE5-95CB-4115-A358-3FCAFEFA964A}" destId="{0F5F7C4A-5AB1-4EE0-81F2-4CA4B322D9E7}" srcOrd="0" destOrd="0" presId="urn:microsoft.com/office/officeart/2005/8/layout/hierarchy3"/>
    <dgm:cxn modelId="{BBB3F653-1B82-4045-A326-2039FBBE54AA}" srcId="{0B4B0ED8-76BD-4AF5-9D37-436A6BF3B191}" destId="{B0B35BE5-95CB-4115-A358-3FCAFEFA964A}" srcOrd="1" destOrd="0" parTransId="{7D877E5E-C315-497C-9604-9C636F1D2BE1}" sibTransId="{AEDAA63C-74A2-4FFC-8518-C1294661B520}"/>
    <dgm:cxn modelId="{4F5FDD16-04F0-4815-BCE3-B79A912FB6D4}" type="presOf" srcId="{6686B20E-9A92-4392-A3CD-D407195BCFDB}" destId="{E66379BC-F467-498A-B0D3-AE7E6319722C}" srcOrd="0" destOrd="0" presId="urn:microsoft.com/office/officeart/2005/8/layout/hierarchy3"/>
    <dgm:cxn modelId="{48A2760B-91AF-40DF-B2BA-3070178B99B8}" type="presOf" srcId="{0B4B0ED8-76BD-4AF5-9D37-436A6BF3B191}" destId="{78577BE3-7E1E-4333-97A3-BD1C56A9FCFE}" srcOrd="0" destOrd="0" presId="urn:microsoft.com/office/officeart/2005/8/layout/hierarchy3"/>
    <dgm:cxn modelId="{C71F0423-2843-4407-8BC1-A19776DE4B9E}" type="presOf" srcId="{B0B35BE5-95CB-4115-A358-3FCAFEFA964A}" destId="{9CA5332F-5424-468B-AD89-45BF1EE2830E}" srcOrd="1" destOrd="0" presId="urn:microsoft.com/office/officeart/2005/8/layout/hierarchy3"/>
    <dgm:cxn modelId="{23940036-376D-45E7-BDEC-2DBA880D5B98}" type="presOf" srcId="{AB21DA04-EBB9-4596-B53C-5C23E5821FE6}" destId="{1354CE4D-2F08-4098-A189-7A99E7CA9EC9}" srcOrd="0" destOrd="0" presId="urn:microsoft.com/office/officeart/2005/8/layout/hierarchy3"/>
    <dgm:cxn modelId="{AD8C605C-6A10-4296-B063-13EA47EDC0CB}" type="presOf" srcId="{ECEF6C50-CD50-458F-8D0F-79C6CC0A04C1}" destId="{EE8C470E-D7A3-4767-9100-FF184D5DB88D}" srcOrd="0" destOrd="0" presId="urn:microsoft.com/office/officeart/2005/8/layout/hierarchy3"/>
    <dgm:cxn modelId="{AAD033B4-7AFF-468C-85E6-5FAE42CD98FC}" type="presOf" srcId="{FF970F0D-A17F-473E-ACC0-2F7D6BEAB129}" destId="{39757A4C-FB88-4A13-B387-9B4897DEEBA8}" srcOrd="0" destOrd="0" presId="urn:microsoft.com/office/officeart/2005/8/layout/hierarchy3"/>
    <dgm:cxn modelId="{3B052754-9FA9-4AA8-B387-93F473BD19D2}" type="presOf" srcId="{5F26370D-C4FC-42DF-8F9C-3B1862D3620E}" destId="{1F7C2EFD-8A0E-457C-880C-C790BA41E8A7}" srcOrd="1" destOrd="0" presId="urn:microsoft.com/office/officeart/2005/8/layout/hierarchy3"/>
    <dgm:cxn modelId="{6CB8378C-301C-42D8-8CDB-73DEDBCCF6E1}" srcId="{5F26370D-C4FC-42DF-8F9C-3B1862D3620E}" destId="{37584678-B991-4AFB-97D7-D1B7B1B2B8D5}" srcOrd="2" destOrd="0" parTransId="{12E51666-D6F4-4BAB-8567-EAA3D339A1B9}" sibTransId="{66AF6D99-DDCB-446C-B696-D2A1C14AE680}"/>
    <dgm:cxn modelId="{6E047D1B-6787-49AF-9846-6F361C07636B}" srcId="{0B4B0ED8-76BD-4AF5-9D37-436A6BF3B191}" destId="{5F26370D-C4FC-42DF-8F9C-3B1862D3620E}" srcOrd="0" destOrd="0" parTransId="{CD6A731A-B961-4A1F-B52B-C05900F0C305}" sibTransId="{F11F99C6-0CD0-46F1-AC36-98A463478FE3}"/>
    <dgm:cxn modelId="{DB73E4BE-34C3-4F2A-9FC3-FBF408CC2F19}" type="presOf" srcId="{110AD625-CE2F-4065-B4F0-3807E0402A2D}" destId="{A4628815-1A65-4263-B614-E66E047FDF92}" srcOrd="0" destOrd="0" presId="urn:microsoft.com/office/officeart/2005/8/layout/hierarchy3"/>
    <dgm:cxn modelId="{CB724FA0-901A-4C1A-946D-1801582B98F1}" type="presOf" srcId="{12E51666-D6F4-4BAB-8567-EAA3D339A1B9}" destId="{801A697D-0136-449A-A301-1FA05DAF8A24}" srcOrd="0" destOrd="0" presId="urn:microsoft.com/office/officeart/2005/8/layout/hierarchy3"/>
    <dgm:cxn modelId="{D3C7A769-79FD-4527-9182-51B782E3A793}" srcId="{B0B35BE5-95CB-4115-A358-3FCAFEFA964A}" destId="{32F65BCA-F663-495A-8562-4D4380A2CD37}" srcOrd="0" destOrd="0" parTransId="{17BD9245-DEB0-441F-975C-F788D31958C2}" sibTransId="{557798FF-9C2A-4F9C-BC08-8231EF89D95C}"/>
    <dgm:cxn modelId="{3488D0F2-2AD5-4E28-920B-7B44EE1C5BFA}" type="presOf" srcId="{0A8F1D4E-36E5-4400-AE06-187650067658}" destId="{BE048599-7C59-4612-A0E4-F00F43017655}" srcOrd="0" destOrd="0" presId="urn:microsoft.com/office/officeart/2005/8/layout/hierarchy3"/>
    <dgm:cxn modelId="{48B1F538-C139-4D60-86FB-47231B5012B3}" srcId="{5F26370D-C4FC-42DF-8F9C-3B1862D3620E}" destId="{6686B20E-9A92-4392-A3CD-D407195BCFDB}" srcOrd="1" destOrd="0" parTransId="{ECEF6C50-CD50-458F-8D0F-79C6CC0A04C1}" sibTransId="{E390F770-78B1-4730-A1D1-1F185449B772}"/>
    <dgm:cxn modelId="{18362D98-A059-4ADF-96D6-A7E8B9CDEB24}" type="presParOf" srcId="{78577BE3-7E1E-4333-97A3-BD1C56A9FCFE}" destId="{89970B8C-FEE4-4BD4-8605-A2909D60C125}" srcOrd="0" destOrd="0" presId="urn:microsoft.com/office/officeart/2005/8/layout/hierarchy3"/>
    <dgm:cxn modelId="{F6F8EAB8-07EC-4ADF-85D7-84A3B6817B3A}" type="presParOf" srcId="{89970B8C-FEE4-4BD4-8605-A2909D60C125}" destId="{518162A7-4273-40A2-A161-07734FA10F5E}" srcOrd="0" destOrd="0" presId="urn:microsoft.com/office/officeart/2005/8/layout/hierarchy3"/>
    <dgm:cxn modelId="{FE1F0DB5-BBAD-46A8-A9AE-A0B61A23AC86}" type="presParOf" srcId="{518162A7-4273-40A2-A161-07734FA10F5E}" destId="{C50E6E7D-72B1-41E1-9121-E04B4F59138F}" srcOrd="0" destOrd="0" presId="urn:microsoft.com/office/officeart/2005/8/layout/hierarchy3"/>
    <dgm:cxn modelId="{18A4AD95-361A-4BF6-A0E9-A8980D09908F}" type="presParOf" srcId="{518162A7-4273-40A2-A161-07734FA10F5E}" destId="{1F7C2EFD-8A0E-457C-880C-C790BA41E8A7}" srcOrd="1" destOrd="0" presId="urn:microsoft.com/office/officeart/2005/8/layout/hierarchy3"/>
    <dgm:cxn modelId="{DB250933-BC56-4458-A4D4-905086886942}" type="presParOf" srcId="{89970B8C-FEE4-4BD4-8605-A2909D60C125}" destId="{86EF5BAF-8783-4537-99A1-453A62355E84}" srcOrd="1" destOrd="0" presId="urn:microsoft.com/office/officeart/2005/8/layout/hierarchy3"/>
    <dgm:cxn modelId="{9BC4462A-5734-498C-919E-F6BE337209BE}" type="presParOf" srcId="{86EF5BAF-8783-4537-99A1-453A62355E84}" destId="{BE048599-7C59-4612-A0E4-F00F43017655}" srcOrd="0" destOrd="0" presId="urn:microsoft.com/office/officeart/2005/8/layout/hierarchy3"/>
    <dgm:cxn modelId="{9AAB58CE-1B3A-4294-A179-4EB4575EDD72}" type="presParOf" srcId="{86EF5BAF-8783-4537-99A1-453A62355E84}" destId="{39757A4C-FB88-4A13-B387-9B4897DEEBA8}" srcOrd="1" destOrd="0" presId="urn:microsoft.com/office/officeart/2005/8/layout/hierarchy3"/>
    <dgm:cxn modelId="{5DAD1427-00B5-4B38-9A5F-B7AB36442100}" type="presParOf" srcId="{86EF5BAF-8783-4537-99A1-453A62355E84}" destId="{EE8C470E-D7A3-4767-9100-FF184D5DB88D}" srcOrd="2" destOrd="0" presId="urn:microsoft.com/office/officeart/2005/8/layout/hierarchy3"/>
    <dgm:cxn modelId="{168AF15A-EE43-4524-9130-3221CFF4B5CE}" type="presParOf" srcId="{86EF5BAF-8783-4537-99A1-453A62355E84}" destId="{E66379BC-F467-498A-B0D3-AE7E6319722C}" srcOrd="3" destOrd="0" presId="urn:microsoft.com/office/officeart/2005/8/layout/hierarchy3"/>
    <dgm:cxn modelId="{C464360E-B218-4E37-9C05-538A2B4688D0}" type="presParOf" srcId="{86EF5BAF-8783-4537-99A1-453A62355E84}" destId="{801A697D-0136-449A-A301-1FA05DAF8A24}" srcOrd="4" destOrd="0" presId="urn:microsoft.com/office/officeart/2005/8/layout/hierarchy3"/>
    <dgm:cxn modelId="{7207BEA3-1F49-4450-96B0-946D37394C8D}" type="presParOf" srcId="{86EF5BAF-8783-4537-99A1-453A62355E84}" destId="{94E75090-412F-4E32-9738-F069607EC7C0}" srcOrd="5" destOrd="0" presId="urn:microsoft.com/office/officeart/2005/8/layout/hierarchy3"/>
    <dgm:cxn modelId="{18215D58-9067-4EC3-AD3A-30C016463F8E}" type="presParOf" srcId="{78577BE3-7E1E-4333-97A3-BD1C56A9FCFE}" destId="{CF2F642F-C13B-4880-A600-DD133295729F}" srcOrd="1" destOrd="0" presId="urn:microsoft.com/office/officeart/2005/8/layout/hierarchy3"/>
    <dgm:cxn modelId="{DAD8A283-EFF5-4B68-97A0-9F7932D6E935}" type="presParOf" srcId="{CF2F642F-C13B-4880-A600-DD133295729F}" destId="{EA813D43-A934-4747-B59D-E6CCAF9318BE}" srcOrd="0" destOrd="0" presId="urn:microsoft.com/office/officeart/2005/8/layout/hierarchy3"/>
    <dgm:cxn modelId="{290889B3-255B-42EF-AC80-7CEC2C830A05}" type="presParOf" srcId="{EA813D43-A934-4747-B59D-E6CCAF9318BE}" destId="{0F5F7C4A-5AB1-4EE0-81F2-4CA4B322D9E7}" srcOrd="0" destOrd="0" presId="urn:microsoft.com/office/officeart/2005/8/layout/hierarchy3"/>
    <dgm:cxn modelId="{A1F96F28-F71C-4CC7-BBD6-B272FCEF154B}" type="presParOf" srcId="{EA813D43-A934-4747-B59D-E6CCAF9318BE}" destId="{9CA5332F-5424-468B-AD89-45BF1EE2830E}" srcOrd="1" destOrd="0" presId="urn:microsoft.com/office/officeart/2005/8/layout/hierarchy3"/>
    <dgm:cxn modelId="{0F46AC6D-8225-4077-92AC-A59EC1438A9D}" type="presParOf" srcId="{CF2F642F-C13B-4880-A600-DD133295729F}" destId="{142EBC09-0CB4-40DE-AEBE-65EFC11C1220}" srcOrd="1" destOrd="0" presId="urn:microsoft.com/office/officeart/2005/8/layout/hierarchy3"/>
    <dgm:cxn modelId="{1E05222F-9C2E-4B91-993D-25C502B0BA7F}" type="presParOf" srcId="{142EBC09-0CB4-40DE-AEBE-65EFC11C1220}" destId="{ED079AC0-E1C5-4133-8DA8-412FBB636883}" srcOrd="0" destOrd="0" presId="urn:microsoft.com/office/officeart/2005/8/layout/hierarchy3"/>
    <dgm:cxn modelId="{C7BAC98D-8CDE-47A1-A66E-003732F920EC}" type="presParOf" srcId="{142EBC09-0CB4-40DE-AEBE-65EFC11C1220}" destId="{99BE8CA0-7E3A-4B3D-B132-ADA0BA831F20}" srcOrd="1" destOrd="0" presId="urn:microsoft.com/office/officeart/2005/8/layout/hierarchy3"/>
    <dgm:cxn modelId="{718C3415-DEB9-48CF-8479-711642AC6054}" type="presParOf" srcId="{142EBC09-0CB4-40DE-AEBE-65EFC11C1220}" destId="{1354CE4D-2F08-4098-A189-7A99E7CA9EC9}" srcOrd="2" destOrd="0" presId="urn:microsoft.com/office/officeart/2005/8/layout/hierarchy3"/>
    <dgm:cxn modelId="{821355B0-0D37-4A25-B652-F21F37B20825}" type="presParOf" srcId="{142EBC09-0CB4-40DE-AEBE-65EFC11C1220}" destId="{A4628815-1A65-4263-B614-E66E047FDF9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2B12B-2A5B-4C18-83E0-199FA25A95B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182258E-1656-4AB1-93A6-56F7A72434DD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A301D3CD-50FF-48BE-8266-6C564E9504C2}" type="parTrans" cxnId="{16E1C91F-5D74-4773-BBCF-1CC978111CC5}">
      <dgm:prSet/>
      <dgm:spPr/>
      <dgm:t>
        <a:bodyPr/>
        <a:lstStyle/>
        <a:p>
          <a:endParaRPr lang="en-US"/>
        </a:p>
      </dgm:t>
    </dgm:pt>
    <dgm:pt modelId="{B7D5F6B3-42FE-4909-9CEA-537B0FC729ED}" type="sibTrans" cxnId="{16E1C91F-5D74-4773-BBCF-1CC978111CC5}">
      <dgm:prSet/>
      <dgm:spPr/>
      <dgm:t>
        <a:bodyPr/>
        <a:lstStyle/>
        <a:p>
          <a:endParaRPr lang="en-US"/>
        </a:p>
      </dgm:t>
    </dgm:pt>
    <dgm:pt modelId="{D762CAD8-9B5E-42AF-BC2D-2EF575A74F50}">
      <dgm:prSet phldrT="[Text]"/>
      <dgm:spPr/>
      <dgm:t>
        <a:bodyPr/>
        <a:lstStyle/>
        <a:p>
          <a:r>
            <a:rPr lang="en-US" dirty="0" smtClean="0"/>
            <a:t>Design and technical specifications</a:t>
          </a:r>
          <a:endParaRPr lang="en-US" dirty="0"/>
        </a:p>
      </dgm:t>
    </dgm:pt>
    <dgm:pt modelId="{47890A02-E247-44B3-9DBD-2D0E3E8D88FA}" type="parTrans" cxnId="{8FB0F092-5215-4915-8B91-7EA391A45FB5}">
      <dgm:prSet/>
      <dgm:spPr/>
      <dgm:t>
        <a:bodyPr/>
        <a:lstStyle/>
        <a:p>
          <a:endParaRPr lang="en-US"/>
        </a:p>
      </dgm:t>
    </dgm:pt>
    <dgm:pt modelId="{72CB53B1-099D-43D4-ACE3-572B98E90566}" type="sibTrans" cxnId="{8FB0F092-5215-4915-8B91-7EA391A45FB5}">
      <dgm:prSet/>
      <dgm:spPr/>
      <dgm:t>
        <a:bodyPr/>
        <a:lstStyle/>
        <a:p>
          <a:endParaRPr lang="en-US"/>
        </a:p>
      </dgm:t>
    </dgm:pt>
    <dgm:pt modelId="{0A9B77B7-00D7-4BFA-B148-5423B43B6839}">
      <dgm:prSet phldrT="[Text]"/>
      <dgm:spPr/>
      <dgm:t>
        <a:bodyPr/>
        <a:lstStyle/>
        <a:p>
          <a:r>
            <a:rPr lang="en-US" dirty="0" smtClean="0"/>
            <a:t>Development</a:t>
          </a:r>
        </a:p>
      </dgm:t>
    </dgm:pt>
    <dgm:pt modelId="{CC6978AA-2B48-451F-BF5C-AF49BAAFF251}" type="parTrans" cxnId="{BE285430-D97D-4C4F-BEB4-8DDB42C20476}">
      <dgm:prSet/>
      <dgm:spPr/>
      <dgm:t>
        <a:bodyPr/>
        <a:lstStyle/>
        <a:p>
          <a:endParaRPr lang="en-US"/>
        </a:p>
      </dgm:t>
    </dgm:pt>
    <dgm:pt modelId="{ABD2385E-A352-45FC-A914-D7DEA6A9BE7C}" type="sibTrans" cxnId="{BE285430-D97D-4C4F-BEB4-8DDB42C20476}">
      <dgm:prSet/>
      <dgm:spPr/>
      <dgm:t>
        <a:bodyPr/>
        <a:lstStyle/>
        <a:p>
          <a:endParaRPr lang="en-US"/>
        </a:p>
      </dgm:t>
    </dgm:pt>
    <dgm:pt modelId="{5C730533-369B-438F-B4E6-713DAB103B71}">
      <dgm:prSet phldrT="[Text]"/>
      <dgm:spPr/>
      <dgm:t>
        <a:bodyPr/>
        <a:lstStyle/>
        <a:p>
          <a:r>
            <a:rPr lang="en-US" dirty="0" smtClean="0"/>
            <a:t>Affirmation</a:t>
          </a:r>
        </a:p>
      </dgm:t>
    </dgm:pt>
    <dgm:pt modelId="{3CC95809-3D02-4ED2-801E-02F1E8B2ABB5}" type="parTrans" cxnId="{6F240FF9-C5E9-4CC4-8D77-FE0FD4EA836B}">
      <dgm:prSet/>
      <dgm:spPr/>
      <dgm:t>
        <a:bodyPr/>
        <a:lstStyle/>
        <a:p>
          <a:endParaRPr lang="en-US"/>
        </a:p>
      </dgm:t>
    </dgm:pt>
    <dgm:pt modelId="{2A4306C2-260C-4577-A2A4-F00B1F8AB0B4}" type="sibTrans" cxnId="{6F240FF9-C5E9-4CC4-8D77-FE0FD4EA836B}">
      <dgm:prSet/>
      <dgm:spPr/>
      <dgm:t>
        <a:bodyPr/>
        <a:lstStyle/>
        <a:p>
          <a:endParaRPr lang="en-US"/>
        </a:p>
      </dgm:t>
    </dgm:pt>
    <dgm:pt modelId="{17FC90CF-A172-4AB4-8D17-B8B5746A928B}">
      <dgm:prSet phldrT="[Text]"/>
      <dgm:spPr/>
      <dgm:t>
        <a:bodyPr/>
        <a:lstStyle/>
        <a:p>
          <a:r>
            <a:rPr lang="en-US" dirty="0" smtClean="0"/>
            <a:t>Testing</a:t>
          </a:r>
        </a:p>
      </dgm:t>
    </dgm:pt>
    <dgm:pt modelId="{250BEA5F-67C5-4788-9546-0641FB10C136}" type="parTrans" cxnId="{4AB36A86-D00D-46FD-8D2E-6620B6418207}">
      <dgm:prSet/>
      <dgm:spPr/>
      <dgm:t>
        <a:bodyPr/>
        <a:lstStyle/>
        <a:p>
          <a:endParaRPr lang="en-US"/>
        </a:p>
      </dgm:t>
    </dgm:pt>
    <dgm:pt modelId="{B4CBBAFF-C404-45B0-A26A-2A6088F1A2CA}" type="sibTrans" cxnId="{4AB36A86-D00D-46FD-8D2E-6620B6418207}">
      <dgm:prSet/>
      <dgm:spPr/>
      <dgm:t>
        <a:bodyPr/>
        <a:lstStyle/>
        <a:p>
          <a:endParaRPr lang="en-US"/>
        </a:p>
      </dgm:t>
    </dgm:pt>
    <dgm:pt modelId="{482092C2-59D2-44DF-BAE8-4AD6D2387A95}" type="pres">
      <dgm:prSet presAssocID="{CF92B12B-2A5B-4C18-83E0-199FA25A95BD}" presName="Name0" presStyleCnt="0">
        <dgm:presLayoutVars>
          <dgm:dir/>
          <dgm:resizeHandles val="exact"/>
        </dgm:presLayoutVars>
      </dgm:prSet>
      <dgm:spPr/>
    </dgm:pt>
    <dgm:pt modelId="{CBA2A1A4-7A8F-4405-AE47-9CDEE217DA09}" type="pres">
      <dgm:prSet presAssocID="{2182258E-1656-4AB1-93A6-56F7A72434DD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CACF0-9654-4A06-B317-6FA0B37B7381}" type="pres">
      <dgm:prSet presAssocID="{B7D5F6B3-42FE-4909-9CEA-537B0FC729ED}" presName="parSpace" presStyleCnt="0"/>
      <dgm:spPr/>
    </dgm:pt>
    <dgm:pt modelId="{7FF4DDF4-9506-482D-988C-A3B61DCC59BE}" type="pres">
      <dgm:prSet presAssocID="{D762CAD8-9B5E-42AF-BC2D-2EF575A74F50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FF899-A6AB-430E-BEFF-051E0A0DC0E4}" type="pres">
      <dgm:prSet presAssocID="{72CB53B1-099D-43D4-ACE3-572B98E90566}" presName="parSpace" presStyleCnt="0"/>
      <dgm:spPr/>
    </dgm:pt>
    <dgm:pt modelId="{806E5B99-CACB-450F-905F-609A5A39A826}" type="pres">
      <dgm:prSet presAssocID="{0A9B77B7-00D7-4BFA-B148-5423B43B6839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C1598-1DFA-44A6-A852-FCF5B2AE074E}" type="pres">
      <dgm:prSet presAssocID="{ABD2385E-A352-45FC-A914-D7DEA6A9BE7C}" presName="parSpace" presStyleCnt="0"/>
      <dgm:spPr/>
    </dgm:pt>
    <dgm:pt modelId="{289D2E26-B798-4DB2-AD9D-2BE7F2CEDA3B}" type="pres">
      <dgm:prSet presAssocID="{17FC90CF-A172-4AB4-8D17-B8B5746A928B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55666-292D-4AD4-B249-B8FE0BE378A3}" type="pres">
      <dgm:prSet presAssocID="{B4CBBAFF-C404-45B0-A26A-2A6088F1A2CA}" presName="parSpace" presStyleCnt="0"/>
      <dgm:spPr/>
    </dgm:pt>
    <dgm:pt modelId="{9A90D7DA-1BF6-4CB2-B835-58BFFF60E896}" type="pres">
      <dgm:prSet presAssocID="{5C730533-369B-438F-B4E6-713DAB103B71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A24ACF-4760-4E77-833D-7F1CB9380B2F}" type="presOf" srcId="{0A9B77B7-00D7-4BFA-B148-5423B43B6839}" destId="{806E5B99-CACB-450F-905F-609A5A39A826}" srcOrd="0" destOrd="0" presId="urn:microsoft.com/office/officeart/2005/8/layout/hChevron3"/>
    <dgm:cxn modelId="{8FB0F092-5215-4915-8B91-7EA391A45FB5}" srcId="{CF92B12B-2A5B-4C18-83E0-199FA25A95BD}" destId="{D762CAD8-9B5E-42AF-BC2D-2EF575A74F50}" srcOrd="1" destOrd="0" parTransId="{47890A02-E247-44B3-9DBD-2D0E3E8D88FA}" sibTransId="{72CB53B1-099D-43D4-ACE3-572B98E90566}"/>
    <dgm:cxn modelId="{3CDBD5E3-403E-4C0D-A927-56A399327136}" type="presOf" srcId="{2182258E-1656-4AB1-93A6-56F7A72434DD}" destId="{CBA2A1A4-7A8F-4405-AE47-9CDEE217DA09}" srcOrd="0" destOrd="0" presId="urn:microsoft.com/office/officeart/2005/8/layout/hChevron3"/>
    <dgm:cxn modelId="{CE8EFDA1-6B47-4FE4-9605-0F214ACA5ECF}" type="presOf" srcId="{CF92B12B-2A5B-4C18-83E0-199FA25A95BD}" destId="{482092C2-59D2-44DF-BAE8-4AD6D2387A95}" srcOrd="0" destOrd="0" presId="urn:microsoft.com/office/officeart/2005/8/layout/hChevron3"/>
    <dgm:cxn modelId="{FC621D5D-3253-4378-B30E-0B4298C415A2}" type="presOf" srcId="{5C730533-369B-438F-B4E6-713DAB103B71}" destId="{9A90D7DA-1BF6-4CB2-B835-58BFFF60E896}" srcOrd="0" destOrd="0" presId="urn:microsoft.com/office/officeart/2005/8/layout/hChevron3"/>
    <dgm:cxn modelId="{70E026C3-8844-4BA2-B432-AE9F4673944D}" type="presOf" srcId="{17FC90CF-A172-4AB4-8D17-B8B5746A928B}" destId="{289D2E26-B798-4DB2-AD9D-2BE7F2CEDA3B}" srcOrd="0" destOrd="0" presId="urn:microsoft.com/office/officeart/2005/8/layout/hChevron3"/>
    <dgm:cxn modelId="{16E1C91F-5D74-4773-BBCF-1CC978111CC5}" srcId="{CF92B12B-2A5B-4C18-83E0-199FA25A95BD}" destId="{2182258E-1656-4AB1-93A6-56F7A72434DD}" srcOrd="0" destOrd="0" parTransId="{A301D3CD-50FF-48BE-8266-6C564E9504C2}" sibTransId="{B7D5F6B3-42FE-4909-9CEA-537B0FC729ED}"/>
    <dgm:cxn modelId="{6F240FF9-C5E9-4CC4-8D77-FE0FD4EA836B}" srcId="{CF92B12B-2A5B-4C18-83E0-199FA25A95BD}" destId="{5C730533-369B-438F-B4E6-713DAB103B71}" srcOrd="4" destOrd="0" parTransId="{3CC95809-3D02-4ED2-801E-02F1E8B2ABB5}" sibTransId="{2A4306C2-260C-4577-A2A4-F00B1F8AB0B4}"/>
    <dgm:cxn modelId="{4AB36A86-D00D-46FD-8D2E-6620B6418207}" srcId="{CF92B12B-2A5B-4C18-83E0-199FA25A95BD}" destId="{17FC90CF-A172-4AB4-8D17-B8B5746A928B}" srcOrd="3" destOrd="0" parTransId="{250BEA5F-67C5-4788-9546-0641FB10C136}" sibTransId="{B4CBBAFF-C404-45B0-A26A-2A6088F1A2CA}"/>
    <dgm:cxn modelId="{BE285430-D97D-4C4F-BEB4-8DDB42C20476}" srcId="{CF92B12B-2A5B-4C18-83E0-199FA25A95BD}" destId="{0A9B77B7-00D7-4BFA-B148-5423B43B6839}" srcOrd="2" destOrd="0" parTransId="{CC6978AA-2B48-451F-BF5C-AF49BAAFF251}" sibTransId="{ABD2385E-A352-45FC-A914-D7DEA6A9BE7C}"/>
    <dgm:cxn modelId="{5BB802FD-6DD7-4114-B6D9-31B64950BA3F}" type="presOf" srcId="{D762CAD8-9B5E-42AF-BC2D-2EF575A74F50}" destId="{7FF4DDF4-9506-482D-988C-A3B61DCC59BE}" srcOrd="0" destOrd="0" presId="urn:microsoft.com/office/officeart/2005/8/layout/hChevron3"/>
    <dgm:cxn modelId="{248EA090-7828-41D9-9C93-138D9AF0EA52}" type="presParOf" srcId="{482092C2-59D2-44DF-BAE8-4AD6D2387A95}" destId="{CBA2A1A4-7A8F-4405-AE47-9CDEE217DA09}" srcOrd="0" destOrd="0" presId="urn:microsoft.com/office/officeart/2005/8/layout/hChevron3"/>
    <dgm:cxn modelId="{2CAFD6F2-FEED-4624-A8D9-AE3B0C706432}" type="presParOf" srcId="{482092C2-59D2-44DF-BAE8-4AD6D2387A95}" destId="{06DCACF0-9654-4A06-B317-6FA0B37B7381}" srcOrd="1" destOrd="0" presId="urn:microsoft.com/office/officeart/2005/8/layout/hChevron3"/>
    <dgm:cxn modelId="{848E9E6E-29AF-44D1-B72E-01B25964F996}" type="presParOf" srcId="{482092C2-59D2-44DF-BAE8-4AD6D2387A95}" destId="{7FF4DDF4-9506-482D-988C-A3B61DCC59BE}" srcOrd="2" destOrd="0" presId="urn:microsoft.com/office/officeart/2005/8/layout/hChevron3"/>
    <dgm:cxn modelId="{047C5182-7BCD-4C42-8D2D-7209DD904667}" type="presParOf" srcId="{482092C2-59D2-44DF-BAE8-4AD6D2387A95}" destId="{A03FF899-A6AB-430E-BEFF-051E0A0DC0E4}" srcOrd="3" destOrd="0" presId="urn:microsoft.com/office/officeart/2005/8/layout/hChevron3"/>
    <dgm:cxn modelId="{414B5314-AA64-4BD8-B096-562538CD5AFB}" type="presParOf" srcId="{482092C2-59D2-44DF-BAE8-4AD6D2387A95}" destId="{806E5B99-CACB-450F-905F-609A5A39A826}" srcOrd="4" destOrd="0" presId="urn:microsoft.com/office/officeart/2005/8/layout/hChevron3"/>
    <dgm:cxn modelId="{812316A8-158F-4CCC-B838-F9E7089AB042}" type="presParOf" srcId="{482092C2-59D2-44DF-BAE8-4AD6D2387A95}" destId="{11DC1598-1DFA-44A6-A852-FCF5B2AE074E}" srcOrd="5" destOrd="0" presId="urn:microsoft.com/office/officeart/2005/8/layout/hChevron3"/>
    <dgm:cxn modelId="{CF021DA9-1A4D-4044-A167-EEBEBEB8C4A4}" type="presParOf" srcId="{482092C2-59D2-44DF-BAE8-4AD6D2387A95}" destId="{289D2E26-B798-4DB2-AD9D-2BE7F2CEDA3B}" srcOrd="6" destOrd="0" presId="urn:microsoft.com/office/officeart/2005/8/layout/hChevron3"/>
    <dgm:cxn modelId="{14FB7CA2-F136-472F-B702-4853FF3EF5F7}" type="presParOf" srcId="{482092C2-59D2-44DF-BAE8-4AD6D2387A95}" destId="{D1755666-292D-4AD4-B249-B8FE0BE378A3}" srcOrd="7" destOrd="0" presId="urn:microsoft.com/office/officeart/2005/8/layout/hChevron3"/>
    <dgm:cxn modelId="{CAFA8F58-BF62-455D-B676-2402CBEABFED}" type="presParOf" srcId="{482092C2-59D2-44DF-BAE8-4AD6D2387A95}" destId="{9A90D7DA-1BF6-4CB2-B835-58BFFF60E89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05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1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1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46D32-B608-47ED-A86C-29E295E5580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3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8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18B06-7CA6-4FA0-8778-2C9A396A99F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10" y="4416743"/>
            <a:ext cx="5609588" cy="418211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8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8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2170-B4D9-4504-9406-AC0F9EF8E6E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45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46D32-B608-47ED-A86C-29E295E5580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3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33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35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2170-B4D9-4504-9406-AC0F9EF8E6E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57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D1A1C-95DE-44E6-8A6D-CEBFF552E6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6613" cy="3484563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934" y="4416742"/>
            <a:ext cx="5140538" cy="4182112"/>
          </a:xfrm>
        </p:spPr>
        <p:txBody>
          <a:bodyPr/>
          <a:lstStyle/>
          <a:p>
            <a:pPr defTabSz="912937" fontAlgn="base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3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3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3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1718268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Presenter/Author 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45499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Presenter/Author 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98524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DAY, MONTH, DATE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TP_Copyright"/>
          <p:cNvSpPr txBox="1">
            <a:spLocks/>
          </p:cNvSpPr>
          <p:nvPr userDrawn="1">
            <p:custDataLst>
              <p:tags r:id="rId1"/>
            </p:custDataLst>
          </p:nvPr>
        </p:nvSpPr>
        <p:spPr bwMode="gray">
          <a:xfrm>
            <a:off x="435429" y="6583680"/>
            <a:ext cx="624409" cy="107722"/>
          </a:xfrm>
          <a:prstGeom prst="rect">
            <a:avLst/>
          </a:prstGeom>
          <a:noFill/>
          <a:ln w="9525" cmpd="sng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10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>
                    <a:lumMod val="100000"/>
                  </a:schemeClr>
                </a:solidFill>
                <a:prstDash val="solid"/>
              </a14:hiddenLine>
            </a:ext>
          </a:extLst>
        </p:spPr>
        <p:txBody>
          <a:bodyPr wrap="none" lIns="0" tIns="0" rIns="0" bIns="0" rtlCol="0" anchor="b">
            <a:spAutoFit/>
          </a:bodyPr>
          <a:lstStyle/>
          <a:p>
            <a: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700" b="0" i="0" u="none" baseline="0" dirty="0" smtClean="0">
                <a:solidFill>
                  <a:schemeClr val="accent3"/>
                </a:solidFill>
                <a:latin typeface="+mn-lt"/>
                <a:ea typeface="+mn-ea"/>
              </a:rPr>
              <a:t>© Oliver Wyman</a:t>
            </a:r>
            <a:endParaRPr sz="700" b="0" i="0" u="none" baseline="0" dirty="0" smtClean="0">
              <a:solidFill>
                <a:schemeClr val="accent3"/>
              </a:solidFill>
              <a:latin typeface="+mn-lt"/>
              <a:ea typeface="+mn-ea"/>
            </a:endParaRPr>
          </a:p>
        </p:txBody>
      </p:sp>
      <p:sp>
        <p:nvSpPr>
          <p:cNvPr id="24" name="Content"/>
          <p:cNvSpPr>
            <a:spLocks noGrp="1"/>
          </p:cNvSpPr>
          <p:nvPr>
            <p:ph sz="quarter" idx="11"/>
          </p:nvPr>
        </p:nvSpPr>
        <p:spPr>
          <a:xfrm>
            <a:off x="435429" y="1883664"/>
            <a:ext cx="8273143" cy="4443984"/>
          </a:xfrm>
        </p:spPr>
        <p:txBody>
          <a:bodyPr vert="horz" lIns="0" tIns="0" rIns="0" bIns="0" rtlCol="0">
            <a:noAutofit/>
          </a:bodyPr>
          <a:lstStyle>
            <a:lvl1pPr>
              <a:defRPr sz="1400" dirty="0" smtClean="0"/>
            </a:lvl1pPr>
            <a:lvl2pPr>
              <a:defRPr sz="1400" dirty="0" smtClean="0"/>
            </a:lvl2pPr>
            <a:lvl3pPr>
              <a:defRPr sz="1400" dirty="0" smtClean="0"/>
            </a:lvl3pPr>
            <a:lvl4pPr>
              <a:defRPr sz="1400" dirty="0" smtClean="0"/>
            </a:lvl4pPr>
            <a:lvl5pPr>
              <a:defRPr sz="1400" dirty="0" smtClean="0"/>
            </a:lvl5pPr>
            <a:lvl6pPr>
              <a:defRPr sz="1400" dirty="0" smtClean="0"/>
            </a:lvl6pPr>
            <a:lvl7pPr>
              <a:defRPr sz="1400" dirty="0" smtClean="0"/>
            </a:lvl7pPr>
            <a:lvl8pPr>
              <a:defRPr sz="1400" dirty="0" smtClean="0"/>
            </a:lvl8pPr>
            <a:lvl9pPr>
              <a:defRPr sz="1400" dirty="0" smtClean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smtClean="0"/>
          </a:p>
        </p:txBody>
      </p:sp>
      <p:sp>
        <p:nvSpPr>
          <p:cNvPr id="22" name="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5429" y="1399032"/>
            <a:ext cx="8273143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>
                <a:solidFill>
                  <a:schemeClr val="accent1"/>
                </a:solidFill>
                <a:latin typeface="+mj-lt"/>
                <a:ea typeface="+mj-ea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9pPr>
          </a:lstStyle>
          <a:p>
            <a:pPr lvl="0"/>
            <a:r>
              <a:rPr dirty="0" smtClean="0"/>
              <a:t>Heading 14 pt</a:t>
            </a:r>
          </a:p>
          <a:p>
            <a:pPr lvl="1"/>
            <a:r>
              <a:rPr dirty="0" smtClean="0"/>
              <a:t>Subheading 14 pt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24643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44000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2190541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04671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B4D4-1B58-DD41-832D-3223C34EC8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8128169" y="6477001"/>
            <a:ext cx="57140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7A6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 eaLnBrk="0" hangingPunct="0">
              <a:lnSpc>
                <a:spcPct val="100000"/>
              </a:lnSpc>
            </a:pPr>
            <a:fld id="{2306E996-13B1-4F09-8F6B-3AC86B81501F}" type="slidenum">
              <a:rPr lang="en-GB" sz="1100" smtClean="0">
                <a:solidFill>
                  <a:schemeClr val="accent3"/>
                </a:solidFill>
                <a:cs typeface="Arial" charset="0"/>
              </a:rPr>
              <a:pPr algn="r" eaLnBrk="0" hangingPunct="0">
                <a:lnSpc>
                  <a:spcPct val="100000"/>
                </a:lnSpc>
              </a:pPr>
              <a:t>‹#›</a:t>
            </a:fld>
            <a:endParaRPr lang="en-GB" sz="1100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gray">
          <a:xfrm>
            <a:off x="8128169" y="6477001"/>
            <a:ext cx="57140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7A6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 eaLnBrk="0" hangingPunct="0">
              <a:lnSpc>
                <a:spcPct val="100000"/>
              </a:lnSpc>
            </a:pPr>
            <a:fld id="{2306E996-13B1-4F09-8F6B-3AC86B81501F}" type="slidenum">
              <a:rPr lang="en-GB" sz="1100" smtClean="0">
                <a:solidFill>
                  <a:schemeClr val="accent3"/>
                </a:solidFill>
                <a:cs typeface="Arial" charset="0"/>
              </a:rPr>
              <a:pPr algn="r" eaLnBrk="0" hangingPunct="0">
                <a:lnSpc>
                  <a:spcPct val="100000"/>
                </a:lnSpc>
              </a:pPr>
              <a:t>‹#›</a:t>
            </a:fld>
            <a:endParaRPr lang="en-GB" sz="1100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" name="Copyright"/>
          <p:cNvSpPr txBox="1">
            <a:spLocks noChangeArrowheads="1"/>
          </p:cNvSpPr>
          <p:nvPr userDrawn="1"/>
        </p:nvSpPr>
        <p:spPr bwMode="gray">
          <a:xfrm>
            <a:off x="438380" y="6539141"/>
            <a:ext cx="681277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GB" sz="700" dirty="0" smtClean="0">
                <a:solidFill>
                  <a:schemeClr val="accent3"/>
                </a:solidFill>
                <a:cs typeface="Arial" charset="0"/>
              </a:rPr>
              <a:t>© Oliver Wyman </a:t>
            </a:r>
            <a:endParaRPr lang="en-GB" sz="700" dirty="0">
              <a:solidFill>
                <a:schemeClr val="accent3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8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10335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  <p:sldLayoutId id="2147483729" r:id="rId8"/>
    <p:sldLayoutId id="2147483730" r:id="rId9"/>
    <p:sldLayoutId id="214748373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8.xml"/><Relationship Id="rId13" Type="http://schemas.openxmlformats.org/officeDocument/2006/relationships/oleObject" Target="../embeddings/oleObject3.bin"/><Relationship Id="rId3" Type="http://schemas.openxmlformats.org/officeDocument/2006/relationships/customXml" Target="../../customXml/item7.xml"/><Relationship Id="rId7" Type="http://schemas.openxmlformats.org/officeDocument/2006/relationships/customXml" Target="../../customXml/item6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customXml" Target="../../customXml/item2.xml"/><Relationship Id="rId11" Type="http://schemas.openxmlformats.org/officeDocument/2006/relationships/slideLayout" Target="../slideLayouts/slideLayout8.xml"/><Relationship Id="rId5" Type="http://schemas.openxmlformats.org/officeDocument/2006/relationships/customXml" Target="../../customXml/item4.xml"/><Relationship Id="rId15" Type="http://schemas.openxmlformats.org/officeDocument/2006/relationships/image" Target="../media/image8.emf"/><Relationship Id="rId10" Type="http://schemas.openxmlformats.org/officeDocument/2006/relationships/customXml" Target="../../customXml/item3.xml"/><Relationship Id="rId4" Type="http://schemas.openxmlformats.org/officeDocument/2006/relationships/customXml" Target="../../customXml/item1.xml"/><Relationship Id="rId9" Type="http://schemas.openxmlformats.org/officeDocument/2006/relationships/customXml" Target="../../customXml/item5.xml"/><Relationship Id="rId1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1029" y="3844226"/>
            <a:ext cx="3642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cs typeface="Source Sans Pro Semibold"/>
              </a:rPr>
              <a:t>Presenter</a:t>
            </a:r>
            <a:r>
              <a:rPr lang="en-US" sz="1600" dirty="0">
                <a:solidFill>
                  <a:schemeClr val="bg1"/>
                </a:solidFill>
                <a:cs typeface="Source Sans Pro Semibold"/>
              </a:rPr>
              <a:t>: </a:t>
            </a:r>
            <a:r>
              <a:rPr lang="en-US" sz="1600" dirty="0" smtClean="0">
                <a:solidFill>
                  <a:schemeClr val="bg1"/>
                </a:solidFill>
                <a:cs typeface="Source Sans Pro Semibold"/>
              </a:rPr>
              <a:t>Lei Rao-Knight, FSA,  MAAA</a:t>
            </a:r>
            <a:endParaRPr lang="en-US" sz="1600" dirty="0">
              <a:solidFill>
                <a:schemeClr val="bg1"/>
              </a:solidFill>
              <a:cs typeface="Source Sans Pro Semibold"/>
            </a:endParaRPr>
          </a:p>
          <a:p>
            <a:pPr algn="just"/>
            <a:r>
              <a:rPr lang="en-US" sz="1600" dirty="0">
                <a:solidFill>
                  <a:schemeClr val="bg1"/>
                </a:solidFill>
                <a:cs typeface="Source Sans Pro Semibold"/>
              </a:rPr>
              <a:t>Presenter: </a:t>
            </a:r>
            <a:r>
              <a:rPr lang="en-US" sz="1600" dirty="0" smtClean="0">
                <a:solidFill>
                  <a:schemeClr val="bg1"/>
                </a:solidFill>
                <a:cs typeface="Source Sans Pro Semibold"/>
              </a:rPr>
              <a:t>Bryan Lindsley, FSA, MAAA</a:t>
            </a:r>
            <a:endParaRPr lang="en-US" sz="1600" dirty="0">
              <a:solidFill>
                <a:schemeClr val="bg1"/>
              </a:solidFill>
              <a:cs typeface="Source Sans Pro Semibold"/>
            </a:endParaRPr>
          </a:p>
          <a:p>
            <a:pPr algn="just"/>
            <a:endParaRPr lang="en-US" sz="1600" baseline="0" dirty="0">
              <a:solidFill>
                <a:schemeClr val="bg1"/>
              </a:solidFill>
              <a:latin typeface="+mj-lt"/>
              <a:cs typeface="Source Sans Pro Semibold"/>
            </a:endParaRPr>
          </a:p>
          <a:p>
            <a:pPr algn="just"/>
            <a:r>
              <a:rPr lang="en-US" sz="1600" dirty="0" smtClean="0">
                <a:solidFill>
                  <a:srgbClr val="FFFFFF"/>
                </a:solidFill>
                <a:latin typeface="+mj-lt"/>
              </a:rPr>
              <a:t>May 22, 2018</a:t>
            </a:r>
            <a:endParaRPr lang="en-US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029" y="1352145"/>
            <a:ext cx="7285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Post-model transformation… transformation! Day 2 considerations</a:t>
            </a:r>
            <a:endParaRPr lang="en-US" sz="4000" b="1" dirty="0">
              <a:solidFill>
                <a:schemeClr val="bg1"/>
              </a:solidFill>
              <a:latin typeface="+mj-l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599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to end model road map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Object 4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60295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28600" y="1095794"/>
            <a:ext cx="1581299" cy="4326378"/>
          </a:xfrm>
          <a:prstGeom prst="rect">
            <a:avLst/>
          </a:prstGeom>
          <a:solidFill>
            <a:srgbClr val="FDCFAC"/>
          </a:solidFill>
          <a:ln>
            <a:solidFill>
              <a:schemeClr val="accent5"/>
            </a:solidFill>
          </a:ln>
          <a:effectLst/>
          <a:extLst/>
        </p:spPr>
        <p:txBody>
          <a:bodyPr wrap="none" lIns="137160" tIns="91440" rIns="137160" bIns="91440"/>
          <a:lstStyle/>
          <a:p>
            <a:pPr marL="3175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Raw source data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B4D4-1B58-DD41-832D-3223C34EC84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4600" y="1082854"/>
            <a:ext cx="1581299" cy="4326378"/>
          </a:xfrm>
          <a:prstGeom prst="rect">
            <a:avLst/>
          </a:prstGeom>
          <a:solidFill>
            <a:srgbClr val="FDCFAC"/>
          </a:solidFill>
          <a:ln>
            <a:solidFill>
              <a:schemeClr val="accent5"/>
            </a:solidFill>
          </a:ln>
          <a:effectLst/>
          <a:extLst/>
        </p:spPr>
        <p:txBody>
          <a:bodyPr wrap="none" lIns="137160" tIns="91440" rIns="137160" bIns="91440"/>
          <a:lstStyle/>
          <a:p>
            <a:pPr marL="3175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Input warehousing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19598" y="1552198"/>
            <a:ext cx="1282201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Policy /</a:t>
            </a:r>
          </a:p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liability data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19599" y="3044165"/>
            <a:ext cx="1282201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Liability assumptions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619337" y="3840854"/>
            <a:ext cx="1282202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Asset Data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619599" y="2293322"/>
            <a:ext cx="1282201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>
                <a:solidFill>
                  <a:srgbClr val="000000"/>
                </a:solidFill>
                <a:latin typeface="Arial"/>
              </a:rPr>
              <a:t>Product </a:t>
            </a: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specifications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267200" y="1611096"/>
            <a:ext cx="319610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7455434" y="2700927"/>
            <a:ext cx="355266" cy="354061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601944" y="4584750"/>
            <a:ext cx="1282202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Economic assumptions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2" name="Straight Connector 31"/>
          <p:cNvCxnSpPr>
            <a:stCxn id="9" idx="3"/>
          </p:cNvCxnSpPr>
          <p:nvPr/>
        </p:nvCxnSpPr>
        <p:spPr>
          <a:xfrm>
            <a:off x="3901537" y="1847181"/>
            <a:ext cx="12194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01537" y="2588874"/>
            <a:ext cx="12194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01539" y="3345733"/>
            <a:ext cx="12194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01537" y="4137089"/>
            <a:ext cx="12194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23477" y="1847181"/>
            <a:ext cx="0" cy="303255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3"/>
          </p:cNvCxnSpPr>
          <p:nvPr/>
        </p:nvCxnSpPr>
        <p:spPr>
          <a:xfrm>
            <a:off x="3884146" y="4879733"/>
            <a:ext cx="139331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358022" y="1447800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1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345813" y="1828800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2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345813" y="2964000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5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44823" y="2219661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3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358022" y="2600617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4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58022" y="3352800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6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358022" y="3747192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7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58022" y="4123108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8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358022" y="4564810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9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378148" y="4961731"/>
            <a:ext cx="1282201" cy="29498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Source data 10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2042572" y="1599852"/>
            <a:ext cx="319610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057400" y="2858142"/>
            <a:ext cx="304782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2042572" y="4123108"/>
            <a:ext cx="304782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057400" y="1122303"/>
            <a:ext cx="289954" cy="289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206005" y="1122303"/>
            <a:ext cx="289954" cy="289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669770" y="1112031"/>
            <a:ext cx="1626448" cy="1488586"/>
            <a:chOff x="4469553" y="1874871"/>
            <a:chExt cx="1626448" cy="1488586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469553" y="1874871"/>
              <a:ext cx="1626448" cy="1488586"/>
            </a:xfrm>
            <a:prstGeom prst="rect">
              <a:avLst/>
            </a:prstGeom>
            <a:solidFill>
              <a:srgbClr val="BDDDA3"/>
            </a:solidFill>
            <a:ln w="9525">
              <a:solidFill>
                <a:srgbClr val="41A441"/>
              </a:solidFill>
              <a:miter lim="800000"/>
              <a:headEnd/>
              <a:tailEnd/>
            </a:ln>
            <a:effectLst/>
            <a:extLst/>
          </p:spPr>
          <p:txBody>
            <a:bodyPr wrap="none" lIns="137160" tIns="91440" rIns="137160" bIns="91440"/>
            <a:lstStyle/>
            <a:p>
              <a:pPr algn="l" eaLnBrk="0" hangingPunct="0">
                <a:lnSpc>
                  <a:spcPct val="100000"/>
                </a:lnSpc>
              </a:pPr>
              <a:r>
                <a:rPr lang="en-GB" sz="1200" b="1" dirty="0" smtClean="0">
                  <a:solidFill>
                    <a:srgbClr val="000000"/>
                  </a:solidFill>
                  <a:latin typeface="Arial"/>
                </a:rPr>
                <a:t>Calculation engine</a:t>
              </a:r>
              <a:endParaRPr lang="en-GB" sz="1200" b="1" dirty="0">
                <a:solidFill>
                  <a:srgbClr val="000000"/>
                </a:solidFill>
                <a:latin typeface="Arial"/>
              </a:endParaRPr>
            </a:p>
            <a:p>
              <a:pPr marL="355600" algn="l" eaLnBrk="0" hangingPunct="0">
                <a:lnSpc>
                  <a:spcPct val="100000"/>
                </a:lnSpc>
              </a:pPr>
              <a:endParaRPr lang="en-GB" sz="12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4607014" y="2218231"/>
              <a:ext cx="1282201" cy="2949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ct val="6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</a:pPr>
              <a:r>
                <a:rPr lang="en-CA" sz="1100" b="1" dirty="0" smtClean="0">
                  <a:solidFill>
                    <a:srgbClr val="000000"/>
                  </a:solidFill>
                  <a:latin typeface="Arial"/>
                </a:rPr>
                <a:t>Valuation</a:t>
              </a:r>
              <a:endParaRPr lang="en-CA" sz="11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4607014" y="2584102"/>
              <a:ext cx="1282201" cy="2949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ct val="6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</a:pPr>
              <a:r>
                <a:rPr lang="en-CA" sz="1100" b="1" dirty="0" smtClean="0">
                  <a:solidFill>
                    <a:srgbClr val="000000"/>
                  </a:solidFill>
                  <a:latin typeface="Arial"/>
                </a:rPr>
                <a:t>Forecasting</a:t>
              </a:r>
              <a:endParaRPr lang="en-CA" sz="11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4607014" y="2979153"/>
              <a:ext cx="1282201" cy="2949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ct val="6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</a:pPr>
              <a:r>
                <a:rPr lang="en-CA" sz="1100" b="1" dirty="0" smtClean="0">
                  <a:solidFill>
                    <a:srgbClr val="000000"/>
                  </a:solidFill>
                  <a:latin typeface="Arial"/>
                </a:rPr>
                <a:t>ALM</a:t>
              </a:r>
              <a:endParaRPr lang="en-CA" sz="1100" b="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6445048" y="1595202"/>
            <a:ext cx="319610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62" name="Title 3"/>
          <p:cNvSpPr>
            <a:spLocks noGrp="1"/>
          </p:cNvSpPr>
          <p:nvPr>
            <p:ph type="title"/>
          </p:nvPr>
        </p:nvSpPr>
        <p:spPr>
          <a:xfrm>
            <a:off x="228600" y="381953"/>
            <a:ext cx="7886700" cy="4562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End-to-end process</a:t>
            </a:r>
            <a:endParaRPr lang="en-GB" sz="2400" dirty="0"/>
          </a:p>
        </p:txBody>
      </p:sp>
      <p:sp>
        <p:nvSpPr>
          <p:cNvPr id="63" name="Oval 62"/>
          <p:cNvSpPr/>
          <p:nvPr/>
        </p:nvSpPr>
        <p:spPr>
          <a:xfrm>
            <a:off x="6155094" y="950817"/>
            <a:ext cx="289954" cy="289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6854507" y="1122303"/>
            <a:ext cx="1626448" cy="1488586"/>
            <a:chOff x="4469553" y="1874871"/>
            <a:chExt cx="1626448" cy="1488586"/>
          </a:xfrm>
        </p:grpSpPr>
        <p:sp>
          <p:nvSpPr>
            <p:cNvPr id="67" name="Rectangle 4"/>
            <p:cNvSpPr>
              <a:spLocks noChangeArrowheads="1"/>
            </p:cNvSpPr>
            <p:nvPr/>
          </p:nvSpPr>
          <p:spPr bwMode="auto">
            <a:xfrm>
              <a:off x="4469553" y="1874871"/>
              <a:ext cx="1626448" cy="14885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41A441"/>
              </a:solidFill>
              <a:miter lim="800000"/>
              <a:headEnd/>
              <a:tailEnd/>
            </a:ln>
            <a:effectLst/>
            <a:extLst/>
          </p:spPr>
          <p:txBody>
            <a:bodyPr wrap="none" lIns="137160" tIns="91440" rIns="137160" bIns="91440"/>
            <a:lstStyle/>
            <a:p>
              <a:pPr algn="ctr" eaLnBrk="0" hangingPunct="0">
                <a:lnSpc>
                  <a:spcPct val="100000"/>
                </a:lnSpc>
              </a:pPr>
              <a:r>
                <a:rPr lang="en-GB" sz="1200" b="1" dirty="0" smtClean="0">
                  <a:solidFill>
                    <a:srgbClr val="000000"/>
                  </a:solidFill>
                  <a:latin typeface="Arial"/>
                </a:rPr>
                <a:t>Output</a:t>
              </a:r>
              <a:endParaRPr lang="en-GB" sz="1200" b="1" dirty="0">
                <a:solidFill>
                  <a:srgbClr val="000000"/>
                </a:solidFill>
                <a:latin typeface="Arial"/>
              </a:endParaRPr>
            </a:p>
            <a:p>
              <a:pPr marL="355600" algn="l" eaLnBrk="0" hangingPunct="0">
                <a:lnSpc>
                  <a:spcPct val="100000"/>
                </a:lnSpc>
              </a:pPr>
              <a:endParaRPr lang="en-GB" sz="12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4607014" y="2218231"/>
              <a:ext cx="1282201" cy="2949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ct val="6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</a:pPr>
              <a:r>
                <a:rPr lang="en-CA" sz="1100" b="1" dirty="0" smtClean="0">
                  <a:solidFill>
                    <a:srgbClr val="000000"/>
                  </a:solidFill>
                  <a:latin typeface="Arial"/>
                </a:rPr>
                <a:t>Model output</a:t>
              </a:r>
              <a:endParaRPr lang="en-CA" sz="11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4607014" y="2979153"/>
              <a:ext cx="1282201" cy="2949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ct val="6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</a:pPr>
              <a:r>
                <a:rPr lang="en-CA" sz="1100" b="1" dirty="0" smtClean="0">
                  <a:solidFill>
                    <a:srgbClr val="000000"/>
                  </a:solidFill>
                  <a:latin typeface="Arial"/>
                </a:rPr>
                <a:t>Reporting/analytics</a:t>
              </a:r>
              <a:endParaRPr lang="en-CA" sz="1100" b="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1" name="Right Arrow 70"/>
          <p:cNvSpPr/>
          <p:nvPr/>
        </p:nvSpPr>
        <p:spPr>
          <a:xfrm rot="5400000">
            <a:off x="7455434" y="1799261"/>
            <a:ext cx="355266" cy="354061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6853070" y="3105471"/>
            <a:ext cx="1626448" cy="3192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41A441"/>
            </a:solidFill>
            <a:miter lim="800000"/>
            <a:headEnd/>
            <a:tailEnd/>
          </a:ln>
          <a:effectLst/>
          <a:extLst/>
        </p:spPr>
        <p:txBody>
          <a:bodyPr wrap="none" lIns="137160" tIns="91440" rIns="137160" bIns="91440"/>
          <a:lstStyle/>
          <a:p>
            <a:pPr algn="ctr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Downstream tools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8335978" y="977565"/>
            <a:ext cx="289954" cy="289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67200" y="3500291"/>
            <a:ext cx="4495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components:</a:t>
            </a:r>
          </a:p>
          <a:p>
            <a:pPr marL="342900" indent="-342900">
              <a:buAutoNum type="arabicPeriod"/>
            </a:pPr>
            <a:r>
              <a:rPr lang="en-US" dirty="0" smtClean="0"/>
              <a:t>Management of data into warehouses</a:t>
            </a:r>
          </a:p>
          <a:p>
            <a:pPr marL="342900" indent="-342900">
              <a:buAutoNum type="arabicPeriod"/>
            </a:pPr>
            <a:r>
              <a:rPr lang="en-US" dirty="0" smtClean="0"/>
              <a:t>Loading input data into calculation engine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Calculation engine</a:t>
            </a:r>
          </a:p>
          <a:p>
            <a:pPr marL="342900" indent="-342900">
              <a:buAutoNum type="arabicPeriod"/>
            </a:pPr>
            <a:r>
              <a:rPr lang="en-US" dirty="0" smtClean="0"/>
              <a:t>Outputs, post-valuation processes (PVPs) and analytics</a:t>
            </a:r>
          </a:p>
          <a:p>
            <a:pPr marL="342900" indent="-342900">
              <a:buAutoNum type="arabicPeriod"/>
            </a:pPr>
            <a:r>
              <a:rPr lang="en-US" dirty="0" smtClean="0"/>
              <a:t>Governance process (surrounds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of day 2 considerations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data into warehouses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53102517"/>
              </p:ext>
            </p:extLst>
          </p:nvPr>
        </p:nvGraphicFramePr>
        <p:xfrm>
          <a:off x="1521" y="1606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1" y="1606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Elbow Connector 13"/>
          <p:cNvCxnSpPr>
            <a:stCxn id="8" idx="3"/>
            <a:endCxn id="33" idx="2"/>
          </p:cNvCxnSpPr>
          <p:nvPr/>
        </p:nvCxnSpPr>
        <p:spPr>
          <a:xfrm flipV="1">
            <a:off x="1414342" y="3897835"/>
            <a:ext cx="3454384" cy="12992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19345" y="1190822"/>
            <a:ext cx="1293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Administration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Systems / Policy Feeds</a:t>
            </a:r>
          </a:p>
        </p:txBody>
      </p:sp>
      <p:sp>
        <p:nvSpPr>
          <p:cNvPr id="29" name="Flowchart: Magnetic Disk 28"/>
          <p:cNvSpPr/>
          <p:nvPr/>
        </p:nvSpPr>
        <p:spPr>
          <a:xfrm>
            <a:off x="2575566" y="3189175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51971" y="3272995"/>
            <a:ext cx="1233510" cy="624840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ea typeface="Calibri"/>
                <a:cs typeface="Arial" panose="020B0604020202020204" pitchFamily="34" charset="0"/>
              </a:rPr>
              <a:t>Calc engine</a:t>
            </a:r>
            <a:endParaRPr lang="en-US" sz="1100" kern="0" dirty="0">
              <a:solidFill>
                <a:sysClr val="windowText" lastClr="00000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41534" y="3981655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Warehouse(s)</a:t>
            </a:r>
          </a:p>
        </p:txBody>
      </p:sp>
      <p:cxnSp>
        <p:nvCxnSpPr>
          <p:cNvPr id="6" name="Straight Arrow Connector 5"/>
          <p:cNvCxnSpPr>
            <a:stCxn id="29" idx="4"/>
            <a:endCxn id="33" idx="1"/>
          </p:cNvCxnSpPr>
          <p:nvPr/>
        </p:nvCxnSpPr>
        <p:spPr>
          <a:xfrm>
            <a:off x="3259784" y="3585415"/>
            <a:ext cx="992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ocument 7"/>
          <p:cNvSpPr/>
          <p:nvPr/>
        </p:nvSpPr>
        <p:spPr>
          <a:xfrm>
            <a:off x="547917" y="4829668"/>
            <a:ext cx="866425" cy="734889"/>
          </a:xfrm>
          <a:prstGeom prst="flowChart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Assumptions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9" name="Flowchart: Multidocument 8"/>
          <p:cNvSpPr/>
          <p:nvPr/>
        </p:nvSpPr>
        <p:spPr>
          <a:xfrm>
            <a:off x="4495800" y="2072112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>
                <a:solidFill>
                  <a:srgbClr val="000000"/>
                </a:solidFill>
                <a:ea typeface="BatangChe" panose="02030609000101010101" pitchFamily="49" charset="-127"/>
              </a:rPr>
              <a:t>Product Definitions</a:t>
            </a: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39" name="Flowchart: Multidocument 38"/>
          <p:cNvSpPr/>
          <p:nvPr/>
        </p:nvSpPr>
        <p:spPr>
          <a:xfrm>
            <a:off x="535110" y="3832629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Economic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41" name="Flowchart: Decision 40"/>
          <p:cNvSpPr/>
          <p:nvPr/>
        </p:nvSpPr>
        <p:spPr>
          <a:xfrm>
            <a:off x="3527097" y="346133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3" name="Elbow Connector 52"/>
          <p:cNvCxnSpPr>
            <a:stCxn id="39" idx="3"/>
            <a:endCxn id="29" idx="2"/>
          </p:cNvCxnSpPr>
          <p:nvPr/>
        </p:nvCxnSpPr>
        <p:spPr>
          <a:xfrm flipV="1">
            <a:off x="1427148" y="3585415"/>
            <a:ext cx="1148410" cy="6252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1835117" y="408662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5601662" y="1676998"/>
            <a:ext cx="2898446" cy="248181"/>
            <a:chOff x="2346836" y="5937663"/>
            <a:chExt cx="3043871" cy="248181"/>
          </a:xfrm>
        </p:grpSpPr>
        <p:sp>
          <p:nvSpPr>
            <p:cNvPr id="31" name="TextBox 30"/>
            <p:cNvSpPr txBox="1"/>
            <p:nvPr/>
          </p:nvSpPr>
          <p:spPr>
            <a:xfrm>
              <a:off x="2790751" y="5984810"/>
              <a:ext cx="25999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</a:rPr>
                <a:t>= Data </a:t>
              </a:r>
              <a:r>
                <a:rPr lang="en-US" sz="1000" dirty="0" smtClean="0">
                  <a:solidFill>
                    <a:srgbClr val="000000"/>
                  </a:solidFill>
                </a:rPr>
                <a:t>transformation (where required)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62" name="Flowchart: Decision 61"/>
            <p:cNvSpPr/>
            <p:nvPr/>
          </p:nvSpPr>
          <p:spPr>
            <a:xfrm>
              <a:off x="2346836" y="5937663"/>
              <a:ext cx="370420" cy="248181"/>
            </a:xfrm>
            <a:prstGeom prst="flowChartDecision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kern="0" dirty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64" name="Flowchart: Multidocument 63"/>
          <p:cNvSpPr/>
          <p:nvPr/>
        </p:nvSpPr>
        <p:spPr>
          <a:xfrm>
            <a:off x="5918436" y="3207350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Output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5" name="Flowchart: Magnetic Disk 64"/>
          <p:cNvSpPr/>
          <p:nvPr/>
        </p:nvSpPr>
        <p:spPr>
          <a:xfrm>
            <a:off x="5960324" y="4516906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6" name="Flowchart: Multidocument 65"/>
          <p:cNvSpPr/>
          <p:nvPr/>
        </p:nvSpPr>
        <p:spPr>
          <a:xfrm>
            <a:off x="7335455" y="3156035"/>
            <a:ext cx="1017324" cy="813607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Reports and Dashboards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315198" y="4608977"/>
            <a:ext cx="1017324" cy="608338"/>
          </a:xfrm>
          <a:prstGeom prst="round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i="1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Downstream Data Consumers</a:t>
            </a:r>
            <a:endParaRPr lang="en-US" sz="1000" i="1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01663" y="5410651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Repository</a:t>
            </a:r>
          </a:p>
        </p:txBody>
      </p:sp>
      <p:cxnSp>
        <p:nvCxnSpPr>
          <p:cNvPr id="69" name="Straight Arrow Connector 68"/>
          <p:cNvCxnSpPr>
            <a:stCxn id="33" idx="3"/>
            <a:endCxn id="64" idx="1"/>
          </p:cNvCxnSpPr>
          <p:nvPr/>
        </p:nvCxnSpPr>
        <p:spPr>
          <a:xfrm flipV="1">
            <a:off x="5485490" y="3585420"/>
            <a:ext cx="43295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4" idx="2"/>
            <a:endCxn id="65" idx="1"/>
          </p:cNvCxnSpPr>
          <p:nvPr/>
        </p:nvCxnSpPr>
        <p:spPr>
          <a:xfrm>
            <a:off x="6302425" y="3934861"/>
            <a:ext cx="0" cy="58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4"/>
            <a:endCxn id="67" idx="1"/>
          </p:cNvCxnSpPr>
          <p:nvPr/>
        </p:nvCxnSpPr>
        <p:spPr>
          <a:xfrm>
            <a:off x="6644542" y="4913146"/>
            <a:ext cx="67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5" idx="4"/>
            <a:endCxn id="66" idx="1"/>
          </p:cNvCxnSpPr>
          <p:nvPr/>
        </p:nvCxnSpPr>
        <p:spPr>
          <a:xfrm flipV="1">
            <a:off x="6644534" y="3562836"/>
            <a:ext cx="690912" cy="135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441560" y="5309404"/>
            <a:ext cx="11440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Financial Reporting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Ledger</a:t>
            </a:r>
          </a:p>
        </p:txBody>
      </p:sp>
      <p:sp>
        <p:nvSpPr>
          <p:cNvPr id="89" name="Flowchart: Decision 88"/>
          <p:cNvSpPr/>
          <p:nvPr/>
        </p:nvSpPr>
        <p:spPr>
          <a:xfrm>
            <a:off x="6126072" y="408661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228600" y="457200"/>
            <a:ext cx="7886700" cy="45624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Management of data into warehouses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What is the source data… and potential pitfalls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46" name="Flowchart: Magnetic Disk 45"/>
          <p:cNvSpPr/>
          <p:nvPr/>
        </p:nvSpPr>
        <p:spPr>
          <a:xfrm>
            <a:off x="2570713" y="1594222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8" name="Flowchart: Magnetic Disk 47"/>
          <p:cNvSpPr/>
          <p:nvPr/>
        </p:nvSpPr>
        <p:spPr>
          <a:xfrm>
            <a:off x="3112074" y="1594224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9" name="Flowchart: Magnetic Disk 48"/>
          <p:cNvSpPr/>
          <p:nvPr/>
        </p:nvSpPr>
        <p:spPr>
          <a:xfrm>
            <a:off x="2575557" y="2111807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Flowchart: Magnetic Disk 49"/>
          <p:cNvSpPr/>
          <p:nvPr/>
        </p:nvSpPr>
        <p:spPr>
          <a:xfrm>
            <a:off x="3107663" y="2111145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51" name="Straight Arrow Connector 50"/>
          <p:cNvCxnSpPr>
            <a:stCxn id="50" idx="3"/>
            <a:endCxn id="33" idx="0"/>
          </p:cNvCxnSpPr>
          <p:nvPr/>
        </p:nvCxnSpPr>
        <p:spPr>
          <a:xfrm>
            <a:off x="3291728" y="2575064"/>
            <a:ext cx="1576998" cy="697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4"/>
            <a:endCxn id="33" idx="0"/>
          </p:cNvCxnSpPr>
          <p:nvPr/>
        </p:nvCxnSpPr>
        <p:spPr>
          <a:xfrm>
            <a:off x="3480203" y="1826184"/>
            <a:ext cx="1388523" cy="1446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4"/>
            <a:endCxn id="33" idx="0"/>
          </p:cNvCxnSpPr>
          <p:nvPr/>
        </p:nvCxnSpPr>
        <p:spPr>
          <a:xfrm>
            <a:off x="2938842" y="1826182"/>
            <a:ext cx="1929884" cy="1446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29" idx="0"/>
          </p:cNvCxnSpPr>
          <p:nvPr/>
        </p:nvCxnSpPr>
        <p:spPr>
          <a:xfrm>
            <a:off x="2759622" y="2575726"/>
            <a:ext cx="158053" cy="877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Magnetic Disk 59"/>
          <p:cNvSpPr/>
          <p:nvPr/>
        </p:nvSpPr>
        <p:spPr>
          <a:xfrm>
            <a:off x="2575566" y="4115112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71" name="Elbow Connector 70"/>
          <p:cNvCxnSpPr>
            <a:stCxn id="60" idx="4"/>
            <a:endCxn id="33" idx="2"/>
          </p:cNvCxnSpPr>
          <p:nvPr/>
        </p:nvCxnSpPr>
        <p:spPr>
          <a:xfrm flipV="1">
            <a:off x="3259784" y="3897835"/>
            <a:ext cx="1608942" cy="6135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Decision 69"/>
          <p:cNvSpPr/>
          <p:nvPr/>
        </p:nvSpPr>
        <p:spPr>
          <a:xfrm>
            <a:off x="3543913" y="440001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Flowchart: Magnetic Disk 73"/>
          <p:cNvSpPr/>
          <p:nvPr/>
        </p:nvSpPr>
        <p:spPr>
          <a:xfrm>
            <a:off x="1165614" y="1594222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5" name="Flowchart: Magnetic Disk 74"/>
          <p:cNvSpPr/>
          <p:nvPr/>
        </p:nvSpPr>
        <p:spPr>
          <a:xfrm>
            <a:off x="1706975" y="1594224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6" name="Flowchart: Magnetic Disk 75"/>
          <p:cNvSpPr/>
          <p:nvPr/>
        </p:nvSpPr>
        <p:spPr>
          <a:xfrm>
            <a:off x="1170458" y="2126881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7" name="Flowchart: Magnetic Disk 76"/>
          <p:cNvSpPr/>
          <p:nvPr/>
        </p:nvSpPr>
        <p:spPr>
          <a:xfrm>
            <a:off x="1702564" y="2111145"/>
            <a:ext cx="368129" cy="463919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78" name="Straight Arrow Connector 77"/>
          <p:cNvCxnSpPr>
            <a:stCxn id="77" idx="3"/>
            <a:endCxn id="60" idx="1"/>
          </p:cNvCxnSpPr>
          <p:nvPr/>
        </p:nvCxnSpPr>
        <p:spPr>
          <a:xfrm>
            <a:off x="1886629" y="2575064"/>
            <a:ext cx="1031046" cy="154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4"/>
            <a:endCxn id="29" idx="0"/>
          </p:cNvCxnSpPr>
          <p:nvPr/>
        </p:nvCxnSpPr>
        <p:spPr>
          <a:xfrm>
            <a:off x="2075104" y="1826184"/>
            <a:ext cx="842571" cy="1627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33" idx="1"/>
          </p:cNvCxnSpPr>
          <p:nvPr/>
        </p:nvCxnSpPr>
        <p:spPr>
          <a:xfrm>
            <a:off x="1533743" y="1826182"/>
            <a:ext cx="2718228" cy="1759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6" idx="3"/>
            <a:endCxn id="60" idx="1"/>
          </p:cNvCxnSpPr>
          <p:nvPr/>
        </p:nvCxnSpPr>
        <p:spPr>
          <a:xfrm>
            <a:off x="1354523" y="2590800"/>
            <a:ext cx="1563152" cy="152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9" idx="2"/>
            <a:endCxn id="33" idx="0"/>
          </p:cNvCxnSpPr>
          <p:nvPr/>
        </p:nvCxnSpPr>
        <p:spPr>
          <a:xfrm flipH="1">
            <a:off x="4868726" y="2799605"/>
            <a:ext cx="11064" cy="473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25055" y="1141511"/>
            <a:ext cx="5376607" cy="472588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9735226"/>
              </p:ext>
            </p:extLst>
          </p:nvPr>
        </p:nvGraphicFramePr>
        <p:xfrm>
          <a:off x="1521" y="1606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1" y="1606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Elbow Connector 13"/>
          <p:cNvCxnSpPr>
            <a:stCxn id="8" idx="3"/>
            <a:endCxn id="29" idx="3"/>
          </p:cNvCxnSpPr>
          <p:nvPr/>
        </p:nvCxnSpPr>
        <p:spPr>
          <a:xfrm flipV="1">
            <a:off x="1414349" y="3981655"/>
            <a:ext cx="1503326" cy="12154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13001" y="1594225"/>
            <a:ext cx="736257" cy="850518"/>
            <a:chOff x="4496594" y="3093720"/>
            <a:chExt cx="609600" cy="670560"/>
          </a:xfrm>
          <a:solidFill>
            <a:schemeClr val="accent2"/>
          </a:solidFill>
        </p:grpSpPr>
        <p:sp>
          <p:nvSpPr>
            <p:cNvPr id="15" name="Flowchart: Magnetic Disk 14"/>
            <p:cNvSpPr/>
            <p:nvPr/>
          </p:nvSpPr>
          <p:spPr>
            <a:xfrm>
              <a:off x="4496594" y="30937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648994" y="32461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4801394" y="33985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03858" y="1597540"/>
            <a:ext cx="1293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Administration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Systems / Policy Feeds</a:t>
            </a:r>
          </a:p>
        </p:txBody>
      </p:sp>
      <p:sp>
        <p:nvSpPr>
          <p:cNvPr id="29" name="Flowchart: Magnetic Disk 28"/>
          <p:cNvSpPr/>
          <p:nvPr/>
        </p:nvSpPr>
        <p:spPr>
          <a:xfrm>
            <a:off x="2575566" y="3189175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51971" y="3272995"/>
            <a:ext cx="1233510" cy="624840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ea typeface="Calibri"/>
                <a:cs typeface="Arial" panose="020B0604020202020204" pitchFamily="34" charset="0"/>
              </a:rPr>
              <a:t>Calc engine</a:t>
            </a:r>
            <a:endParaRPr lang="en-US" sz="1100" kern="0" dirty="0">
              <a:solidFill>
                <a:sysClr val="windowText" lastClr="00000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21555" y="3029883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Warehouse</a:t>
            </a:r>
          </a:p>
        </p:txBody>
      </p:sp>
      <p:cxnSp>
        <p:nvCxnSpPr>
          <p:cNvPr id="6" name="Straight Arrow Connector 5"/>
          <p:cNvCxnSpPr>
            <a:stCxn id="29" idx="4"/>
            <a:endCxn id="33" idx="1"/>
          </p:cNvCxnSpPr>
          <p:nvPr/>
        </p:nvCxnSpPr>
        <p:spPr>
          <a:xfrm>
            <a:off x="3259784" y="3585415"/>
            <a:ext cx="992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ocument 7"/>
          <p:cNvSpPr/>
          <p:nvPr/>
        </p:nvSpPr>
        <p:spPr>
          <a:xfrm>
            <a:off x="547917" y="4829668"/>
            <a:ext cx="866425" cy="734889"/>
          </a:xfrm>
          <a:prstGeom prst="flowChart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Assumptions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9" name="Flowchart: Multidocument 8"/>
          <p:cNvSpPr/>
          <p:nvPr/>
        </p:nvSpPr>
        <p:spPr>
          <a:xfrm>
            <a:off x="535110" y="2736672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>
                <a:solidFill>
                  <a:srgbClr val="000000"/>
                </a:solidFill>
                <a:ea typeface="BatangChe" panose="02030609000101010101" pitchFamily="49" charset="-127"/>
              </a:rPr>
              <a:t>Product Definitions</a:t>
            </a: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39" name="Flowchart: Multidocument 38"/>
          <p:cNvSpPr/>
          <p:nvPr/>
        </p:nvSpPr>
        <p:spPr>
          <a:xfrm>
            <a:off x="535110" y="3832629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Economic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41" name="Flowchart: Decision 40"/>
          <p:cNvSpPr/>
          <p:nvPr/>
        </p:nvSpPr>
        <p:spPr>
          <a:xfrm>
            <a:off x="3527097" y="346133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5" name="Elbow Connector 44"/>
          <p:cNvCxnSpPr>
            <a:stCxn id="21" idx="4"/>
            <a:endCxn id="29" idx="1"/>
          </p:cNvCxnSpPr>
          <p:nvPr/>
        </p:nvCxnSpPr>
        <p:spPr>
          <a:xfrm>
            <a:off x="1349257" y="2212802"/>
            <a:ext cx="1568410" cy="9763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891464" y="208870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3" name="Elbow Connector 52"/>
          <p:cNvCxnSpPr>
            <a:stCxn id="39" idx="3"/>
            <a:endCxn id="29" idx="2"/>
          </p:cNvCxnSpPr>
          <p:nvPr/>
        </p:nvCxnSpPr>
        <p:spPr>
          <a:xfrm flipV="1">
            <a:off x="1427148" y="3585415"/>
            <a:ext cx="1148410" cy="6252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9" idx="3"/>
            <a:endCxn id="29" idx="2"/>
          </p:cNvCxnSpPr>
          <p:nvPr/>
        </p:nvCxnSpPr>
        <p:spPr>
          <a:xfrm>
            <a:off x="1427148" y="3114754"/>
            <a:ext cx="1148410" cy="4706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1835117" y="408662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lowchart: Multidocument 63"/>
          <p:cNvSpPr/>
          <p:nvPr/>
        </p:nvSpPr>
        <p:spPr>
          <a:xfrm>
            <a:off x="5918436" y="3207350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Output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5" name="Flowchart: Magnetic Disk 64"/>
          <p:cNvSpPr/>
          <p:nvPr/>
        </p:nvSpPr>
        <p:spPr>
          <a:xfrm>
            <a:off x="5960324" y="4516906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6" name="Flowchart: Multidocument 65"/>
          <p:cNvSpPr/>
          <p:nvPr/>
        </p:nvSpPr>
        <p:spPr>
          <a:xfrm>
            <a:off x="7335455" y="3156035"/>
            <a:ext cx="1017324" cy="813607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Reports and Dashboards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315198" y="4608977"/>
            <a:ext cx="1017324" cy="608338"/>
          </a:xfrm>
          <a:prstGeom prst="round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i="1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Downstream Data Consumers</a:t>
            </a:r>
            <a:endParaRPr lang="en-US" sz="1000" i="1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01663" y="5410651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Repository</a:t>
            </a:r>
          </a:p>
        </p:txBody>
      </p:sp>
      <p:cxnSp>
        <p:nvCxnSpPr>
          <p:cNvPr id="69" name="Straight Arrow Connector 68"/>
          <p:cNvCxnSpPr>
            <a:stCxn id="33" idx="3"/>
            <a:endCxn id="64" idx="1"/>
          </p:cNvCxnSpPr>
          <p:nvPr/>
        </p:nvCxnSpPr>
        <p:spPr>
          <a:xfrm flipV="1">
            <a:off x="5485490" y="3585420"/>
            <a:ext cx="43295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4" idx="2"/>
            <a:endCxn id="65" idx="1"/>
          </p:cNvCxnSpPr>
          <p:nvPr/>
        </p:nvCxnSpPr>
        <p:spPr>
          <a:xfrm>
            <a:off x="6302425" y="3934861"/>
            <a:ext cx="0" cy="58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4"/>
            <a:endCxn id="67" idx="1"/>
          </p:cNvCxnSpPr>
          <p:nvPr/>
        </p:nvCxnSpPr>
        <p:spPr>
          <a:xfrm>
            <a:off x="6644542" y="4913146"/>
            <a:ext cx="67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5" idx="4"/>
            <a:endCxn id="66" idx="1"/>
          </p:cNvCxnSpPr>
          <p:nvPr/>
        </p:nvCxnSpPr>
        <p:spPr>
          <a:xfrm flipV="1">
            <a:off x="6644534" y="3562836"/>
            <a:ext cx="690912" cy="135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441560" y="5309404"/>
            <a:ext cx="11440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Financial Reporting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Ledger</a:t>
            </a:r>
          </a:p>
        </p:txBody>
      </p:sp>
      <p:sp>
        <p:nvSpPr>
          <p:cNvPr id="89" name="Flowchart: Decision 88"/>
          <p:cNvSpPr/>
          <p:nvPr/>
        </p:nvSpPr>
        <p:spPr>
          <a:xfrm>
            <a:off x="6126072" y="408661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45624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Management of data into warehouses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Data warehousing consolidates source information into a central location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3298497" cy="43217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601662" y="1676998"/>
            <a:ext cx="2898446" cy="248181"/>
            <a:chOff x="2346836" y="5937663"/>
            <a:chExt cx="3043871" cy="248181"/>
          </a:xfrm>
        </p:grpSpPr>
        <p:sp>
          <p:nvSpPr>
            <p:cNvPr id="40" name="TextBox 39"/>
            <p:cNvSpPr txBox="1"/>
            <p:nvPr/>
          </p:nvSpPr>
          <p:spPr>
            <a:xfrm>
              <a:off x="2790751" y="5984810"/>
              <a:ext cx="25999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</a:rPr>
                <a:t>= Data </a:t>
              </a:r>
              <a:r>
                <a:rPr lang="en-US" sz="1000" dirty="0" smtClean="0">
                  <a:solidFill>
                    <a:srgbClr val="000000"/>
                  </a:solidFill>
                </a:rPr>
                <a:t>transformation (where required)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43" name="Flowchart: Decision 42"/>
            <p:cNvSpPr/>
            <p:nvPr/>
          </p:nvSpPr>
          <p:spPr>
            <a:xfrm>
              <a:off x="2346836" y="5937663"/>
              <a:ext cx="370420" cy="248181"/>
            </a:xfrm>
            <a:prstGeom prst="flowChartDecision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kern="0" dirty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8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Administrative data / policy feeds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Liability/asset assumptions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Product specifications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Economic assumptions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Which of the data sources are the most challenging to have sufficient controls and automation around?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4 – Management of data into warehouses: automation and controls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26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Loading input data into calculation engine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2905019"/>
              </p:ext>
            </p:extLst>
          </p:nvPr>
        </p:nvGraphicFramePr>
        <p:xfrm>
          <a:off x="1521" y="1606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1" y="1606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Elbow Connector 13"/>
          <p:cNvCxnSpPr>
            <a:stCxn id="8" idx="3"/>
            <a:endCxn id="29" idx="3"/>
          </p:cNvCxnSpPr>
          <p:nvPr/>
        </p:nvCxnSpPr>
        <p:spPr>
          <a:xfrm flipV="1">
            <a:off x="1414349" y="3981655"/>
            <a:ext cx="1503326" cy="12154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13001" y="1594225"/>
            <a:ext cx="736257" cy="850518"/>
            <a:chOff x="4496594" y="3093720"/>
            <a:chExt cx="609600" cy="670560"/>
          </a:xfrm>
          <a:solidFill>
            <a:schemeClr val="accent2"/>
          </a:solidFill>
        </p:grpSpPr>
        <p:sp>
          <p:nvSpPr>
            <p:cNvPr id="15" name="Flowchart: Magnetic Disk 14"/>
            <p:cNvSpPr/>
            <p:nvPr/>
          </p:nvSpPr>
          <p:spPr>
            <a:xfrm>
              <a:off x="4496594" y="30937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648994" y="32461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4801394" y="3398520"/>
              <a:ext cx="304800" cy="365760"/>
            </a:xfrm>
            <a:prstGeom prst="flowChartMagneticDisk">
              <a:avLst/>
            </a:prstGeom>
            <a:grpFill/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03858" y="1597540"/>
            <a:ext cx="1293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Administration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Systems / Policy Feeds</a:t>
            </a:r>
          </a:p>
        </p:txBody>
      </p:sp>
      <p:sp>
        <p:nvSpPr>
          <p:cNvPr id="29" name="Flowchart: Magnetic Disk 28"/>
          <p:cNvSpPr/>
          <p:nvPr/>
        </p:nvSpPr>
        <p:spPr>
          <a:xfrm>
            <a:off x="2575566" y="3189175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51971" y="3272995"/>
            <a:ext cx="1233510" cy="624840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ea typeface="Calibri"/>
                <a:cs typeface="Arial" panose="020B0604020202020204" pitchFamily="34" charset="0"/>
              </a:rPr>
              <a:t>Calc engine</a:t>
            </a:r>
            <a:endParaRPr lang="en-US" sz="1100" kern="0" dirty="0">
              <a:solidFill>
                <a:sysClr val="windowText" lastClr="00000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21555" y="3029883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Warehouse</a:t>
            </a:r>
          </a:p>
        </p:txBody>
      </p:sp>
      <p:cxnSp>
        <p:nvCxnSpPr>
          <p:cNvPr id="6" name="Straight Arrow Connector 5"/>
          <p:cNvCxnSpPr>
            <a:stCxn id="29" idx="4"/>
            <a:endCxn id="33" idx="1"/>
          </p:cNvCxnSpPr>
          <p:nvPr/>
        </p:nvCxnSpPr>
        <p:spPr>
          <a:xfrm>
            <a:off x="3259784" y="3585415"/>
            <a:ext cx="992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ocument 7"/>
          <p:cNvSpPr/>
          <p:nvPr/>
        </p:nvSpPr>
        <p:spPr>
          <a:xfrm>
            <a:off x="547917" y="4829668"/>
            <a:ext cx="866425" cy="734889"/>
          </a:xfrm>
          <a:prstGeom prst="flowChart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Assumptions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9" name="Flowchart: Multidocument 8"/>
          <p:cNvSpPr/>
          <p:nvPr/>
        </p:nvSpPr>
        <p:spPr>
          <a:xfrm>
            <a:off x="535110" y="2736672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>
                <a:solidFill>
                  <a:srgbClr val="000000"/>
                </a:solidFill>
                <a:ea typeface="BatangChe" panose="02030609000101010101" pitchFamily="49" charset="-127"/>
              </a:rPr>
              <a:t>Product Definitions</a:t>
            </a: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39" name="Flowchart: Multidocument 38"/>
          <p:cNvSpPr/>
          <p:nvPr/>
        </p:nvSpPr>
        <p:spPr>
          <a:xfrm>
            <a:off x="535110" y="3832629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Economic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41" name="Flowchart: Decision 40"/>
          <p:cNvSpPr/>
          <p:nvPr/>
        </p:nvSpPr>
        <p:spPr>
          <a:xfrm>
            <a:off x="3527097" y="346133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5" name="Elbow Connector 44"/>
          <p:cNvCxnSpPr>
            <a:stCxn id="21" idx="4"/>
            <a:endCxn id="29" idx="1"/>
          </p:cNvCxnSpPr>
          <p:nvPr/>
        </p:nvCxnSpPr>
        <p:spPr>
          <a:xfrm>
            <a:off x="1349257" y="2212802"/>
            <a:ext cx="1568410" cy="9763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891464" y="208870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3" name="Elbow Connector 52"/>
          <p:cNvCxnSpPr>
            <a:stCxn id="39" idx="3"/>
            <a:endCxn id="29" idx="2"/>
          </p:cNvCxnSpPr>
          <p:nvPr/>
        </p:nvCxnSpPr>
        <p:spPr>
          <a:xfrm flipV="1">
            <a:off x="1427148" y="3585415"/>
            <a:ext cx="1148410" cy="6252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9" idx="3"/>
            <a:endCxn id="29" idx="2"/>
          </p:cNvCxnSpPr>
          <p:nvPr/>
        </p:nvCxnSpPr>
        <p:spPr>
          <a:xfrm>
            <a:off x="1427148" y="3114754"/>
            <a:ext cx="1148410" cy="4706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1835117" y="4086620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lowchart: Multidocument 63"/>
          <p:cNvSpPr/>
          <p:nvPr/>
        </p:nvSpPr>
        <p:spPr>
          <a:xfrm>
            <a:off x="5918436" y="3207350"/>
            <a:ext cx="892039" cy="756128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Output Data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5" name="Flowchart: Magnetic Disk 64"/>
          <p:cNvSpPr/>
          <p:nvPr/>
        </p:nvSpPr>
        <p:spPr>
          <a:xfrm>
            <a:off x="5960324" y="4516906"/>
            <a:ext cx="684218" cy="792480"/>
          </a:xfrm>
          <a:prstGeom prst="flowChartMagneticDisk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6" name="Flowchart: Multidocument 65"/>
          <p:cNvSpPr/>
          <p:nvPr/>
        </p:nvSpPr>
        <p:spPr>
          <a:xfrm>
            <a:off x="7335455" y="3156035"/>
            <a:ext cx="1017324" cy="813607"/>
          </a:xfrm>
          <a:prstGeom prst="flowChartMultidocumen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Reports and Dashboards</a:t>
            </a:r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  <a:p>
            <a:pPr algn="ctr"/>
            <a:endParaRPr lang="en-US" sz="1000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315198" y="4608977"/>
            <a:ext cx="1017324" cy="608338"/>
          </a:xfrm>
          <a:prstGeom prst="round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i="1" kern="0" dirty="0" smtClean="0">
                <a:solidFill>
                  <a:srgbClr val="000000"/>
                </a:solidFill>
                <a:ea typeface="BatangChe" panose="02030609000101010101" pitchFamily="49" charset="-127"/>
              </a:rPr>
              <a:t>Downstream Data Consumers</a:t>
            </a:r>
            <a:endParaRPr lang="en-US" sz="1000" i="1" kern="0" dirty="0">
              <a:solidFill>
                <a:srgbClr val="000000"/>
              </a:solidFill>
              <a:ea typeface="BatangChe" panose="02030609000101010101" pitchFamily="49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01663" y="5410651"/>
            <a:ext cx="13357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Data Repository</a:t>
            </a:r>
          </a:p>
        </p:txBody>
      </p:sp>
      <p:cxnSp>
        <p:nvCxnSpPr>
          <p:cNvPr id="69" name="Straight Arrow Connector 68"/>
          <p:cNvCxnSpPr>
            <a:stCxn id="33" idx="3"/>
            <a:endCxn id="64" idx="1"/>
          </p:cNvCxnSpPr>
          <p:nvPr/>
        </p:nvCxnSpPr>
        <p:spPr>
          <a:xfrm flipV="1">
            <a:off x="5485490" y="3585420"/>
            <a:ext cx="43295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4" idx="2"/>
            <a:endCxn id="65" idx="1"/>
          </p:cNvCxnSpPr>
          <p:nvPr/>
        </p:nvCxnSpPr>
        <p:spPr>
          <a:xfrm>
            <a:off x="6302425" y="3934861"/>
            <a:ext cx="0" cy="58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4"/>
            <a:endCxn id="67" idx="1"/>
          </p:cNvCxnSpPr>
          <p:nvPr/>
        </p:nvCxnSpPr>
        <p:spPr>
          <a:xfrm>
            <a:off x="6644542" y="4913146"/>
            <a:ext cx="67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5" idx="4"/>
            <a:endCxn id="66" idx="1"/>
          </p:cNvCxnSpPr>
          <p:nvPr/>
        </p:nvCxnSpPr>
        <p:spPr>
          <a:xfrm flipV="1">
            <a:off x="6644534" y="3562836"/>
            <a:ext cx="690912" cy="135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441560" y="5309404"/>
            <a:ext cx="11440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Financial Reporting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Ledger</a:t>
            </a:r>
          </a:p>
        </p:txBody>
      </p:sp>
      <p:sp>
        <p:nvSpPr>
          <p:cNvPr id="89" name="Flowchart: Decision 88"/>
          <p:cNvSpPr/>
          <p:nvPr/>
        </p:nvSpPr>
        <p:spPr>
          <a:xfrm>
            <a:off x="6126072" y="4086619"/>
            <a:ext cx="352723" cy="248181"/>
          </a:xfrm>
          <a:prstGeom prst="flowChartDecision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>
                <a:solidFill>
                  <a:srgbClr val="000000"/>
                </a:solidFill>
                <a:latin typeface="Calibri"/>
              </a:rPr>
              <a:t>T</a:t>
            </a:r>
            <a:endParaRPr lang="en-US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7886700" cy="45624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Loading input data into calculation engine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Once the data is warehoused, how clean and automated is the loading process into the calculation engine?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295400"/>
            <a:ext cx="2470632" cy="43217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601662" y="1676998"/>
            <a:ext cx="2898446" cy="248181"/>
            <a:chOff x="2346836" y="5937663"/>
            <a:chExt cx="3043871" cy="248181"/>
          </a:xfrm>
        </p:grpSpPr>
        <p:sp>
          <p:nvSpPr>
            <p:cNvPr id="40" name="TextBox 39"/>
            <p:cNvSpPr txBox="1"/>
            <p:nvPr/>
          </p:nvSpPr>
          <p:spPr>
            <a:xfrm>
              <a:off x="2790751" y="5984810"/>
              <a:ext cx="25999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</a:rPr>
                <a:t>= Data </a:t>
              </a:r>
              <a:r>
                <a:rPr lang="en-US" sz="1000" dirty="0" smtClean="0">
                  <a:solidFill>
                    <a:srgbClr val="000000"/>
                  </a:solidFill>
                </a:rPr>
                <a:t>transformation (where required)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43" name="Flowchart: Decision 42"/>
            <p:cNvSpPr/>
            <p:nvPr/>
          </p:nvSpPr>
          <p:spPr>
            <a:xfrm>
              <a:off x="2346836" y="5937663"/>
              <a:ext cx="370420" cy="248181"/>
            </a:xfrm>
            <a:prstGeom prst="flowChartDecision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kern="0" dirty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4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have a controlled, well documented and automated process for all inputs (inforce, policyholder assumptions, economic assumptions, scenarios, etc.)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Many of our model loading procedures are automated, but some can be better documented, and some are manual 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Many of our processes are manual and lack documentation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N/a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Which best describes the process around how data is loaded into your model?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5 – Loading input data into calculation engine: automation and controls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210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/>
              <a:t>Model </a:t>
            </a:r>
            <a:r>
              <a:rPr lang="en-US" dirty="0" smtClean="0"/>
              <a:t>owner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/>
              <a:t>Model </a:t>
            </a:r>
            <a:r>
              <a:rPr lang="en-US" dirty="0" smtClean="0"/>
              <a:t>developer        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/>
              <a:t>Model </a:t>
            </a:r>
            <a:r>
              <a:rPr lang="en-US" dirty="0" smtClean="0"/>
              <a:t>tester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/>
              <a:t>Model </a:t>
            </a:r>
            <a:r>
              <a:rPr lang="en-US" dirty="0" smtClean="0"/>
              <a:t>user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Validation / governance 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Management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/>
              <a:t>I try to stay as far </a:t>
            </a:r>
            <a:r>
              <a:rPr lang="en-US" dirty="0" smtClean="0"/>
              <a:t>away as </a:t>
            </a:r>
            <a:r>
              <a:rPr lang="en-US" dirty="0" smtClean="0"/>
              <a:t>possible from </a:t>
            </a:r>
            <a:r>
              <a:rPr lang="en-US" dirty="0"/>
              <a:t>our </a:t>
            </a:r>
            <a:r>
              <a:rPr lang="en-US" dirty="0" smtClean="0"/>
              <a:t>models</a:t>
            </a:r>
            <a:endParaRPr lang="en-US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 what capacity do you use models in your organization?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7886700" cy="479991"/>
          </a:xfrm>
        </p:spPr>
        <p:txBody>
          <a:bodyPr>
            <a:normAutofit/>
          </a:bodyPr>
          <a:lstStyle/>
          <a:p>
            <a:r>
              <a:rPr lang="en-GB" sz="2400" dirty="0"/>
              <a:t>Q</a:t>
            </a:r>
            <a:r>
              <a:rPr lang="en-GB" sz="2400" dirty="0" smtClean="0"/>
              <a:t>uestion </a:t>
            </a:r>
            <a:r>
              <a:rPr lang="en-GB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646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 engine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959"/>
            <a:ext cx="7886700" cy="9896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Calculation engines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solidFill>
                  <a:schemeClr val="tx2"/>
                </a:solidFill>
              </a:rPr>
              <a:t>Day 2 considerations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610469"/>
            <a:ext cx="7886700" cy="404223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Model efficiency</a:t>
            </a:r>
            <a:endParaRPr lang="en-GB" sz="10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Model automation</a:t>
            </a:r>
            <a:endParaRPr lang="en-GB" sz="10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Valuation functionality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Forecasting capabilities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/>
              <a:t>ALM </a:t>
            </a:r>
            <a:r>
              <a:rPr lang="en-GB" sz="2400" dirty="0" smtClean="0"/>
              <a:t>capabilities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183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44808"/>
              </p:ext>
            </p:extLst>
          </p:nvPr>
        </p:nvGraphicFramePr>
        <p:xfrm>
          <a:off x="599467" y="1814005"/>
          <a:ext cx="7886700" cy="404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28600" y="381959"/>
            <a:ext cx="7886700" cy="9896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Calculation engines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solidFill>
                  <a:schemeClr val="tx2"/>
                </a:solidFill>
              </a:rPr>
              <a:t>Defining model efficiency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44442"/>
              </p:ext>
            </p:extLst>
          </p:nvPr>
        </p:nvGraphicFramePr>
        <p:xfrm>
          <a:off x="254003" y="1371601"/>
          <a:ext cx="7823197" cy="49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0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10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56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887">
                <a:tc>
                  <a:txBody>
                    <a:bodyPr/>
                    <a:lstStyle/>
                    <a:p>
                      <a:r>
                        <a:rPr lang="en-GB" sz="1400" dirty="0"/>
                        <a:t>Scenario</a:t>
                      </a:r>
                      <a:r>
                        <a:rPr lang="en-GB" sz="1400" baseline="0" dirty="0"/>
                        <a:t> Reduction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Widespread</a:t>
                      </a:r>
                      <a:r>
                        <a:rPr lang="en-GB" sz="1400" baseline="0" dirty="0"/>
                        <a:t> potential </a:t>
                      </a:r>
                      <a:r>
                        <a:rPr lang="en-GB" sz="1400" dirty="0"/>
                        <a:t> – including statutory valuation work (VM-20 has specific wording around use of scenario reduction techniques).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488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Black-Scholes Formula / Closed Form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Techniques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Useful where market prices of financial instruments are being projected in an application,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e.g., for projection of dynamic hedging.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96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Traditional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Model Point Building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of any actuarial projection model – especially useful for more traditional products (whole life, term, UL without secondary guarantees).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461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Cluster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Construction of models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of complex products where traditional model point building does not produce a model that is sufficiently compressed for the desired accuracy, e.g., VA with GLBs, UL with secondary guarantees.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131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Proxy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Solvency II-type 1-year VaR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market consistent reserve/capital calculations. May also be useful for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applications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involving projection of a complex metric.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715">
                <a:tc>
                  <a:txBody>
                    <a:bodyPr/>
                    <a:lstStyle/>
                    <a:p>
                      <a:r>
                        <a:rPr lang="en-GB" sz="1400" dirty="0"/>
                        <a:t>Replicating</a:t>
                      </a:r>
                      <a:r>
                        <a:rPr lang="en-GB" sz="1400" baseline="0" dirty="0"/>
                        <a:t> Portfolio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Economic capital; Strategic</a:t>
                      </a:r>
                      <a:r>
                        <a:rPr lang="en-GB" sz="1400" baseline="0" dirty="0"/>
                        <a:t> asset allocation applications.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658">
                <a:tc>
                  <a:txBody>
                    <a:bodyPr/>
                    <a:lstStyle/>
                    <a:p>
                      <a:r>
                        <a:rPr lang="en-GB" sz="14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Any</a:t>
                      </a:r>
                      <a:r>
                        <a:rPr lang="en-GB" sz="1400" baseline="0" dirty="0"/>
                        <a:t> and a</a:t>
                      </a:r>
                      <a:r>
                        <a:rPr lang="en-GB" sz="1400" dirty="0"/>
                        <a:t>ll!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B4D4-1B58-DD41-832D-3223C34EC84E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381959"/>
            <a:ext cx="7886700" cy="9896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Calculation engines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solidFill>
                  <a:schemeClr val="tx2"/>
                </a:solidFill>
              </a:rPr>
              <a:t>Model efficiency examples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Our model is efficient, and model runtime is not a concern; we are not actively exploring improvements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Our model can perform the calculations desired, but its speed can be improved. However, we are not actively working on this. 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are exploring ways to improve model efficiency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N/a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best describes your current view on your model’s efficiency?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6 – Calculation engine: model efficiency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305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Our actuaries have to perform many manual processes during production in order to prepare and run the models.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Most production processes are fully automated, but our actuaries have to make a couple of updates and perform the runs 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Our production model is “hands-off” and IT owns and runs the model during the production cycle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N/a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best describes your current state model automation for production?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7 – Calculation engine: model automation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86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Outputs, PVPs and analytics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08850"/>
              </p:ext>
            </p:extLst>
          </p:nvPr>
        </p:nvGraphicFramePr>
        <p:xfrm>
          <a:off x="405144" y="1447800"/>
          <a:ext cx="8293537" cy="3349041"/>
        </p:xfrm>
        <a:graphic>
          <a:graphicData uri="http://schemas.openxmlformats.org/drawingml/2006/table">
            <a:tbl>
              <a:tblPr firstRow="1" bandRow="1"/>
              <a:tblGrid>
                <a:gridCol w="665376"/>
                <a:gridCol w="2221640"/>
                <a:gridCol w="5406521"/>
              </a:tblGrid>
              <a:tr h="226013">
                <a:tc gridSpan="2"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Reports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Description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Static validation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effectLst/>
                          <a:latin typeface="+mj-lt"/>
                        </a:rPr>
                        <a:t>Confirm model coverage and compression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Dynamic validation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effectLst/>
                          <a:latin typeface="+mj-lt"/>
                        </a:rPr>
                        <a:t>Identify disconnects between</a:t>
                      </a:r>
                      <a:r>
                        <a:rPr lang="en-GB" sz="1100" baseline="0" dirty="0" smtClean="0">
                          <a:effectLst/>
                          <a:latin typeface="+mj-lt"/>
                        </a:rPr>
                        <a:t> actual results and model projections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Control totals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PMincho"/>
                          <a:cs typeface="Times New Roman"/>
                        </a:rPr>
                        <a:t>Check total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PMincho"/>
                          <a:cs typeface="Times New Roman"/>
                        </a:rPr>
                        <a:t>s for key values and model logic flows at all hand-off points in the process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Key</a:t>
                      </a:r>
                      <a:r>
                        <a:rPr lang="en-US" sz="14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 ratios and checks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effectLst/>
                          <a:latin typeface="+mj-lt"/>
                        </a:rPr>
                        <a:t>E.g., reserves per unit, statutory-to-GAAP</a:t>
                      </a:r>
                      <a:r>
                        <a:rPr lang="en-GB" sz="1100" baseline="0" dirty="0" smtClean="0">
                          <a:effectLst/>
                          <a:latin typeface="+mj-lt"/>
                        </a:rPr>
                        <a:t> reserves, claims-to-premium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Rollforwards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Steps</a:t>
                      </a:r>
                      <a:r>
                        <a:rPr lang="en-US" sz="1100" baseline="0" dirty="0" smtClean="0">
                          <a:effectLst/>
                          <a:latin typeface="+mj-lt"/>
                        </a:rPr>
                        <a:t> explaining the projected or actual change in balances (e.g., account value, DAC) with the goal of confirming the reasonableness of each step</a:t>
                      </a:r>
                      <a:endParaRPr lang="en-US" sz="1100" dirty="0">
                        <a:effectLst/>
                        <a:latin typeface="+mj-lt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Attribution</a:t>
                      </a:r>
                      <a:r>
                        <a:rPr lang="en-US" sz="14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 analysis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effectLst/>
                          <a:latin typeface="+mj-lt"/>
                        </a:rPr>
                        <a:t>Analysis</a:t>
                      </a:r>
                      <a:r>
                        <a:rPr lang="en-GB" sz="1100" baseline="0" dirty="0" smtClean="0">
                          <a:effectLst/>
                          <a:latin typeface="+mj-lt"/>
                        </a:rPr>
                        <a:t> to explain complex movements in assets and liabilities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  <a:tr h="43304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  <a:ea typeface="MS PMincho"/>
                        <a:cs typeface="Arial"/>
                      </a:endParaRPr>
                    </a:p>
                  </a:txBody>
                  <a:tcPr marL="35070" marR="35070" marT="36830" marB="3683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Sources of earnings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MS PMincho"/>
                        <a:cs typeface="Arial"/>
                      </a:endParaRPr>
                    </a:p>
                  </a:txBody>
                  <a:tcPr marL="34466" marR="34466" marT="36195" marB="36195" anchor="ctr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PMincho"/>
                          <a:cs typeface="Times New Roman"/>
                        </a:rPr>
                        <a:t>Identify drivers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PMincho"/>
                          <a:cs typeface="Times New Roman"/>
                        </a:rPr>
                        <a:t> of profits/losses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MS PMincho"/>
                        <a:cs typeface="Times New Roman"/>
                      </a:endParaRPr>
                    </a:p>
                  </a:txBody>
                  <a:tcPr marL="0" marR="35070" marT="0" marB="0" anchor="ctr"/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2662" y="385984"/>
            <a:ext cx="8686800" cy="82727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Outputs, PVPs and analytics: standard model checks and reports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Are all desired outputs and analytic reports available at sufficient granularity post-transformation?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66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No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N/a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 your standard model outputs provide sufficient granularity to  explain reserve movements and perform static/dynamic validations at a granular product level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8 – </a:t>
            </a:r>
            <a:r>
              <a:rPr lang="en-US" sz="2400" dirty="0"/>
              <a:t>Outputs, PVPs and analytics</a:t>
            </a:r>
            <a:r>
              <a:rPr lang="en-US" sz="2400" dirty="0" smtClean="0"/>
              <a:t>: standard outputs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09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have tried to move most valuation processes into our calculation engine as part of a model transformation; we use PVPs sparingly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have a moderate reliance on PVPs, but have decided they are being used effectively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have a moderate reliance on PVPs for certain and would like to move them into a calculation engine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are heavy users of PVPs and have not explored moving them into a calculation engine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Which of the following best describes your company’s usage of PVPs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9 – </a:t>
            </a:r>
            <a:r>
              <a:rPr lang="en-US" sz="2400" dirty="0"/>
              <a:t>Outputs, PVPs and analytics</a:t>
            </a:r>
            <a:r>
              <a:rPr lang="en-US" sz="2400" dirty="0" smtClean="0"/>
              <a:t>: reliance on PVPs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04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currently in process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last 2 years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last 3 – 5 years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longer than 5 years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No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Have you recently gone through a model transformation or conversion?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8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process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03760"/>
            <a:ext cx="7886700" cy="866775"/>
          </a:xfrm>
        </p:spPr>
        <p:txBody>
          <a:bodyPr>
            <a:noAutofit/>
          </a:bodyPr>
          <a:lstStyle/>
          <a:p>
            <a:r>
              <a:rPr lang="en-US" sz="2200" dirty="0" smtClean="0"/>
              <a:t>Governance process: Model development life cycle governance framework</a:t>
            </a:r>
            <a:br>
              <a:rPr lang="en-US" sz="2200" dirty="0" smtClean="0"/>
            </a:br>
            <a:endParaRPr lang="en-US" sz="2200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660382"/>
              </p:ext>
            </p:extLst>
          </p:nvPr>
        </p:nvGraphicFramePr>
        <p:xfrm>
          <a:off x="435429" y="1400175"/>
          <a:ext cx="8273143" cy="119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35429" y="2679531"/>
            <a:ext cx="1517568" cy="2154270"/>
            <a:chOff x="457200" y="2622797"/>
            <a:chExt cx="1419101" cy="1580176"/>
          </a:xfrm>
        </p:grpSpPr>
        <p:sp>
          <p:nvSpPr>
            <p:cNvPr id="7" name="Rectangle 6"/>
            <p:cNvSpPr/>
            <p:nvPr/>
          </p:nvSpPr>
          <p:spPr>
            <a:xfrm>
              <a:off x="457200" y="2648197"/>
              <a:ext cx="1419101" cy="1531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Business unit requirements for model changes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Standard  format for all changes to promote consistency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b="1" kern="0" dirty="0" smtClean="0">
                  <a:solidFill>
                    <a:schemeClr val="tx1"/>
                  </a:solidFill>
                </a:rPr>
                <a:t>Deliverables: </a:t>
              </a:r>
              <a:r>
                <a:rPr lang="en-US" sz="1000" kern="0" dirty="0" smtClean="0">
                  <a:solidFill>
                    <a:schemeClr val="tx1"/>
                  </a:solidFill>
                </a:rPr>
                <a:t>Business requirements documentation</a:t>
              </a:r>
              <a:endParaRPr lang="en-US" sz="1000" b="1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8000" y="2622797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000" y="4157254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33145" y="3074059"/>
            <a:ext cx="1570770" cy="2308974"/>
            <a:chOff x="457200" y="2622797"/>
            <a:chExt cx="1419101" cy="1580176"/>
          </a:xfrm>
        </p:grpSpPr>
        <p:sp>
          <p:nvSpPr>
            <p:cNvPr id="21" name="Rectangle 20"/>
            <p:cNvSpPr/>
            <p:nvPr/>
          </p:nvSpPr>
          <p:spPr>
            <a:xfrm>
              <a:off x="457200" y="2648197"/>
              <a:ext cx="1419101" cy="1531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Modeling units translation of the business requirements into model design and technical specifications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b="1" kern="0" dirty="0" smtClean="0">
                  <a:solidFill>
                    <a:schemeClr val="tx1"/>
                  </a:solidFill>
                </a:rPr>
                <a:t>Deliverables: </a:t>
              </a:r>
              <a:r>
                <a:rPr lang="en-US" sz="1000" kern="0" dirty="0" smtClean="0">
                  <a:solidFill>
                    <a:schemeClr val="tx1"/>
                  </a:solidFill>
                </a:rPr>
                <a:t>Model design and technical specifications, including mapping of requirements to implementation element</a:t>
              </a:r>
              <a:endParaRPr lang="en-US" sz="1000" b="1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8000" y="2622797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8000" y="4157254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79639" y="2707256"/>
            <a:ext cx="1517568" cy="2038447"/>
            <a:chOff x="457200" y="2622797"/>
            <a:chExt cx="1419101" cy="1580176"/>
          </a:xfrm>
        </p:grpSpPr>
        <p:sp>
          <p:nvSpPr>
            <p:cNvPr id="25" name="Rectangle 24"/>
            <p:cNvSpPr/>
            <p:nvPr/>
          </p:nvSpPr>
          <p:spPr>
            <a:xfrm>
              <a:off x="457200" y="2648197"/>
              <a:ext cx="1419101" cy="1531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Model development work and associated developer testing to implement technical specifications into the model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b="1" kern="0" dirty="0" smtClean="0">
                  <a:solidFill>
                    <a:schemeClr val="tx1"/>
                  </a:solidFill>
                </a:rPr>
                <a:t>Deliverables: </a:t>
              </a:r>
              <a:r>
                <a:rPr lang="en-US" sz="1000" kern="0" dirty="0" smtClean="0">
                  <a:solidFill>
                    <a:schemeClr val="tx1"/>
                  </a:solidFill>
                </a:rPr>
                <a:t>No formal deliverable, other than saving intermediate work within modeling unit</a:t>
              </a:r>
              <a:endParaRPr lang="en-US" sz="1000" b="1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8000" y="2622797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8000" y="4157254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33495" y="3644172"/>
            <a:ext cx="1517568" cy="1404907"/>
            <a:chOff x="457200" y="2622797"/>
            <a:chExt cx="1419101" cy="1580176"/>
          </a:xfrm>
        </p:grpSpPr>
        <p:sp>
          <p:nvSpPr>
            <p:cNvPr id="29" name="Rectangle 28"/>
            <p:cNvSpPr/>
            <p:nvPr/>
          </p:nvSpPr>
          <p:spPr>
            <a:xfrm>
              <a:off x="457200" y="2648197"/>
              <a:ext cx="1419101" cy="1531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End user and final developer testing of model enhancement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b="1" kern="0" dirty="0" smtClean="0">
                  <a:solidFill>
                    <a:schemeClr val="tx1"/>
                  </a:solidFill>
                </a:rPr>
                <a:t>Deliverables: </a:t>
              </a:r>
              <a:r>
                <a:rPr lang="en-US" sz="1000" kern="0" dirty="0" smtClean="0">
                  <a:solidFill>
                    <a:schemeClr val="tx1"/>
                  </a:solidFill>
                </a:rPr>
                <a:t>End user and developer testing</a:t>
              </a:r>
              <a:endParaRPr lang="en-US" sz="1000" b="1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8000" y="2622797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000" y="4157254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88629" y="2728798"/>
            <a:ext cx="1517568" cy="1580176"/>
            <a:chOff x="457200" y="2622797"/>
            <a:chExt cx="1419101" cy="1580176"/>
          </a:xfrm>
        </p:grpSpPr>
        <p:sp>
          <p:nvSpPr>
            <p:cNvPr id="33" name="Rectangle 32"/>
            <p:cNvSpPr/>
            <p:nvPr/>
          </p:nvSpPr>
          <p:spPr>
            <a:xfrm>
              <a:off x="457200" y="2639571"/>
              <a:ext cx="1419101" cy="1531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</a:rPr>
                <a:t>Model governances review and  approval of model changes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b="1" kern="0" dirty="0" smtClean="0">
                  <a:solidFill>
                    <a:schemeClr val="tx1"/>
                  </a:solidFill>
                </a:rPr>
                <a:t>Deliverables: </a:t>
              </a:r>
              <a:r>
                <a:rPr lang="en-US" sz="1000" kern="0" dirty="0" smtClean="0">
                  <a:solidFill>
                    <a:schemeClr val="tx1"/>
                  </a:solidFill>
                </a:rPr>
                <a:t>Documentation of implementation meeting business requirements and risk review</a:t>
              </a:r>
              <a:endParaRPr lang="en-US" sz="1000" b="1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8000" y="2622797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8000" y="4157254"/>
              <a:ext cx="1320800" cy="457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endParaRPr lang="en-US" sz="1000" kern="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39" name="Straight Connector 38"/>
          <p:cNvCxnSpPr>
            <a:stCxn id="7" idx="0"/>
          </p:cNvCxnSpPr>
          <p:nvPr/>
        </p:nvCxnSpPr>
        <p:spPr>
          <a:xfrm flipV="1">
            <a:off x="1194213" y="2458193"/>
            <a:ext cx="1764" cy="255967"/>
          </a:xfrm>
          <a:prstGeom prst="line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2" idx="2"/>
          </p:cNvCxnSpPr>
          <p:nvPr/>
        </p:nvCxnSpPr>
        <p:spPr>
          <a:xfrm flipV="1">
            <a:off x="2820357" y="2458194"/>
            <a:ext cx="0" cy="682670"/>
          </a:xfrm>
          <a:prstGeom prst="line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5" idx="0"/>
          </p:cNvCxnSpPr>
          <p:nvPr/>
        </p:nvCxnSpPr>
        <p:spPr>
          <a:xfrm flipV="1">
            <a:off x="4438423" y="2458194"/>
            <a:ext cx="0" cy="281828"/>
          </a:xfrm>
          <a:prstGeom prst="line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9" idx="0"/>
          </p:cNvCxnSpPr>
          <p:nvPr/>
        </p:nvCxnSpPr>
        <p:spPr>
          <a:xfrm flipV="1">
            <a:off x="6092279" y="2458194"/>
            <a:ext cx="0" cy="1208560"/>
          </a:xfrm>
          <a:prstGeom prst="line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3" idx="0"/>
          </p:cNvCxnSpPr>
          <p:nvPr/>
        </p:nvCxnSpPr>
        <p:spPr>
          <a:xfrm flipV="1">
            <a:off x="7747413" y="2458194"/>
            <a:ext cx="0" cy="287378"/>
          </a:xfrm>
          <a:prstGeom prst="line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Left-Right Arrow 57"/>
          <p:cNvSpPr/>
          <p:nvPr/>
        </p:nvSpPr>
        <p:spPr>
          <a:xfrm>
            <a:off x="435429" y="5316229"/>
            <a:ext cx="8273143" cy="840023"/>
          </a:xfrm>
          <a:prstGeom prst="leftRightArrow">
            <a:avLst>
              <a:gd name="adj1" fmla="val 50000"/>
              <a:gd name="adj2" fmla="val 44118"/>
            </a:avLst>
          </a:prstGeom>
          <a:solidFill>
            <a:schemeClr val="bg1"/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GB" sz="1400" dirty="0" smtClean="0">
                <a:solidFill>
                  <a:srgbClr val="000000"/>
                </a:solidFill>
              </a:rPr>
              <a:t>The MDLC and deliverable requirements need careful design and review from all parties (governance, modeling, business units) in order to provide an effective control</a:t>
            </a:r>
          </a:p>
        </p:txBody>
      </p:sp>
    </p:spTree>
    <p:extLst>
      <p:ext uri="{BB962C8B-B14F-4D97-AF65-F5344CB8AC3E}">
        <p14:creationId xmlns:p14="http://schemas.microsoft.com/office/powerpoint/2010/main" val="571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No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Somewhere in-between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 you have a well defined governance policy, and does the governance process ensure that all model changes are developed/tested/approved </a:t>
            </a:r>
            <a:r>
              <a:rPr lang="en-US" dirty="0" err="1" smtClean="0"/>
              <a:t>consistentlwith</a:t>
            </a:r>
            <a:r>
              <a:rPr lang="en-US" dirty="0" smtClean="0"/>
              <a:t> the policy?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10 – Governance process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839807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31488" y="1295400"/>
            <a:ext cx="1331330" cy="4173978"/>
          </a:xfrm>
          <a:prstGeom prst="rect">
            <a:avLst/>
          </a:prstGeom>
          <a:solidFill>
            <a:srgbClr val="F8B8BC"/>
          </a:solidFill>
          <a:ln>
            <a:solidFill>
              <a:srgbClr val="C00000"/>
            </a:solidFill>
          </a:ln>
          <a:effectLst/>
          <a:extLst/>
        </p:spPr>
        <p:txBody>
          <a:bodyPr wrap="none" lIns="137160" tIns="91440" rIns="137160" bIns="91440"/>
          <a:lstStyle/>
          <a:p>
            <a:pPr marL="3175" algn="l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Documentation </a:t>
            </a:r>
          </a:p>
          <a:p>
            <a:pPr marL="3175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7943" y="1295400"/>
            <a:ext cx="1505750" cy="4176408"/>
          </a:xfrm>
          <a:prstGeom prst="rect">
            <a:avLst/>
          </a:prstGeom>
          <a:solidFill>
            <a:srgbClr val="FDCFAC"/>
          </a:solidFill>
          <a:ln>
            <a:solidFill>
              <a:schemeClr val="accent5"/>
            </a:solidFill>
          </a:ln>
          <a:effectLst/>
          <a:extLst/>
        </p:spPr>
        <p:txBody>
          <a:bodyPr wrap="none" lIns="137160" tIns="91440" rIns="137160" bIns="91440"/>
          <a:lstStyle/>
          <a:p>
            <a:pPr marL="3175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Input Generation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96366" y="3647318"/>
            <a:ext cx="2247930" cy="132564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lIns="137160" tIns="91440" rIns="137160" bIns="91440"/>
          <a:lstStyle/>
          <a:p>
            <a:pPr algn="ctr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Testware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  <a:p>
            <a:pPr marL="355600" algn="l" eaLnBrk="0" hangingPunct="0">
              <a:lnSpc>
                <a:spcPct val="100000"/>
              </a:lnSpc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7924" y="1614774"/>
            <a:ext cx="1220942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Policy /</a:t>
            </a:r>
          </a:p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liability data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27925" y="3106741"/>
            <a:ext cx="1220942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Liability assumptions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gray">
          <a:xfrm>
            <a:off x="2394003" y="3974171"/>
            <a:ext cx="1205854" cy="562026"/>
          </a:xfrm>
          <a:prstGeom prst="homePlate">
            <a:avLst>
              <a:gd name="adj" fmla="val 2886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343470" anchor="ctr"/>
          <a:lstStyle/>
          <a:p>
            <a:pPr marL="169863" eaLnBrk="0" hangingPunct="0">
              <a:lnSpc>
                <a:spcPct val="100000"/>
              </a:lnSpc>
            </a:pP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Testing engine</a:t>
            </a:r>
            <a:endParaRPr lang="en-GB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27675" y="3903430"/>
            <a:ext cx="1220943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Asset data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27925" y="2355898"/>
            <a:ext cx="1220942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>
                <a:solidFill>
                  <a:srgbClr val="000000"/>
                </a:solidFill>
                <a:latin typeface="Arial"/>
              </a:rPr>
              <a:t>Product </a:t>
            </a: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specifications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289494" y="1937447"/>
            <a:ext cx="2242584" cy="1203324"/>
          </a:xfrm>
          <a:prstGeom prst="rect">
            <a:avLst/>
          </a:prstGeom>
          <a:solidFill>
            <a:srgbClr val="BDDDA3"/>
          </a:solidFill>
          <a:ln w="9525">
            <a:solidFill>
              <a:srgbClr val="41A441"/>
            </a:solidFill>
            <a:miter lim="800000"/>
            <a:headEnd/>
            <a:tailEnd/>
          </a:ln>
          <a:effectLst/>
          <a:extLst/>
        </p:spPr>
        <p:txBody>
          <a:bodyPr wrap="none" lIns="137160" tIns="91440" rIns="137160" bIns="91440"/>
          <a:lstStyle/>
          <a:p>
            <a:pPr marL="355600" algn="l" eaLnBrk="0" hangingPunct="0">
              <a:lnSpc>
                <a:spcPct val="100000"/>
              </a:lnSpc>
            </a:pPr>
            <a:r>
              <a:rPr lang="en-GB" sz="1200" b="1" dirty="0" smtClean="0">
                <a:solidFill>
                  <a:srgbClr val="000000"/>
                </a:solidFill>
                <a:latin typeface="Arial"/>
              </a:rPr>
              <a:t>    Calc Engine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AutoShape 10"/>
          <p:cNvSpPr>
            <a:spLocks noChangeArrowheads="1"/>
          </p:cNvSpPr>
          <p:nvPr/>
        </p:nvSpPr>
        <p:spPr bwMode="gray">
          <a:xfrm>
            <a:off x="2394003" y="2204740"/>
            <a:ext cx="1205854" cy="557466"/>
          </a:xfrm>
          <a:prstGeom prst="homePlate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41A4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343470" anchor="ctr"/>
          <a:lstStyle/>
          <a:p>
            <a:pPr marL="169863" algn="l" eaLnBrk="0" hangingPunct="0">
              <a:lnSpc>
                <a:spcPct val="100000"/>
              </a:lnSpc>
            </a:pPr>
            <a:r>
              <a:rPr lang="en-GB" sz="1100" b="1" dirty="0" err="1" smtClean="0">
                <a:solidFill>
                  <a:srgbClr val="000000"/>
                </a:solidFill>
                <a:latin typeface="Arial"/>
              </a:rPr>
              <a:t>Calc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 engine</a:t>
            </a:r>
            <a:endParaRPr lang="en-GB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7" name="Right Arrow 2056"/>
          <p:cNvSpPr/>
          <p:nvPr/>
        </p:nvSpPr>
        <p:spPr>
          <a:xfrm>
            <a:off x="1979653" y="2235663"/>
            <a:ext cx="304340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1979404" y="4007855"/>
            <a:ext cx="290221" cy="494658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5400000">
            <a:off x="3245457" y="3233724"/>
            <a:ext cx="355266" cy="337145"/>
          </a:xfrm>
          <a:prstGeom prst="rightArrow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9" name="AutoShape 9"/>
          <p:cNvSpPr>
            <a:spLocks noChangeArrowheads="1"/>
          </p:cNvSpPr>
          <p:nvPr/>
        </p:nvSpPr>
        <p:spPr bwMode="gray">
          <a:xfrm>
            <a:off x="5086333" y="4052344"/>
            <a:ext cx="1253124" cy="446195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000" b="1" dirty="0" smtClean="0">
                <a:solidFill>
                  <a:srgbClr val="000000"/>
                </a:solidFill>
                <a:latin typeface="Arial"/>
              </a:rPr>
              <a:t>Testing</a:t>
            </a:r>
            <a:r>
              <a:rPr lang="en-GB" sz="1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000" b="1" dirty="0" smtClean="0">
                <a:solidFill>
                  <a:srgbClr val="000000"/>
                </a:solidFill>
                <a:latin typeface="Arial"/>
              </a:rPr>
              <a:t>documentation</a:t>
            </a:r>
            <a:endParaRPr lang="en-GB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gray">
          <a:xfrm>
            <a:off x="5100089" y="1823984"/>
            <a:ext cx="1248794" cy="446195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000" b="1" dirty="0" smtClean="0">
                <a:solidFill>
                  <a:srgbClr val="000000"/>
                </a:solidFill>
                <a:latin typeface="Arial"/>
              </a:rPr>
              <a:t>Functionality documentation</a:t>
            </a:r>
            <a:endParaRPr lang="en-GB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9" name="Left-Right Arrow 2058"/>
          <p:cNvSpPr/>
          <p:nvPr/>
        </p:nvSpPr>
        <p:spPr>
          <a:xfrm>
            <a:off x="2148803" y="5071480"/>
            <a:ext cx="2733657" cy="495620"/>
          </a:xfrm>
          <a:prstGeom prst="leftRightArrow">
            <a:avLst>
              <a:gd name="adj1" fmla="val 50000"/>
              <a:gd name="adj2" fmla="val 44118"/>
            </a:avLst>
          </a:prstGeom>
          <a:solidFill>
            <a:schemeClr val="bg1"/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62" name="Left-Right Arrow 61"/>
          <p:cNvSpPr/>
          <p:nvPr/>
        </p:nvSpPr>
        <p:spPr>
          <a:xfrm>
            <a:off x="4544048" y="2232514"/>
            <a:ext cx="470442" cy="495620"/>
          </a:xfrm>
          <a:prstGeom prst="leftRightArrow">
            <a:avLst>
              <a:gd name="adj1" fmla="val 50000"/>
              <a:gd name="adj2" fmla="val 44118"/>
            </a:avLst>
          </a:prstGeom>
          <a:solidFill>
            <a:schemeClr val="bg1"/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64" name="AutoShape 9"/>
          <p:cNvSpPr>
            <a:spLocks noChangeArrowheads="1"/>
          </p:cNvSpPr>
          <p:nvPr/>
        </p:nvSpPr>
        <p:spPr bwMode="gray">
          <a:xfrm>
            <a:off x="5086334" y="4973451"/>
            <a:ext cx="1262550" cy="446195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000" b="1" dirty="0" smtClean="0">
                <a:solidFill>
                  <a:srgbClr val="000000"/>
                </a:solidFill>
                <a:latin typeface="Arial"/>
              </a:rPr>
              <a:t>Input documentation</a:t>
            </a:r>
            <a:endParaRPr lang="en-GB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AutoShape 9"/>
          <p:cNvSpPr>
            <a:spLocks noChangeArrowheads="1"/>
          </p:cNvSpPr>
          <p:nvPr/>
        </p:nvSpPr>
        <p:spPr bwMode="gray">
          <a:xfrm>
            <a:off x="5109764" y="2651974"/>
            <a:ext cx="1229942" cy="446195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000" b="1" dirty="0" smtClean="0">
                <a:solidFill>
                  <a:srgbClr val="000000"/>
                </a:solidFill>
                <a:latin typeface="Arial"/>
              </a:rPr>
              <a:t>Output documentation</a:t>
            </a:r>
            <a:endParaRPr lang="en-GB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Left-Right Arrow 65"/>
          <p:cNvSpPr/>
          <p:nvPr/>
        </p:nvSpPr>
        <p:spPr>
          <a:xfrm>
            <a:off x="4544048" y="4023641"/>
            <a:ext cx="470442" cy="495620"/>
          </a:xfrm>
          <a:prstGeom prst="leftRightArrow">
            <a:avLst>
              <a:gd name="adj1" fmla="val 50000"/>
              <a:gd name="adj2" fmla="val 44118"/>
            </a:avLst>
          </a:prstGeom>
          <a:solidFill>
            <a:schemeClr val="bg1"/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4502" y="1295400"/>
            <a:ext cx="2172385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2C77"/>
                </a:solidFill>
                <a:latin typeface="Arial"/>
              </a:rPr>
              <a:t>Uses of Testware</a:t>
            </a:r>
          </a:p>
          <a:p>
            <a:pPr algn="l">
              <a:lnSpc>
                <a:spcPct val="100000"/>
              </a:lnSpc>
            </a:pPr>
            <a:endParaRPr lang="en-US" sz="1200" dirty="0" smtClean="0">
              <a:solidFill>
                <a:srgbClr val="002C77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Model validation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ndependently replicates income statement and balance sheet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Model integrity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: helps to identify unintended model changes and audit model inputs at the policy level</a:t>
            </a: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Documentation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: supplements model documentation</a:t>
            </a:r>
          </a:p>
          <a:p>
            <a:pPr algn="l">
              <a:lnSpc>
                <a:spcPct val="100000"/>
              </a:lnSpc>
            </a:pPr>
            <a:endParaRPr lang="en-US" sz="1200" b="1" dirty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Education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: illustrates complex modeling methodologies and breaks them down into simpler modules</a:t>
            </a:r>
          </a:p>
          <a:p>
            <a:pPr algn="l">
              <a:lnSpc>
                <a:spcPct val="100000"/>
              </a:lnSpc>
            </a:pPr>
            <a:endParaRPr lang="en-US" sz="1200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Automation</a:t>
            </a:r>
            <a:r>
              <a:rPr lang="en-US" sz="1200" dirty="0" smtClean="0">
                <a:solidFill>
                  <a:srgbClr val="000000"/>
                </a:solidFill>
                <a:latin typeface="Arial"/>
              </a:rPr>
              <a:t>: helps to reduce manual efforts and avoid unnecessary errors</a:t>
            </a:r>
            <a:endParaRPr lang="en-US" sz="1200" b="1" dirty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endParaRPr lang="en-US" sz="1200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00000"/>
              </a:lnSpc>
            </a:pPr>
            <a:endParaRPr lang="en-US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511113" y="4647326"/>
            <a:ext cx="1220943" cy="589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eaLnBrk="0" hangingPunct="0">
              <a:lnSpc>
                <a:spcPct val="100000"/>
              </a:lnSpc>
              <a:spcBef>
                <a:spcPct val="60000"/>
              </a:spcBef>
              <a:buClr>
                <a:srgbClr val="000000"/>
              </a:buClr>
              <a:buSzPct val="60000"/>
            </a:pPr>
            <a:r>
              <a:rPr lang="en-CA" sz="1100" b="1" dirty="0" smtClean="0">
                <a:solidFill>
                  <a:srgbClr val="000000"/>
                </a:solidFill>
                <a:latin typeface="Arial"/>
              </a:rPr>
              <a:t>Economic assumptions</a:t>
            </a:r>
            <a:endParaRPr lang="en-CA" sz="1100" b="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" name="Straight Connector 10"/>
          <p:cNvCxnSpPr>
            <a:stCxn id="10" idx="3"/>
          </p:cNvCxnSpPr>
          <p:nvPr/>
        </p:nvCxnSpPr>
        <p:spPr>
          <a:xfrm>
            <a:off x="1748617" y="1909757"/>
            <a:ext cx="11611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8617" y="2651450"/>
            <a:ext cx="11611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48618" y="3408309"/>
            <a:ext cx="11611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8617" y="4199665"/>
            <a:ext cx="11611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64731" y="1909757"/>
            <a:ext cx="0" cy="303255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1" idx="3"/>
          </p:cNvCxnSpPr>
          <p:nvPr/>
        </p:nvCxnSpPr>
        <p:spPr>
          <a:xfrm>
            <a:off x="1732057" y="4942309"/>
            <a:ext cx="13267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utoShape 9"/>
          <p:cNvSpPr>
            <a:spLocks noChangeArrowheads="1"/>
          </p:cNvSpPr>
          <p:nvPr/>
        </p:nvSpPr>
        <p:spPr bwMode="gray">
          <a:xfrm>
            <a:off x="3363972" y="2204740"/>
            <a:ext cx="1133592" cy="557466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rgbClr val="41A4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Model reports</a:t>
            </a:r>
            <a:endParaRPr lang="en-GB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3363971" y="3974171"/>
            <a:ext cx="1133592" cy="562026"/>
          </a:xfrm>
          <a:prstGeom prst="chevron">
            <a:avLst>
              <a:gd name="adj" fmla="val 2886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eaLnBrk="0" hangingPunct="0">
              <a:lnSpc>
                <a:spcPct val="100000"/>
              </a:lnSpc>
            </a:pP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Testing </a:t>
            </a:r>
          </a:p>
          <a:p>
            <a:pPr eaLnBrk="0" hangingPunct="0">
              <a:lnSpc>
                <a:spcPct val="100000"/>
              </a:lnSpc>
            </a:pP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reports</a:t>
            </a:r>
            <a:endParaRPr lang="en-GB" sz="11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Conclus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47945"/>
              </p:ext>
            </p:extLst>
          </p:nvPr>
        </p:nvGraphicFramePr>
        <p:xfrm>
          <a:off x="628650" y="5638435"/>
          <a:ext cx="78867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/>
              </a:tblGrid>
              <a:tr h="254000">
                <a:tc>
                  <a:txBody>
                    <a:bodyPr/>
                    <a:lstStyle/>
                    <a:p>
                      <a:r>
                        <a:rPr kumimoji="0" lang="en-US" sz="1800" b="0" i="0" u="non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j-lt"/>
                          <a:sym typeface="+mj-lt"/>
                        </a:rPr>
                        <a:t>Testware and model documentation are significant foundational elements of a robust governance process</a:t>
                      </a:r>
                      <a:endParaRPr kumimoji="0" lang="en-US" sz="1800" b="0" i="0" u="none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j-lt"/>
                        <a:sym typeface="+mj-lt"/>
                      </a:endParaRPr>
                    </a:p>
                  </a:txBody>
                  <a:tcPr anchor="b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9525" cmpd="sng">
                      <a:solidFill>
                        <a:schemeClr val="accent4"/>
                      </a:solidFill>
                    </a:lnT>
                    <a:lnB w="9525" cmpd="sng">
                      <a:solidFill>
                        <a:schemeClr val="accent4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" name="Title 2"/>
          <p:cNvSpPr>
            <a:spLocks noGrp="1"/>
          </p:cNvSpPr>
          <p:nvPr>
            <p:ph type="title"/>
          </p:nvPr>
        </p:nvSpPr>
        <p:spPr>
          <a:xfrm>
            <a:off x="228600" y="381959"/>
            <a:ext cx="7886700" cy="732026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Governance process: Drill down on testing</a:t>
            </a:r>
            <a:br>
              <a:rPr lang="en-GB" sz="2400" dirty="0" smtClean="0"/>
            </a:br>
            <a:r>
              <a:rPr lang="en-GB" sz="2400" dirty="0" smtClean="0">
                <a:solidFill>
                  <a:schemeClr val="tx2"/>
                </a:solidFill>
              </a:rPr>
              <a:t>Single cell testing and model documentation are often not maintained  contemporaneously with model changes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model documentation 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testing tools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Yes, model documentation and testing tools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Model documentation and testing tools exist, but are not refreshed with each model development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We do not maintain either item 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 you maintain model documentation and testing tools in lock step with model changes? 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11 – Governance process: testing and documentation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0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The project did not meet requirements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Most requirements were met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The transformation / conversion went above and beyond the project requirements</a:t>
            </a:r>
            <a:endParaRPr lang="en-US" dirty="0"/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en-US" dirty="0" smtClean="0"/>
              <a:t>N/a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Did your transformation / conversion  meet the intended project requirements on time (note – this is anonymous)?</a:t>
            </a:r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381000"/>
            <a:ext cx="7886700" cy="47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 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8807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Why transform – and what can go wrong?</a:t>
            </a:r>
            <a:endParaRPr lang="en-GB" sz="10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End-to-end model roadmap and presentation primer</a:t>
            </a:r>
            <a:endParaRPr lang="en-GB" sz="10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/>
              <a:t>Discussion of day 2 considerations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B4D4-1B58-DD41-832D-3223C34EC84E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transform – and what can go wrong?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2825195"/>
              </p:ext>
            </p:extLst>
          </p:nvPr>
        </p:nvGraphicFramePr>
        <p:xfrm>
          <a:off x="1513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13" y="1589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1788186"/>
            <a:ext cx="8273143" cy="461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927" y="371583"/>
            <a:ext cx="7886700" cy="12769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did we transform our models?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dirty="0" smtClean="0">
                <a:solidFill>
                  <a:schemeClr val="accent1"/>
                </a:solidFill>
              </a:rPr>
              <a:t>istorical issues influenced the new model requirements</a:t>
            </a:r>
            <a:endParaRPr lang="en-GB" sz="2400" dirty="0">
              <a:solidFill>
                <a:schemeClr val="accen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88656" y="1321343"/>
            <a:ext cx="836627" cy="576196"/>
            <a:chOff x="8178089" y="1311818"/>
            <a:chExt cx="878458" cy="576196"/>
          </a:xfrm>
        </p:grpSpPr>
        <p:grpSp>
          <p:nvGrpSpPr>
            <p:cNvPr id="6" name="Group 5"/>
            <p:cNvGrpSpPr/>
            <p:nvPr>
              <p:custDataLst>
                <p:custData r:id="rId9"/>
              </p:custDataLst>
            </p:nvPr>
          </p:nvGrpSpPr>
          <p:grpSpPr>
            <a:xfrm rot="19286979">
              <a:off x="8612980" y="1311818"/>
              <a:ext cx="443567" cy="435777"/>
              <a:chOff x="3340784" y="1402451"/>
              <a:chExt cx="536716" cy="527290"/>
            </a:xfrm>
            <a:solidFill>
              <a:srgbClr val="808080"/>
            </a:solidFill>
          </p:grpSpPr>
          <p:sp>
            <p:nvSpPr>
              <p:cNvPr id="7" name="Rectangle 6"/>
              <p:cNvSpPr/>
              <p:nvPr/>
            </p:nvSpPr>
            <p:spPr>
              <a:xfrm rot="1676087">
                <a:off x="3496986" y="1459478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676087">
                <a:off x="3603333" y="1515869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676087">
                <a:off x="3709679" y="1572258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76087">
                <a:off x="3816025" y="1628649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76087">
                <a:off x="3521361" y="154198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676087">
                <a:off x="3627707" y="1598377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676087">
                <a:off x="3734053" y="165476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1676087">
                <a:off x="3440478" y="156604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1676087">
                <a:off x="3546825" y="162243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676087">
                <a:off x="3653172" y="167882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676087">
                <a:off x="3759518" y="173521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1676087">
                <a:off x="3466958" y="164458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676087">
                <a:off x="3573305" y="170097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1676087">
                <a:off x="3679651" y="175736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1676087">
                <a:off x="3386077" y="166864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1676087">
                <a:off x="3492422" y="172503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1676087">
                <a:off x="3598769" y="178142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676087">
                <a:off x="3705116" y="183781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676087">
                <a:off x="3408152" y="175548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676087">
                <a:off x="3514499" y="1811875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1676087">
                <a:off x="3620845" y="186826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Can 27"/>
              <p:cNvSpPr/>
              <p:nvPr/>
            </p:nvSpPr>
            <p:spPr>
              <a:xfrm rot="1620631">
                <a:off x="3340784" y="1402451"/>
                <a:ext cx="45719" cy="503299"/>
              </a:xfrm>
              <a:prstGeom prst="can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>
              <p:custDataLst>
                <p:custData r:id="rId10"/>
              </p:custDataLst>
            </p:nvPr>
          </p:nvGrpSpPr>
          <p:grpSpPr>
            <a:xfrm flipH="1">
              <a:off x="8178089" y="1452237"/>
              <a:ext cx="443567" cy="435777"/>
              <a:chOff x="3340784" y="1402451"/>
              <a:chExt cx="536716" cy="527290"/>
            </a:xfrm>
            <a:solidFill>
              <a:srgbClr val="808080"/>
            </a:solidFill>
          </p:grpSpPr>
          <p:sp>
            <p:nvSpPr>
              <p:cNvPr id="30" name="Rectangle 29"/>
              <p:cNvSpPr/>
              <p:nvPr/>
            </p:nvSpPr>
            <p:spPr>
              <a:xfrm rot="1676087">
                <a:off x="3496986" y="1459478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676087">
                <a:off x="3603333" y="1515869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76087">
                <a:off x="3709679" y="1572258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676087">
                <a:off x="3816025" y="1628649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676087">
                <a:off x="3521361" y="154198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1676087">
                <a:off x="3627707" y="1598377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676087">
                <a:off x="3734053" y="165476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 rot="1676087">
                <a:off x="3440478" y="156604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76087">
                <a:off x="3546825" y="162243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1676087">
                <a:off x="3653172" y="167882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76087">
                <a:off x="3759518" y="173521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 rot="1676087">
                <a:off x="3466958" y="164458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676087">
                <a:off x="3573305" y="170097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1676087">
                <a:off x="3679651" y="175736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1676087">
                <a:off x="3386077" y="166864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 rot="1676087">
                <a:off x="3492422" y="1725034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 rot="1676087">
                <a:off x="3598769" y="178142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 rot="1676087">
                <a:off x="3705116" y="1837813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676087">
                <a:off x="3408152" y="175548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1676087">
                <a:off x="3514499" y="1811875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1676087">
                <a:off x="3620845" y="1868266"/>
                <a:ext cx="61475" cy="61475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Can 50"/>
              <p:cNvSpPr/>
              <p:nvPr/>
            </p:nvSpPr>
            <p:spPr>
              <a:xfrm rot="1620631">
                <a:off x="3340784" y="1402451"/>
                <a:ext cx="45719" cy="503299"/>
              </a:xfrm>
              <a:prstGeom prst="can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de-DE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5" name="Freeform 125"/>
          <p:cNvSpPr>
            <a:spLocks noEditPoints="1"/>
          </p:cNvSpPr>
          <p:nvPr>
            <p:custDataLst>
              <p:custData r:id="rId3"/>
            </p:custDataLst>
          </p:nvPr>
        </p:nvSpPr>
        <p:spPr bwMode="auto">
          <a:xfrm>
            <a:off x="6309711" y="2748834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sp>
        <p:nvSpPr>
          <p:cNvPr id="57" name="Freeform 125"/>
          <p:cNvSpPr>
            <a:spLocks noEditPoints="1"/>
          </p:cNvSpPr>
          <p:nvPr>
            <p:custDataLst>
              <p:custData r:id="rId4"/>
            </p:custDataLst>
          </p:nvPr>
        </p:nvSpPr>
        <p:spPr bwMode="auto">
          <a:xfrm>
            <a:off x="3929888" y="2407065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sp>
        <p:nvSpPr>
          <p:cNvPr id="58" name="Freeform 125"/>
          <p:cNvSpPr>
            <a:spLocks noEditPoints="1"/>
          </p:cNvSpPr>
          <p:nvPr>
            <p:custDataLst>
              <p:custData r:id="rId5"/>
            </p:custDataLst>
          </p:nvPr>
        </p:nvSpPr>
        <p:spPr bwMode="auto">
          <a:xfrm>
            <a:off x="4809816" y="4317059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sp>
        <p:nvSpPr>
          <p:cNvPr id="59" name="Freeform 125"/>
          <p:cNvSpPr>
            <a:spLocks noEditPoints="1"/>
          </p:cNvSpPr>
          <p:nvPr>
            <p:custDataLst>
              <p:custData r:id="rId6"/>
            </p:custDataLst>
          </p:nvPr>
        </p:nvSpPr>
        <p:spPr bwMode="auto">
          <a:xfrm>
            <a:off x="2460316" y="3845210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sp>
        <p:nvSpPr>
          <p:cNvPr id="60" name="Freeform 125"/>
          <p:cNvSpPr>
            <a:spLocks noEditPoints="1"/>
          </p:cNvSpPr>
          <p:nvPr>
            <p:custDataLst>
              <p:custData r:id="rId7"/>
            </p:custDataLst>
          </p:nvPr>
        </p:nvSpPr>
        <p:spPr bwMode="auto">
          <a:xfrm>
            <a:off x="2714316" y="5473985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 bwMode="gray">
          <a:xfrm>
            <a:off x="2004232" y="1901021"/>
            <a:ext cx="19228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+mj-lt"/>
                <a:ea typeface="+mj-ea"/>
              </a:rPr>
              <a:t>Model governance issues</a:t>
            </a:r>
          </a:p>
        </p:txBody>
      </p:sp>
      <p:sp>
        <p:nvSpPr>
          <p:cNvPr id="64" name="Content Placeholder 3"/>
          <p:cNvSpPr txBox="1">
            <a:spLocks/>
          </p:cNvSpPr>
          <p:nvPr/>
        </p:nvSpPr>
        <p:spPr bwMode="gray">
          <a:xfrm>
            <a:off x="2004232" y="2153877"/>
            <a:ext cx="19228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Controls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Misuse of data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Risk insufficiently modeled 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Non-modeled business or features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Material simplifications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Model validation difficulty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Documentation</a:t>
            </a:r>
          </a:p>
        </p:txBody>
      </p:sp>
      <p:sp>
        <p:nvSpPr>
          <p:cNvPr id="65" name="TextBox 64"/>
          <p:cNvSpPr txBox="1"/>
          <p:nvPr/>
        </p:nvSpPr>
        <p:spPr bwMode="gray">
          <a:xfrm>
            <a:off x="435428" y="3380097"/>
            <a:ext cx="19228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+mj-lt"/>
                <a:ea typeface="+mj-ea"/>
              </a:rPr>
              <a:t>Integration issues</a:t>
            </a: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gray">
          <a:xfrm>
            <a:off x="435428" y="3639777"/>
            <a:ext cx="19228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Too many platforms/models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Manual processes and adjustments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Ad-hoc runs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Missing features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Reporting changes</a:t>
            </a:r>
          </a:p>
        </p:txBody>
      </p:sp>
      <p:sp>
        <p:nvSpPr>
          <p:cNvPr id="67" name="TextBox 66"/>
          <p:cNvSpPr txBox="1"/>
          <p:nvPr/>
        </p:nvSpPr>
        <p:spPr bwMode="gray">
          <a:xfrm>
            <a:off x="3093357" y="5004591"/>
            <a:ext cx="19228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+mj-lt"/>
                <a:ea typeface="+mj-ea"/>
              </a:rPr>
              <a:t>Data issues</a:t>
            </a:r>
          </a:p>
        </p:txBody>
      </p:sp>
      <p:sp>
        <p:nvSpPr>
          <p:cNvPr id="68" name="Content Placeholder 3"/>
          <p:cNvSpPr txBox="1">
            <a:spLocks/>
          </p:cNvSpPr>
          <p:nvPr/>
        </p:nvSpPr>
        <p:spPr bwMode="gray">
          <a:xfrm>
            <a:off x="3093357" y="5271095"/>
            <a:ext cx="19228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Inaccurate or incomplete data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Incompatible </a:t>
            </a:r>
            <a:r>
              <a:rPr lang="en-US" sz="900" dirty="0"/>
              <a:t>format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Data </a:t>
            </a:r>
            <a:r>
              <a:rPr lang="en-US" sz="900" dirty="0"/>
              <a:t>management process is manual and unstructured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Excessive data massaging required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Lack support from IT and other areas</a:t>
            </a:r>
          </a:p>
        </p:txBody>
      </p:sp>
      <p:sp>
        <p:nvSpPr>
          <p:cNvPr id="69" name="TextBox 68"/>
          <p:cNvSpPr txBox="1"/>
          <p:nvPr/>
        </p:nvSpPr>
        <p:spPr bwMode="gray">
          <a:xfrm>
            <a:off x="5197928" y="3871306"/>
            <a:ext cx="192282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+mj-lt"/>
                <a:ea typeface="+mj-ea"/>
              </a:rPr>
              <a:t>Increasing </a:t>
            </a:r>
            <a:r>
              <a:rPr lang="en-US" sz="900" b="1" dirty="0" smtClean="0">
                <a:solidFill>
                  <a:schemeClr val="accent1"/>
                </a:solidFill>
                <a:latin typeface="+mj-lt"/>
                <a:ea typeface="+mj-ea"/>
              </a:rPr>
              <a:t>internal and external demands</a:t>
            </a:r>
            <a:endParaRPr lang="en-US" sz="900" b="1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70" name="Content Placeholder 3"/>
          <p:cNvSpPr txBox="1">
            <a:spLocks/>
          </p:cNvSpPr>
          <p:nvPr/>
        </p:nvSpPr>
        <p:spPr bwMode="gray">
          <a:xfrm>
            <a:off x="5197928" y="4232727"/>
            <a:ext cx="19228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New, increasingly complex products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New regulations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Fulfilling </a:t>
            </a:r>
            <a:r>
              <a:rPr lang="en-US" sz="900" dirty="0"/>
              <a:t>additional </a:t>
            </a:r>
            <a:r>
              <a:rPr lang="en-US" sz="900" dirty="0" smtClean="0"/>
              <a:t>disclosure</a:t>
            </a:r>
            <a:r>
              <a:rPr lang="en-US" sz="900" dirty="0" smtClean="0">
                <a:latin typeface="Arial"/>
                <a:cs typeface="Arial"/>
              </a:rPr>
              <a:t> </a:t>
            </a:r>
            <a:r>
              <a:rPr lang="en-US" sz="900" dirty="0" smtClean="0"/>
              <a:t>requirements</a:t>
            </a:r>
            <a:endParaRPr lang="en-US" sz="900" dirty="0"/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Evidence of risk management </a:t>
            </a:r>
            <a:r>
              <a:rPr lang="en-US" sz="900" dirty="0" smtClean="0"/>
              <a:t>and strong </a:t>
            </a:r>
            <a:r>
              <a:rPr lang="en-US" sz="900" dirty="0"/>
              <a:t>governance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Reduced time to close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Developing richer “real time” information </a:t>
            </a:r>
            <a:r>
              <a:rPr lang="en-US" sz="900" dirty="0" smtClean="0"/>
              <a:t>metrics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endParaRPr lang="en-US" sz="900" dirty="0"/>
          </a:p>
        </p:txBody>
      </p:sp>
      <p:sp>
        <p:nvSpPr>
          <p:cNvPr id="71" name="TextBox 70"/>
          <p:cNvSpPr txBox="1"/>
          <p:nvPr/>
        </p:nvSpPr>
        <p:spPr bwMode="gray">
          <a:xfrm>
            <a:off x="6778567" y="2405966"/>
            <a:ext cx="19228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+mj-lt"/>
                <a:ea typeface="+mj-ea"/>
              </a:rPr>
              <a:t>Resources and efficiency issues</a:t>
            </a:r>
          </a:p>
        </p:txBody>
      </p:sp>
      <p:sp>
        <p:nvSpPr>
          <p:cNvPr id="72" name="Content Placeholder 3"/>
          <p:cNvSpPr txBox="1">
            <a:spLocks/>
          </p:cNvSpPr>
          <p:nvPr/>
        </p:nvSpPr>
        <p:spPr bwMode="gray">
          <a:xfrm>
            <a:off x="6752570" y="2679294"/>
            <a:ext cx="19560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Labor </a:t>
            </a:r>
            <a:r>
              <a:rPr lang="en-US" sz="900" dirty="0"/>
              <a:t>intensive production 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Little time for </a:t>
            </a:r>
            <a:r>
              <a:rPr lang="en-US" sz="900" dirty="0" smtClean="0"/>
              <a:t>analysis, documentation and model </a:t>
            </a:r>
            <a:r>
              <a:rPr lang="en-US" sz="900" dirty="0"/>
              <a:t>improvement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Efficiency vs. precision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Inefficient use of cores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Production </a:t>
            </a:r>
            <a:r>
              <a:rPr lang="en-US" sz="900" dirty="0"/>
              <a:t>– Actuarial  function </a:t>
            </a:r>
            <a:r>
              <a:rPr lang="en-US" sz="900" dirty="0" smtClean="0"/>
              <a:t>or IT function</a:t>
            </a:r>
            <a:r>
              <a:rPr lang="en-US" sz="9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85856" y="3792236"/>
            <a:ext cx="96169" cy="504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cxnSp>
        <p:nvCxnSpPr>
          <p:cNvPr id="62" name="Elbow Connector 61"/>
          <p:cNvCxnSpPr/>
          <p:nvPr/>
        </p:nvCxnSpPr>
        <p:spPr>
          <a:xfrm rot="16200000" flipV="1">
            <a:off x="1408466" y="2614528"/>
            <a:ext cx="252441" cy="2198511"/>
          </a:xfrm>
          <a:prstGeom prst="bentConnector2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4052262" y="2600819"/>
            <a:ext cx="96169" cy="504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cxnSp>
        <p:nvCxnSpPr>
          <p:cNvPr id="91" name="Elbow Connector 90"/>
          <p:cNvCxnSpPr/>
          <p:nvPr/>
        </p:nvCxnSpPr>
        <p:spPr>
          <a:xfrm rot="10800000">
            <a:off x="2001764" y="2101758"/>
            <a:ext cx="2094966" cy="304209"/>
          </a:xfrm>
          <a:prstGeom prst="bentConnector3">
            <a:avLst>
              <a:gd name="adj1" fmla="val 204"/>
            </a:avLst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832816" y="5423144"/>
            <a:ext cx="96169" cy="504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cxnSp>
        <p:nvCxnSpPr>
          <p:cNvPr id="94" name="Elbow Connector 93"/>
          <p:cNvCxnSpPr/>
          <p:nvPr/>
        </p:nvCxnSpPr>
        <p:spPr>
          <a:xfrm rot="5400000" flipH="1" flipV="1">
            <a:off x="3823749" y="4270598"/>
            <a:ext cx="257465" cy="2143162"/>
          </a:xfrm>
          <a:prstGeom prst="bentConnector2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686683" y="2714057"/>
            <a:ext cx="96169" cy="504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cxnSp>
        <p:nvCxnSpPr>
          <p:cNvPr id="98" name="Elbow Connector 97"/>
          <p:cNvCxnSpPr/>
          <p:nvPr/>
        </p:nvCxnSpPr>
        <p:spPr>
          <a:xfrm flipV="1">
            <a:off x="6474807" y="2613547"/>
            <a:ext cx="2233767" cy="141455"/>
          </a:xfrm>
          <a:prstGeom prst="bentConnector3">
            <a:avLst>
              <a:gd name="adj1" fmla="val -42"/>
            </a:avLst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927892" y="4542870"/>
            <a:ext cx="96169" cy="504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cxnSp>
        <p:nvCxnSpPr>
          <p:cNvPr id="103" name="Elbow Connector 102"/>
          <p:cNvCxnSpPr/>
          <p:nvPr/>
        </p:nvCxnSpPr>
        <p:spPr>
          <a:xfrm rot="5400000" flipH="1" flipV="1">
            <a:off x="5984983" y="3170764"/>
            <a:ext cx="134643" cy="2152655"/>
          </a:xfrm>
          <a:prstGeom prst="bentConnector2">
            <a:avLst/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125"/>
          <p:cNvSpPr>
            <a:spLocks noEditPoints="1"/>
          </p:cNvSpPr>
          <p:nvPr>
            <p:custDataLst>
              <p:custData r:id="rId8"/>
            </p:custDataLst>
          </p:nvPr>
        </p:nvSpPr>
        <p:spPr bwMode="auto">
          <a:xfrm>
            <a:off x="5181600" y="2098839"/>
            <a:ext cx="333684" cy="307127"/>
          </a:xfrm>
          <a:custGeom>
            <a:avLst/>
            <a:gdLst>
              <a:gd name="T0" fmla="*/ 376 w 379"/>
              <a:gd name="T1" fmla="*/ 307 h 332"/>
              <a:gd name="T2" fmla="*/ 204 w 379"/>
              <a:gd name="T3" fmla="*/ 8 h 332"/>
              <a:gd name="T4" fmla="*/ 190 w 379"/>
              <a:gd name="T5" fmla="*/ 0 h 332"/>
              <a:gd name="T6" fmla="*/ 176 w 379"/>
              <a:gd name="T7" fmla="*/ 8 h 332"/>
              <a:gd name="T8" fmla="*/ 3 w 379"/>
              <a:gd name="T9" fmla="*/ 308 h 332"/>
              <a:gd name="T10" fmla="*/ 3 w 379"/>
              <a:gd name="T11" fmla="*/ 324 h 332"/>
              <a:gd name="T12" fmla="*/ 17 w 379"/>
              <a:gd name="T13" fmla="*/ 332 h 332"/>
              <a:gd name="T14" fmla="*/ 363 w 379"/>
              <a:gd name="T15" fmla="*/ 332 h 332"/>
              <a:gd name="T16" fmla="*/ 363 w 379"/>
              <a:gd name="T17" fmla="*/ 332 h 332"/>
              <a:gd name="T18" fmla="*/ 379 w 379"/>
              <a:gd name="T19" fmla="*/ 316 h 332"/>
              <a:gd name="T20" fmla="*/ 376 w 379"/>
              <a:gd name="T21" fmla="*/ 307 h 332"/>
              <a:gd name="T22" fmla="*/ 338 w 379"/>
              <a:gd name="T23" fmla="*/ 302 h 332"/>
              <a:gd name="T24" fmla="*/ 334 w 379"/>
              <a:gd name="T25" fmla="*/ 304 h 332"/>
              <a:gd name="T26" fmla="*/ 43 w 379"/>
              <a:gd name="T27" fmla="*/ 304 h 332"/>
              <a:gd name="T28" fmla="*/ 40 w 379"/>
              <a:gd name="T29" fmla="*/ 302 h 332"/>
              <a:gd name="T30" fmla="*/ 40 w 379"/>
              <a:gd name="T31" fmla="*/ 298 h 332"/>
              <a:gd name="T32" fmla="*/ 185 w 379"/>
              <a:gd name="T33" fmla="*/ 46 h 332"/>
              <a:gd name="T34" fmla="*/ 192 w 379"/>
              <a:gd name="T35" fmla="*/ 46 h 332"/>
              <a:gd name="T36" fmla="*/ 338 w 379"/>
              <a:gd name="T37" fmla="*/ 298 h 332"/>
              <a:gd name="T38" fmla="*/ 338 w 379"/>
              <a:gd name="T39" fmla="*/ 302 h 332"/>
              <a:gd name="T40" fmla="*/ 50 w 379"/>
              <a:gd name="T41" fmla="*/ 296 h 332"/>
              <a:gd name="T42" fmla="*/ 327 w 379"/>
              <a:gd name="T43" fmla="*/ 296 h 332"/>
              <a:gd name="T44" fmla="*/ 189 w 379"/>
              <a:gd name="T45" fmla="*/ 56 h 332"/>
              <a:gd name="T46" fmla="*/ 50 w 379"/>
              <a:gd name="T47" fmla="*/ 296 h 332"/>
              <a:gd name="T48" fmla="*/ 205 w 379"/>
              <a:gd name="T49" fmla="*/ 274 h 332"/>
              <a:gd name="T50" fmla="*/ 175 w 379"/>
              <a:gd name="T51" fmla="*/ 274 h 332"/>
              <a:gd name="T52" fmla="*/ 175 w 379"/>
              <a:gd name="T53" fmla="*/ 244 h 332"/>
              <a:gd name="T54" fmla="*/ 205 w 379"/>
              <a:gd name="T55" fmla="*/ 244 h 332"/>
              <a:gd name="T56" fmla="*/ 205 w 379"/>
              <a:gd name="T57" fmla="*/ 274 h 332"/>
              <a:gd name="T58" fmla="*/ 206 w 379"/>
              <a:gd name="T59" fmla="*/ 154 h 332"/>
              <a:gd name="T60" fmla="*/ 199 w 379"/>
              <a:gd name="T61" fmla="*/ 234 h 332"/>
              <a:gd name="T62" fmla="*/ 182 w 379"/>
              <a:gd name="T63" fmla="*/ 234 h 332"/>
              <a:gd name="T64" fmla="*/ 174 w 379"/>
              <a:gd name="T65" fmla="*/ 154 h 332"/>
              <a:gd name="T66" fmla="*/ 174 w 379"/>
              <a:gd name="T67" fmla="*/ 118 h 332"/>
              <a:gd name="T68" fmla="*/ 206 w 379"/>
              <a:gd name="T69" fmla="*/ 118 h 332"/>
              <a:gd name="T70" fmla="*/ 206 w 379"/>
              <a:gd name="T71" fmla="*/ 15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9" h="332">
                <a:moveTo>
                  <a:pt x="376" y="307"/>
                </a:moveTo>
                <a:cubicBezTo>
                  <a:pt x="204" y="8"/>
                  <a:pt x="204" y="8"/>
                  <a:pt x="204" y="8"/>
                </a:cubicBezTo>
                <a:cubicBezTo>
                  <a:pt x="201" y="3"/>
                  <a:pt x="196" y="0"/>
                  <a:pt x="190" y="0"/>
                </a:cubicBezTo>
                <a:cubicBezTo>
                  <a:pt x="184" y="0"/>
                  <a:pt x="179" y="3"/>
                  <a:pt x="176" y="8"/>
                </a:cubicBezTo>
                <a:cubicBezTo>
                  <a:pt x="3" y="308"/>
                  <a:pt x="3" y="308"/>
                  <a:pt x="3" y="308"/>
                </a:cubicBezTo>
                <a:cubicBezTo>
                  <a:pt x="0" y="313"/>
                  <a:pt x="0" y="319"/>
                  <a:pt x="3" y="324"/>
                </a:cubicBezTo>
                <a:cubicBezTo>
                  <a:pt x="6" y="329"/>
                  <a:pt x="11" y="332"/>
                  <a:pt x="17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63" y="332"/>
                  <a:pt x="363" y="332"/>
                  <a:pt x="363" y="332"/>
                </a:cubicBezTo>
                <a:cubicBezTo>
                  <a:pt x="372" y="332"/>
                  <a:pt x="379" y="325"/>
                  <a:pt x="379" y="316"/>
                </a:cubicBezTo>
                <a:cubicBezTo>
                  <a:pt x="379" y="313"/>
                  <a:pt x="378" y="309"/>
                  <a:pt x="376" y="307"/>
                </a:cubicBezTo>
                <a:close/>
                <a:moveTo>
                  <a:pt x="338" y="302"/>
                </a:moveTo>
                <a:cubicBezTo>
                  <a:pt x="337" y="303"/>
                  <a:pt x="336" y="304"/>
                  <a:pt x="334" y="304"/>
                </a:cubicBezTo>
                <a:cubicBezTo>
                  <a:pt x="43" y="304"/>
                  <a:pt x="43" y="304"/>
                  <a:pt x="43" y="304"/>
                </a:cubicBezTo>
                <a:cubicBezTo>
                  <a:pt x="42" y="304"/>
                  <a:pt x="40" y="303"/>
                  <a:pt x="40" y="302"/>
                </a:cubicBezTo>
                <a:cubicBezTo>
                  <a:pt x="39" y="301"/>
                  <a:pt x="39" y="299"/>
                  <a:pt x="40" y="298"/>
                </a:cubicBezTo>
                <a:cubicBezTo>
                  <a:pt x="185" y="46"/>
                  <a:pt x="185" y="46"/>
                  <a:pt x="185" y="46"/>
                </a:cubicBezTo>
                <a:cubicBezTo>
                  <a:pt x="187" y="44"/>
                  <a:pt x="191" y="44"/>
                  <a:pt x="192" y="46"/>
                </a:cubicBezTo>
                <a:cubicBezTo>
                  <a:pt x="338" y="298"/>
                  <a:pt x="338" y="298"/>
                  <a:pt x="338" y="298"/>
                </a:cubicBezTo>
                <a:cubicBezTo>
                  <a:pt x="338" y="299"/>
                  <a:pt x="338" y="301"/>
                  <a:pt x="338" y="302"/>
                </a:cubicBezTo>
                <a:close/>
                <a:moveTo>
                  <a:pt x="50" y="296"/>
                </a:moveTo>
                <a:cubicBezTo>
                  <a:pt x="327" y="296"/>
                  <a:pt x="327" y="296"/>
                  <a:pt x="327" y="296"/>
                </a:cubicBezTo>
                <a:cubicBezTo>
                  <a:pt x="189" y="56"/>
                  <a:pt x="189" y="56"/>
                  <a:pt x="189" y="56"/>
                </a:cubicBezTo>
                <a:lnTo>
                  <a:pt x="50" y="296"/>
                </a:lnTo>
                <a:close/>
                <a:moveTo>
                  <a:pt x="205" y="274"/>
                </a:moveTo>
                <a:cubicBezTo>
                  <a:pt x="175" y="274"/>
                  <a:pt x="175" y="274"/>
                  <a:pt x="175" y="274"/>
                </a:cubicBezTo>
                <a:cubicBezTo>
                  <a:pt x="175" y="244"/>
                  <a:pt x="175" y="244"/>
                  <a:pt x="175" y="244"/>
                </a:cubicBezTo>
                <a:cubicBezTo>
                  <a:pt x="205" y="244"/>
                  <a:pt x="205" y="244"/>
                  <a:pt x="205" y="244"/>
                </a:cubicBezTo>
                <a:lnTo>
                  <a:pt x="205" y="274"/>
                </a:lnTo>
                <a:close/>
                <a:moveTo>
                  <a:pt x="206" y="154"/>
                </a:moveTo>
                <a:cubicBezTo>
                  <a:pt x="199" y="234"/>
                  <a:pt x="199" y="234"/>
                  <a:pt x="199" y="234"/>
                </a:cubicBezTo>
                <a:cubicBezTo>
                  <a:pt x="182" y="234"/>
                  <a:pt x="182" y="234"/>
                  <a:pt x="182" y="234"/>
                </a:cubicBezTo>
                <a:cubicBezTo>
                  <a:pt x="174" y="154"/>
                  <a:pt x="174" y="154"/>
                  <a:pt x="174" y="154"/>
                </a:cubicBezTo>
                <a:cubicBezTo>
                  <a:pt x="174" y="118"/>
                  <a:pt x="174" y="118"/>
                  <a:pt x="174" y="118"/>
                </a:cubicBezTo>
                <a:cubicBezTo>
                  <a:pt x="206" y="118"/>
                  <a:pt x="206" y="118"/>
                  <a:pt x="206" y="118"/>
                </a:cubicBezTo>
                <a:lnTo>
                  <a:pt x="206" y="154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400" dirty="0"/>
          </a:p>
        </p:txBody>
      </p:sp>
      <p:cxnSp>
        <p:nvCxnSpPr>
          <p:cNvPr id="78" name="Elbow Connector 77"/>
          <p:cNvCxnSpPr/>
          <p:nvPr/>
        </p:nvCxnSpPr>
        <p:spPr>
          <a:xfrm flipV="1">
            <a:off x="5334000" y="1494918"/>
            <a:ext cx="2233767" cy="598094"/>
          </a:xfrm>
          <a:prstGeom prst="bentConnector3">
            <a:avLst>
              <a:gd name="adj1" fmla="val 110"/>
            </a:avLst>
          </a:prstGeom>
          <a:ln w="952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ontent Placeholder 3"/>
          <p:cNvSpPr txBox="1">
            <a:spLocks/>
          </p:cNvSpPr>
          <p:nvPr/>
        </p:nvSpPr>
        <p:spPr bwMode="gray">
          <a:xfrm>
            <a:off x="5477184" y="1613568"/>
            <a:ext cx="19560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108000" indent="-10800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  <a:defRPr kern="0">
                <a:latin typeface="+mn-lt"/>
              </a:defRPr>
            </a:lvl1pPr>
            <a:lvl2pPr marL="216000" lvl="1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–"/>
              <a:defRPr kern="0" baseline="0">
                <a:latin typeface="+mn-lt"/>
              </a:defRPr>
            </a:lvl2pPr>
            <a:lvl3pPr marL="324000" lvl="2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3pPr>
            <a:lvl4pPr marL="432000" lvl="3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kern="0">
                <a:latin typeface="+mn-lt"/>
              </a:defRPr>
            </a:lvl4pPr>
            <a:lvl5pPr marL="540000" lvl="4" indent="-108000" algn="l" eaLnBrk="1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kern="0">
                <a:latin typeface="+mn-lt"/>
              </a:defRPr>
            </a:lvl5pPr>
            <a:lvl6pPr marL="648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6pPr>
            <a:lvl7pPr marL="756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7pPr>
            <a:lvl8pPr marL="864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8pPr>
            <a:lvl9pPr marL="972000" indent="-108000" fontAlgn="base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Legacy systems retired</a:t>
            </a:r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 smtClean="0"/>
              <a:t>New and improved modeling platforms available</a:t>
            </a:r>
            <a:endParaRPr lang="en-US" sz="900" dirty="0"/>
          </a:p>
          <a:p>
            <a:pPr>
              <a:spcBef>
                <a:spcPts val="200"/>
              </a:spcBef>
              <a:buSzPct val="100000"/>
              <a:buFont typeface="Arial"/>
              <a:buChar char="•"/>
            </a:pP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 bwMode="gray">
          <a:xfrm>
            <a:off x="5348442" y="1371600"/>
            <a:ext cx="19228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smtClean="0">
                <a:solidFill>
                  <a:schemeClr val="accent1"/>
                </a:solidFill>
                <a:latin typeface="+mj-lt"/>
                <a:ea typeface="+mj-ea"/>
              </a:rPr>
              <a:t>Change in technology</a:t>
            </a:r>
            <a:endParaRPr lang="en-US" sz="900" b="1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68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Object 5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2805250"/>
              </p:ext>
            </p:extLst>
          </p:nvPr>
        </p:nvGraphicFramePr>
        <p:xfrm>
          <a:off x="1513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3" y="1589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6975313" y="3407595"/>
            <a:ext cx="1725135" cy="1119575"/>
          </a:xfrm>
          <a:prstGeom prst="rect">
            <a:avLst/>
          </a:prstGeom>
          <a:solidFill>
            <a:srgbClr val="E1F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81166" rIns="73152" bIns="1143" rtlCol="0" anchor="t"/>
          <a:lstStyle/>
          <a:p>
            <a:pPr marL="457200"/>
            <a:endParaRPr lang="es-ES_tradnl" sz="900" b="1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75313" y="2126478"/>
            <a:ext cx="1725135" cy="514888"/>
          </a:xfrm>
          <a:prstGeom prst="rect">
            <a:avLst/>
          </a:prstGeom>
          <a:solidFill>
            <a:srgbClr val="E1F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81166" rIns="73152" bIns="1143" rtlCol="0" anchor="t"/>
          <a:lstStyle/>
          <a:p>
            <a:pPr marL="457200"/>
            <a:endParaRPr lang="es-ES_tradnl" sz="900" b="1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7886700" cy="12769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 did we want our models to land?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Transformations and conversions begin with a well defined objectives</a:t>
            </a:r>
            <a:endParaRPr lang="en-GB" sz="2400" dirty="0">
              <a:solidFill>
                <a:schemeClr val="accent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435668" y="3542679"/>
            <a:ext cx="1728065" cy="1297993"/>
            <a:chOff x="457452" y="2003361"/>
            <a:chExt cx="1814468" cy="171803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71920" y="2003361"/>
              <a:ext cx="0" cy="1709407"/>
            </a:xfrm>
            <a:prstGeom prst="line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457452" y="2003361"/>
              <a:ext cx="1811392" cy="1718034"/>
            </a:xfrm>
            <a:prstGeom prst="rect">
              <a:avLst/>
            </a:prstGeom>
            <a:solidFill>
              <a:schemeClr val="accent4">
                <a:alpha val="25098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181166" rIns="73152" bIns="1143" rtlCol="0" anchor="t"/>
            <a:lstStyle/>
            <a:p>
              <a:pPr marL="457200"/>
              <a:endParaRPr lang="es-ES_tradnl" sz="900" b="1" dirty="0">
                <a:solidFill>
                  <a:schemeClr val="accent1"/>
                </a:solidFill>
              </a:endParaRPr>
            </a:p>
          </p:txBody>
        </p:sp>
        <p:sp>
          <p:nvSpPr>
            <p:cNvPr id="12" name="Content Placeholder 7"/>
            <p:cNvSpPr txBox="1">
              <a:spLocks/>
            </p:cNvSpPr>
            <p:nvPr/>
          </p:nvSpPr>
          <p:spPr>
            <a:xfrm>
              <a:off x="511438" y="2065690"/>
              <a:ext cx="1706136" cy="715425"/>
            </a:xfrm>
            <a:prstGeom prst="rect">
              <a:avLst/>
            </a:prstGeom>
          </p:spPr>
          <p:txBody>
            <a:bodyPr rIns="0"/>
            <a:lstStyle>
              <a:defPPr>
                <a:defRPr lang="en-US"/>
              </a:defPPr>
              <a:lvl1pPr marL="91440" indent="-91440">
                <a:spcBef>
                  <a:spcPts val="700"/>
                </a:spcBef>
                <a:buFont typeface="Arial" panose="020B0604020202020204" pitchFamily="34" charset="0"/>
                <a:buChar char="•"/>
                <a:defRPr sz="1100" kern="0" baseline="0"/>
              </a:lvl1pPr>
              <a:lvl2pPr marL="356616" indent="-182880">
                <a:spcBef>
                  <a:spcPts val="300"/>
                </a:spcBef>
                <a:buFont typeface="Arial" panose="020B0604020202020204" pitchFamily="34" charset="0"/>
                <a:buChar char="–"/>
                <a:defRPr sz="1400" kern="0" baseline="0"/>
              </a:lvl2pPr>
              <a:lvl3pPr marL="540000" lvl="2" indent="-180000">
                <a:spcBef>
                  <a:spcPts val="300"/>
                </a:spcBef>
                <a:buSzPct val="100000"/>
                <a:buFont typeface="Arial"/>
                <a:buChar char="-"/>
                <a:defRPr sz="1100" kern="0" baseline="0"/>
              </a:lvl3pPr>
              <a:lvl4pPr marL="722376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4pPr>
              <a:lvl5pPr marL="89611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5pPr>
              <a:lvl6pPr marL="107899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6pPr>
              <a:lvl7pPr marL="126187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7pPr>
              <a:lvl8pPr marL="144475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8pPr>
              <a:lvl9pPr marL="1618488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9pPr>
            </a:lstStyle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/>
                <a:t>Corporate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/>
                <a:t>Liability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/>
                <a:t>Capital market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/>
                <a:t>Economic </a:t>
              </a:r>
              <a:r>
                <a:rPr lang="en-GB" sz="900" dirty="0" smtClean="0"/>
                <a:t>scenarios,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 smtClean="0"/>
                <a:t>Investment</a:t>
              </a:r>
              <a:r>
                <a:rPr lang="en-GB" sz="900" dirty="0"/>
                <a:t>, reinvestment </a:t>
              </a:r>
              <a:r>
                <a:rPr lang="en-GB" sz="900" dirty="0" smtClean="0"/>
                <a:t>and hedging</a:t>
              </a:r>
              <a:endParaRPr lang="en-GB" sz="900" dirty="0"/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GB" sz="900" dirty="0"/>
                <a:t>Management actions</a:t>
              </a:r>
            </a:p>
            <a:p>
              <a:pPr marL="360000" lvl="2" indent="0">
                <a:buNone/>
              </a:pPr>
              <a:endParaRPr lang="es-ES_tradnl" sz="900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H="1">
            <a:off x="6975073" y="2126478"/>
            <a:ext cx="3022" cy="514889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39" name="Content Placeholder 7"/>
          <p:cNvSpPr txBox="1">
            <a:spLocks/>
          </p:cNvSpPr>
          <p:nvPr/>
        </p:nvSpPr>
        <p:spPr>
          <a:xfrm>
            <a:off x="7026728" y="2197433"/>
            <a:ext cx="1624891" cy="369242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91440" indent="-91440">
              <a:spcBef>
                <a:spcPts val="700"/>
              </a:spcBef>
              <a:buFont typeface="Arial" panose="020B0604020202020204" pitchFamily="34" charset="0"/>
              <a:buChar char="•"/>
              <a:defRPr sz="1100" kern="0" baseline="0"/>
            </a:lvl1pPr>
            <a:lvl2pPr marL="356616" indent="-182880">
              <a:spcBef>
                <a:spcPts val="300"/>
              </a:spcBef>
              <a:buFont typeface="Arial" panose="020B0604020202020204" pitchFamily="34" charset="0"/>
              <a:buChar char="–"/>
              <a:defRPr sz="1400" kern="0" baseline="0"/>
            </a:lvl2pPr>
            <a:lvl3pPr marL="540000" lvl="2" indent="-180000">
              <a:spcBef>
                <a:spcPts val="300"/>
              </a:spcBef>
              <a:buSzPct val="100000"/>
              <a:buFont typeface="Arial"/>
              <a:buChar char="-"/>
              <a:defRPr sz="1100" kern="0" baseline="0"/>
            </a:lvl3pPr>
            <a:lvl4pPr marL="722376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4pPr>
            <a:lvl5pPr marL="89611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5pPr>
            <a:lvl6pPr marL="107899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6pPr>
            <a:lvl7pPr marL="126187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7pPr>
            <a:lvl8pPr marL="144475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8pPr>
            <a:lvl9pPr marL="1618488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9pPr>
          </a:lstStyle>
          <a:p>
            <a:pPr marL="109728" indent="-109728">
              <a:spcBef>
                <a:spcPts val="600"/>
              </a:spcBef>
              <a:buSzPct val="100000"/>
              <a:buFont typeface="Arial"/>
              <a:buChar char="•"/>
            </a:pPr>
            <a:r>
              <a:rPr lang="en-GB" sz="900" dirty="0"/>
              <a:t>Automation vs. </a:t>
            </a:r>
            <a:r>
              <a:rPr lang="en-GB" sz="900" dirty="0" smtClean="0"/>
              <a:t>human intervention</a:t>
            </a:r>
            <a:endParaRPr lang="en-GB" sz="9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978094" y="3407596"/>
            <a:ext cx="0" cy="112820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45" name="Content Placeholder 7"/>
          <p:cNvSpPr txBox="1">
            <a:spLocks/>
          </p:cNvSpPr>
          <p:nvPr/>
        </p:nvSpPr>
        <p:spPr>
          <a:xfrm>
            <a:off x="7026728" y="3452658"/>
            <a:ext cx="1624891" cy="369242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91440" indent="-91440">
              <a:spcBef>
                <a:spcPts val="700"/>
              </a:spcBef>
              <a:buFont typeface="Arial" panose="020B0604020202020204" pitchFamily="34" charset="0"/>
              <a:buChar char="•"/>
              <a:defRPr sz="1100" kern="0" baseline="0"/>
            </a:lvl1pPr>
            <a:lvl2pPr marL="356616" indent="-182880">
              <a:spcBef>
                <a:spcPts val="300"/>
              </a:spcBef>
              <a:buFont typeface="Arial" panose="020B0604020202020204" pitchFamily="34" charset="0"/>
              <a:buChar char="–"/>
              <a:defRPr sz="1400" kern="0" baseline="0"/>
            </a:lvl2pPr>
            <a:lvl3pPr marL="540000" lvl="2" indent="-180000">
              <a:spcBef>
                <a:spcPts val="300"/>
              </a:spcBef>
              <a:buSzPct val="100000"/>
              <a:buFont typeface="Arial"/>
              <a:buChar char="-"/>
              <a:defRPr sz="1100" kern="0" baseline="0"/>
            </a:lvl3pPr>
            <a:lvl4pPr marL="722376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4pPr>
            <a:lvl5pPr marL="89611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5pPr>
            <a:lvl6pPr marL="107899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6pPr>
            <a:lvl7pPr marL="126187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7pPr>
            <a:lvl8pPr marL="144475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8pPr>
            <a:lvl9pPr marL="1618488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9pPr>
          </a:lstStyle>
          <a:p>
            <a:pPr marL="109728" indent="-109728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Inputs and outputs</a:t>
            </a:r>
          </a:p>
          <a:p>
            <a:pPr marL="109728" indent="-109728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Development changes</a:t>
            </a:r>
          </a:p>
          <a:p>
            <a:pPr marL="109728" indent="-109728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Access control to the model and results</a:t>
            </a:r>
          </a:p>
          <a:p>
            <a:pPr marL="109728" indent="-109728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900" dirty="0"/>
              <a:t>Requirements for users, testers, administrators etc.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975313" y="2770216"/>
            <a:ext cx="1725135" cy="514888"/>
          </a:xfrm>
          <a:prstGeom prst="rect">
            <a:avLst/>
          </a:prstGeom>
          <a:solidFill>
            <a:srgbClr val="E1F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81166" rIns="73152" bIns="1143" rtlCol="0" anchor="t"/>
          <a:lstStyle/>
          <a:p>
            <a:pPr marL="457200"/>
            <a:endParaRPr lang="es-ES_tradnl" sz="900" b="1" dirty="0">
              <a:solidFill>
                <a:schemeClr val="accent1"/>
              </a:solidFill>
            </a:endParaRPr>
          </a:p>
        </p:txBody>
      </p:sp>
      <p:sp>
        <p:nvSpPr>
          <p:cNvPr id="54" name="Content Placeholder 7"/>
          <p:cNvSpPr txBox="1">
            <a:spLocks/>
          </p:cNvSpPr>
          <p:nvPr/>
        </p:nvSpPr>
        <p:spPr>
          <a:xfrm>
            <a:off x="7026728" y="2841171"/>
            <a:ext cx="1624891" cy="369242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91440" indent="-91440">
              <a:spcBef>
                <a:spcPts val="700"/>
              </a:spcBef>
              <a:buFont typeface="Arial" panose="020B0604020202020204" pitchFamily="34" charset="0"/>
              <a:buChar char="•"/>
              <a:defRPr sz="1100" kern="0" baseline="0"/>
            </a:lvl1pPr>
            <a:lvl2pPr marL="356616" indent="-182880">
              <a:spcBef>
                <a:spcPts val="300"/>
              </a:spcBef>
              <a:buFont typeface="Arial" panose="020B0604020202020204" pitchFamily="34" charset="0"/>
              <a:buChar char="–"/>
              <a:defRPr sz="1400" kern="0" baseline="0"/>
            </a:lvl2pPr>
            <a:lvl3pPr marL="540000" lvl="2" indent="-180000">
              <a:spcBef>
                <a:spcPts val="300"/>
              </a:spcBef>
              <a:buSzPct val="100000"/>
              <a:buFont typeface="Arial"/>
              <a:buChar char="-"/>
              <a:defRPr sz="1100" kern="0" baseline="0"/>
            </a:lvl3pPr>
            <a:lvl4pPr marL="722376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4pPr>
            <a:lvl5pPr marL="89611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 baseline="0"/>
            </a:lvl5pPr>
            <a:lvl6pPr marL="107899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6pPr>
            <a:lvl7pPr marL="126187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7pPr>
            <a:lvl8pPr marL="1444752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8pPr>
            <a:lvl9pPr marL="1618488" indent="-182880">
              <a:spcBef>
                <a:spcPts val="300"/>
              </a:spcBef>
              <a:buFont typeface="Arial" panose="020B0604020202020204" pitchFamily="34" charset="0"/>
              <a:buChar char="-"/>
              <a:defRPr sz="1400" kern="0"/>
            </a:lvl9pPr>
          </a:lstStyle>
          <a:p>
            <a:pPr marL="109728" indent="-109728">
              <a:spcBef>
                <a:spcPts val="600"/>
              </a:spcBef>
              <a:buSzPct val="100000"/>
              <a:buFont typeface="Arial"/>
              <a:buChar char="•"/>
            </a:pPr>
            <a:r>
              <a:rPr lang="en-GB" sz="900" dirty="0"/>
              <a:t>Computing requirement </a:t>
            </a:r>
            <a:r>
              <a:rPr lang="en-GB" sz="900" dirty="0" smtClean="0"/>
              <a:t>and constraints</a:t>
            </a:r>
            <a:endParaRPr lang="en-GB" sz="900" dirty="0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6975073" y="2770216"/>
            <a:ext cx="3022" cy="514889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grpSp>
        <p:nvGrpSpPr>
          <p:cNvPr id="78" name="Group 5"/>
          <p:cNvGrpSpPr>
            <a:grpSpLocks noChangeAspect="1"/>
          </p:cNvGrpSpPr>
          <p:nvPr/>
        </p:nvGrpSpPr>
        <p:grpSpPr bwMode="auto">
          <a:xfrm>
            <a:off x="2175785" y="1537035"/>
            <a:ext cx="4463243" cy="4685631"/>
            <a:chOff x="1681" y="857"/>
            <a:chExt cx="2045" cy="2045"/>
          </a:xfrm>
        </p:grpSpPr>
        <p:sp>
          <p:nvSpPr>
            <p:cNvPr id="79" name="Freeform 6"/>
            <p:cNvSpPr>
              <a:spLocks/>
            </p:cNvSpPr>
            <p:nvPr/>
          </p:nvSpPr>
          <p:spPr bwMode="auto">
            <a:xfrm>
              <a:off x="1681" y="857"/>
              <a:ext cx="1092" cy="1434"/>
            </a:xfrm>
            <a:custGeom>
              <a:avLst/>
              <a:gdLst>
                <a:gd name="T0" fmla="*/ 370 w 370"/>
                <a:gd name="T1" fmla="*/ 324 h 486"/>
                <a:gd name="T2" fmla="*/ 89 w 370"/>
                <a:gd name="T3" fmla="*/ 486 h 486"/>
                <a:gd name="T4" fmla="*/ 208 w 370"/>
                <a:gd name="T5" fmla="*/ 43 h 486"/>
                <a:gd name="T6" fmla="*/ 370 w 370"/>
                <a:gd name="T7" fmla="*/ 0 h 486"/>
                <a:gd name="T8" fmla="*/ 370 w 370"/>
                <a:gd name="T9" fmla="*/ 32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486">
                  <a:moveTo>
                    <a:pt x="370" y="324"/>
                  </a:moveTo>
                  <a:cubicBezTo>
                    <a:pt x="89" y="486"/>
                    <a:pt x="89" y="486"/>
                    <a:pt x="89" y="486"/>
                  </a:cubicBezTo>
                  <a:cubicBezTo>
                    <a:pt x="0" y="331"/>
                    <a:pt x="53" y="133"/>
                    <a:pt x="208" y="43"/>
                  </a:cubicBezTo>
                  <a:cubicBezTo>
                    <a:pt x="259" y="14"/>
                    <a:pt x="310" y="0"/>
                    <a:pt x="370" y="0"/>
                  </a:cubicBezTo>
                  <a:lnTo>
                    <a:pt x="370" y="324"/>
                  </a:lnTo>
                  <a:close/>
                </a:path>
              </a:pathLst>
            </a:custGeom>
            <a:solidFill>
              <a:schemeClr val="accent6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0" name="Freeform 7"/>
            <p:cNvSpPr>
              <a:spLocks/>
            </p:cNvSpPr>
            <p:nvPr/>
          </p:nvSpPr>
          <p:spPr bwMode="auto">
            <a:xfrm>
              <a:off x="1944" y="1813"/>
              <a:ext cx="1655" cy="1089"/>
            </a:xfrm>
            <a:custGeom>
              <a:avLst/>
              <a:gdLst>
                <a:gd name="T0" fmla="*/ 281 w 561"/>
                <a:gd name="T1" fmla="*/ 0 h 369"/>
                <a:gd name="T2" fmla="*/ 561 w 561"/>
                <a:gd name="T3" fmla="*/ 162 h 369"/>
                <a:gd name="T4" fmla="*/ 119 w 561"/>
                <a:gd name="T5" fmla="*/ 280 h 369"/>
                <a:gd name="T6" fmla="*/ 0 w 561"/>
                <a:gd name="T7" fmla="*/ 162 h 369"/>
                <a:gd name="T8" fmla="*/ 281 w 561"/>
                <a:gd name="T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1" h="369">
                  <a:moveTo>
                    <a:pt x="281" y="0"/>
                  </a:moveTo>
                  <a:cubicBezTo>
                    <a:pt x="561" y="162"/>
                    <a:pt x="561" y="162"/>
                    <a:pt x="561" y="162"/>
                  </a:cubicBezTo>
                  <a:cubicBezTo>
                    <a:pt x="472" y="316"/>
                    <a:pt x="274" y="369"/>
                    <a:pt x="119" y="280"/>
                  </a:cubicBezTo>
                  <a:cubicBezTo>
                    <a:pt x="67" y="250"/>
                    <a:pt x="30" y="213"/>
                    <a:pt x="0" y="162"/>
                  </a:cubicBezTo>
                  <a:lnTo>
                    <a:pt x="281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2773" y="857"/>
              <a:ext cx="953" cy="1434"/>
            </a:xfrm>
            <a:custGeom>
              <a:avLst/>
              <a:gdLst>
                <a:gd name="T0" fmla="*/ 0 w 323"/>
                <a:gd name="T1" fmla="*/ 324 h 486"/>
                <a:gd name="T2" fmla="*/ 0 w 323"/>
                <a:gd name="T3" fmla="*/ 0 h 486"/>
                <a:gd name="T4" fmla="*/ 323 w 323"/>
                <a:gd name="T5" fmla="*/ 324 h 486"/>
                <a:gd name="T6" fmla="*/ 280 w 323"/>
                <a:gd name="T7" fmla="*/ 486 h 486"/>
                <a:gd name="T8" fmla="*/ 0 w 323"/>
                <a:gd name="T9" fmla="*/ 32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486">
                  <a:moveTo>
                    <a:pt x="0" y="32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9" y="0"/>
                    <a:pt x="323" y="145"/>
                    <a:pt x="323" y="324"/>
                  </a:cubicBezTo>
                  <a:cubicBezTo>
                    <a:pt x="323" y="383"/>
                    <a:pt x="310" y="434"/>
                    <a:pt x="280" y="486"/>
                  </a:cubicBezTo>
                  <a:lnTo>
                    <a:pt x="0" y="324"/>
                  </a:lnTo>
                  <a:close/>
                </a:path>
              </a:pathLst>
            </a:custGeom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2280" y="1046"/>
              <a:ext cx="493" cy="764"/>
            </a:xfrm>
            <a:custGeom>
              <a:avLst/>
              <a:gdLst>
                <a:gd name="T0" fmla="*/ 167 w 167"/>
                <a:gd name="T1" fmla="*/ 259 h 259"/>
                <a:gd name="T2" fmla="*/ 0 w 167"/>
                <a:gd name="T3" fmla="*/ 61 h 259"/>
                <a:gd name="T4" fmla="*/ 167 w 167"/>
                <a:gd name="T5" fmla="*/ 0 h 259"/>
                <a:gd name="T6" fmla="*/ 167 w 167"/>
                <a:gd name="T7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259">
                  <a:moveTo>
                    <a:pt x="167" y="259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49" y="20"/>
                    <a:pt x="103" y="0"/>
                    <a:pt x="167" y="0"/>
                  </a:cubicBezTo>
                  <a:lnTo>
                    <a:pt x="167" y="259"/>
                  </a:lnTo>
                  <a:close/>
                </a:path>
              </a:pathLst>
            </a:custGeom>
            <a:solidFill>
              <a:srgbClr val="FFEED5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2020" y="1226"/>
              <a:ext cx="753" cy="584"/>
            </a:xfrm>
            <a:custGeom>
              <a:avLst/>
              <a:gdLst>
                <a:gd name="T0" fmla="*/ 255 w 255"/>
                <a:gd name="T1" fmla="*/ 198 h 198"/>
                <a:gd name="T2" fmla="*/ 0 w 255"/>
                <a:gd name="T3" fmla="*/ 153 h 198"/>
                <a:gd name="T4" fmla="*/ 88 w 255"/>
                <a:gd name="T5" fmla="*/ 0 h 198"/>
                <a:gd name="T6" fmla="*/ 255 w 255"/>
                <a:gd name="T7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198">
                  <a:moveTo>
                    <a:pt x="255" y="198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11" y="91"/>
                    <a:pt x="40" y="41"/>
                    <a:pt x="88" y="0"/>
                  </a:cubicBezTo>
                  <a:lnTo>
                    <a:pt x="255" y="198"/>
                  </a:lnTo>
                  <a:close/>
                </a:path>
              </a:pathLst>
            </a:custGeom>
            <a:solidFill>
              <a:srgbClr val="FFEED5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4" name="Freeform 11"/>
            <p:cNvSpPr>
              <a:spLocks/>
            </p:cNvSpPr>
            <p:nvPr/>
          </p:nvSpPr>
          <p:spPr bwMode="auto">
            <a:xfrm>
              <a:off x="1988" y="1677"/>
              <a:ext cx="785" cy="516"/>
            </a:xfrm>
            <a:custGeom>
              <a:avLst/>
              <a:gdLst>
                <a:gd name="T0" fmla="*/ 266 w 266"/>
                <a:gd name="T1" fmla="*/ 45 h 175"/>
                <a:gd name="T2" fmla="*/ 42 w 266"/>
                <a:gd name="T3" fmla="*/ 175 h 175"/>
                <a:gd name="T4" fmla="*/ 11 w 266"/>
                <a:gd name="T5" fmla="*/ 0 h 175"/>
                <a:gd name="T6" fmla="*/ 266 w 266"/>
                <a:gd name="T7" fmla="*/ 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175">
                  <a:moveTo>
                    <a:pt x="266" y="45"/>
                  </a:moveTo>
                  <a:cubicBezTo>
                    <a:pt x="42" y="175"/>
                    <a:pt x="42" y="175"/>
                    <a:pt x="42" y="175"/>
                  </a:cubicBezTo>
                  <a:cubicBezTo>
                    <a:pt x="10" y="120"/>
                    <a:pt x="0" y="63"/>
                    <a:pt x="11" y="0"/>
                  </a:cubicBezTo>
                  <a:lnTo>
                    <a:pt x="266" y="45"/>
                  </a:lnTo>
                  <a:close/>
                </a:path>
              </a:pathLst>
            </a:custGeom>
            <a:solidFill>
              <a:srgbClr val="FFEED5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2112" y="1810"/>
              <a:ext cx="661" cy="720"/>
            </a:xfrm>
            <a:custGeom>
              <a:avLst/>
              <a:gdLst>
                <a:gd name="T0" fmla="*/ 224 w 224"/>
                <a:gd name="T1" fmla="*/ 0 h 244"/>
                <a:gd name="T2" fmla="*/ 135 w 224"/>
                <a:gd name="T3" fmla="*/ 244 h 244"/>
                <a:gd name="T4" fmla="*/ 0 w 224"/>
                <a:gd name="T5" fmla="*/ 130 h 244"/>
                <a:gd name="T6" fmla="*/ 224 w 224"/>
                <a:gd name="T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244">
                  <a:moveTo>
                    <a:pt x="224" y="0"/>
                  </a:moveTo>
                  <a:cubicBezTo>
                    <a:pt x="135" y="244"/>
                    <a:pt x="135" y="244"/>
                    <a:pt x="135" y="244"/>
                  </a:cubicBezTo>
                  <a:cubicBezTo>
                    <a:pt x="76" y="222"/>
                    <a:pt x="31" y="185"/>
                    <a:pt x="0" y="130"/>
                  </a:cubicBezTo>
                  <a:lnTo>
                    <a:pt x="224" y="0"/>
                  </a:lnTo>
                  <a:close/>
                </a:path>
              </a:pathLst>
            </a:custGeom>
            <a:solidFill>
              <a:srgbClr val="E8E8E8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2510" y="1810"/>
              <a:ext cx="523" cy="782"/>
            </a:xfrm>
            <a:custGeom>
              <a:avLst/>
              <a:gdLst>
                <a:gd name="T0" fmla="*/ 89 w 177"/>
                <a:gd name="T1" fmla="*/ 0 h 265"/>
                <a:gd name="T2" fmla="*/ 177 w 177"/>
                <a:gd name="T3" fmla="*/ 244 h 265"/>
                <a:gd name="T4" fmla="*/ 0 w 177"/>
                <a:gd name="T5" fmla="*/ 244 h 265"/>
                <a:gd name="T6" fmla="*/ 89 w 177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65">
                  <a:moveTo>
                    <a:pt x="89" y="0"/>
                  </a:moveTo>
                  <a:cubicBezTo>
                    <a:pt x="177" y="244"/>
                    <a:pt x="177" y="244"/>
                    <a:pt x="177" y="244"/>
                  </a:cubicBezTo>
                  <a:cubicBezTo>
                    <a:pt x="118" y="265"/>
                    <a:pt x="60" y="265"/>
                    <a:pt x="0" y="244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E8E8E8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2773" y="1810"/>
              <a:ext cx="661" cy="720"/>
            </a:xfrm>
            <a:custGeom>
              <a:avLst/>
              <a:gdLst>
                <a:gd name="T0" fmla="*/ 0 w 224"/>
                <a:gd name="T1" fmla="*/ 0 h 244"/>
                <a:gd name="T2" fmla="*/ 224 w 224"/>
                <a:gd name="T3" fmla="*/ 130 h 244"/>
                <a:gd name="T4" fmla="*/ 88 w 224"/>
                <a:gd name="T5" fmla="*/ 244 h 244"/>
                <a:gd name="T6" fmla="*/ 0 w 224"/>
                <a:gd name="T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244">
                  <a:moveTo>
                    <a:pt x="0" y="0"/>
                  </a:moveTo>
                  <a:cubicBezTo>
                    <a:pt x="224" y="130"/>
                    <a:pt x="224" y="130"/>
                    <a:pt x="224" y="130"/>
                  </a:cubicBezTo>
                  <a:cubicBezTo>
                    <a:pt x="192" y="185"/>
                    <a:pt x="148" y="222"/>
                    <a:pt x="88" y="2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2773" y="1677"/>
              <a:ext cx="785" cy="516"/>
            </a:xfrm>
            <a:custGeom>
              <a:avLst/>
              <a:gdLst>
                <a:gd name="T0" fmla="*/ 0 w 266"/>
                <a:gd name="T1" fmla="*/ 45 h 175"/>
                <a:gd name="T2" fmla="*/ 255 w 266"/>
                <a:gd name="T3" fmla="*/ 0 h 175"/>
                <a:gd name="T4" fmla="*/ 224 w 266"/>
                <a:gd name="T5" fmla="*/ 175 h 175"/>
                <a:gd name="T6" fmla="*/ 0 w 266"/>
                <a:gd name="T7" fmla="*/ 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175">
                  <a:moveTo>
                    <a:pt x="0" y="45"/>
                  </a:moveTo>
                  <a:cubicBezTo>
                    <a:pt x="255" y="0"/>
                    <a:pt x="255" y="0"/>
                    <a:pt x="255" y="0"/>
                  </a:cubicBezTo>
                  <a:cubicBezTo>
                    <a:pt x="266" y="63"/>
                    <a:pt x="256" y="120"/>
                    <a:pt x="224" y="175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E1FAFF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9" name="Freeform 16"/>
            <p:cNvSpPr>
              <a:spLocks/>
            </p:cNvSpPr>
            <p:nvPr/>
          </p:nvSpPr>
          <p:spPr bwMode="auto">
            <a:xfrm>
              <a:off x="2769" y="1226"/>
              <a:ext cx="752" cy="584"/>
            </a:xfrm>
            <a:custGeom>
              <a:avLst/>
              <a:gdLst>
                <a:gd name="T0" fmla="*/ 0 w 255"/>
                <a:gd name="T1" fmla="*/ 198 h 198"/>
                <a:gd name="T2" fmla="*/ 166 w 255"/>
                <a:gd name="T3" fmla="*/ 0 h 198"/>
                <a:gd name="T4" fmla="*/ 255 w 255"/>
                <a:gd name="T5" fmla="*/ 153 h 198"/>
                <a:gd name="T6" fmla="*/ 0 w 255"/>
                <a:gd name="T7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198">
                  <a:moveTo>
                    <a:pt x="0" y="198"/>
                  </a:moveTo>
                  <a:cubicBezTo>
                    <a:pt x="166" y="0"/>
                    <a:pt x="166" y="0"/>
                    <a:pt x="166" y="0"/>
                  </a:cubicBezTo>
                  <a:cubicBezTo>
                    <a:pt x="215" y="41"/>
                    <a:pt x="244" y="91"/>
                    <a:pt x="255" y="153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E1FAFF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2773" y="1046"/>
              <a:ext cx="490" cy="764"/>
            </a:xfrm>
            <a:custGeom>
              <a:avLst/>
              <a:gdLst>
                <a:gd name="T0" fmla="*/ 0 w 166"/>
                <a:gd name="T1" fmla="*/ 259 h 259"/>
                <a:gd name="T2" fmla="*/ 0 w 166"/>
                <a:gd name="T3" fmla="*/ 0 h 259"/>
                <a:gd name="T4" fmla="*/ 166 w 166"/>
                <a:gd name="T5" fmla="*/ 61 h 259"/>
                <a:gd name="T6" fmla="*/ 0 w 166"/>
                <a:gd name="T7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259">
                  <a:moveTo>
                    <a:pt x="0" y="25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118" y="20"/>
                    <a:pt x="166" y="61"/>
                  </a:cubicBezTo>
                  <a:lnTo>
                    <a:pt x="0" y="259"/>
                  </a:lnTo>
                  <a:close/>
                </a:path>
              </a:pathLst>
            </a:custGeom>
            <a:solidFill>
              <a:srgbClr val="E1FAFF"/>
            </a:solidFill>
            <a:ln w="190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2498" y="1518"/>
              <a:ext cx="591" cy="5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4072195" y="3304437"/>
            <a:ext cx="105435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Desired Model  State</a:t>
            </a:r>
            <a:endParaRPr lang="en-GB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621975" y="2382510"/>
            <a:ext cx="72822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Setup time and effort</a:t>
            </a:r>
            <a:endParaRPr lang="en-GB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5159302" y="3051559"/>
            <a:ext cx="87951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Run time</a:t>
            </a:r>
            <a:endParaRPr lang="en-GB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5388510" y="3750384"/>
            <a:ext cx="72605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Model controls</a:t>
            </a:r>
            <a:endParaRPr lang="en-GB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997516" y="4660038"/>
            <a:ext cx="77330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Model output</a:t>
            </a:r>
            <a:endParaRPr lang="en-GB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4168940" y="4918061"/>
            <a:ext cx="773307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Accounting/</a:t>
            </a:r>
          </a:p>
          <a:p>
            <a:pPr algn="ctr"/>
            <a:r>
              <a:rPr lang="en-GB" sz="1100" dirty="0"/>
              <a:t>R</a:t>
            </a:r>
            <a:r>
              <a:rPr lang="en-GB" sz="1100" dirty="0" smtClean="0"/>
              <a:t>egulatory bases</a:t>
            </a:r>
            <a:endParaRPr lang="en-GB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67438" y="4654016"/>
            <a:ext cx="77330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Assumptions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95353" y="3718869"/>
            <a:ext cx="77968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Base product </a:t>
            </a:r>
            <a:r>
              <a:rPr lang="en-GB" sz="1100" dirty="0"/>
              <a:t>f</a:t>
            </a:r>
            <a:r>
              <a:rPr lang="en-GB" sz="1100" dirty="0" smtClean="0"/>
              <a:t>eatures</a:t>
            </a:r>
            <a:endParaRPr lang="en-GB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132484" y="2938348"/>
            <a:ext cx="7234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Riders and guarantees</a:t>
            </a:r>
            <a:endParaRPr lang="en-GB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21936" y="2240019"/>
            <a:ext cx="792842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 smtClean="0"/>
              <a:t>Asset features and reinsurance</a:t>
            </a:r>
            <a:endParaRPr lang="en-GB" sz="1100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435668" y="4898414"/>
            <a:ext cx="1728065" cy="1013571"/>
            <a:chOff x="457452" y="5057593"/>
            <a:chExt cx="1814468" cy="1013571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260121" y="5057593"/>
              <a:ext cx="11799" cy="1013571"/>
            </a:xfrm>
            <a:prstGeom prst="line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457452" y="5057593"/>
              <a:ext cx="1811392" cy="1013571"/>
            </a:xfrm>
            <a:prstGeom prst="rect">
              <a:avLst/>
            </a:prstGeom>
            <a:solidFill>
              <a:schemeClr val="accent4">
                <a:alpha val="25098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181166" rIns="73152" bIns="1143" rtlCol="0" anchor="t"/>
            <a:lstStyle/>
            <a:p>
              <a:pPr marL="457200"/>
              <a:endParaRPr lang="es-ES_tradnl" sz="9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Content Placeholder 7"/>
            <p:cNvSpPr txBox="1">
              <a:spLocks/>
            </p:cNvSpPr>
            <p:nvPr/>
          </p:nvSpPr>
          <p:spPr>
            <a:xfrm>
              <a:off x="511438" y="5137161"/>
              <a:ext cx="1706136" cy="369242"/>
            </a:xfrm>
            <a:prstGeom prst="rect">
              <a:avLst/>
            </a:prstGeom>
          </p:spPr>
          <p:txBody>
            <a:bodyPr rIns="0"/>
            <a:lstStyle>
              <a:defPPr>
                <a:defRPr lang="en-US"/>
              </a:defPPr>
              <a:lvl1pPr marL="91440" indent="-91440">
                <a:spcBef>
                  <a:spcPts val="700"/>
                </a:spcBef>
                <a:buFont typeface="Arial" panose="020B0604020202020204" pitchFamily="34" charset="0"/>
                <a:buChar char="•"/>
                <a:defRPr sz="1100" kern="0" baseline="0"/>
              </a:lvl1pPr>
              <a:lvl2pPr marL="356616" indent="-182880">
                <a:spcBef>
                  <a:spcPts val="300"/>
                </a:spcBef>
                <a:buFont typeface="Arial" panose="020B0604020202020204" pitchFamily="34" charset="0"/>
                <a:buChar char="–"/>
                <a:defRPr sz="1400" kern="0" baseline="0"/>
              </a:lvl2pPr>
              <a:lvl3pPr marL="540000" lvl="2" indent="-180000">
                <a:spcBef>
                  <a:spcPts val="300"/>
                </a:spcBef>
                <a:buSzPct val="100000"/>
                <a:buFont typeface="Arial"/>
                <a:buChar char="-"/>
                <a:defRPr sz="1100" kern="0" baseline="0"/>
              </a:lvl3pPr>
              <a:lvl4pPr marL="722376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4pPr>
              <a:lvl5pPr marL="89611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5pPr>
              <a:lvl6pPr marL="107899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6pPr>
              <a:lvl7pPr marL="126187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7pPr>
              <a:lvl8pPr marL="144475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8pPr>
              <a:lvl9pPr marL="1618488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9pPr>
            </a:lstStyle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Statutory/Tax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GAAP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IFRS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Capital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Cash Flow Testing</a:t>
              </a:r>
            </a:p>
            <a:p>
              <a:pPr marL="360000" lvl="2" indent="0">
                <a:buNone/>
              </a:pPr>
              <a:endParaRPr lang="es-ES_tradnl" sz="9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65293" y="4648346"/>
            <a:ext cx="1725135" cy="952354"/>
            <a:chOff x="7332608" y="4638821"/>
            <a:chExt cx="1811392" cy="1271016"/>
          </a:xfrm>
        </p:grpSpPr>
        <p:sp>
          <p:nvSpPr>
            <p:cNvPr id="144" name="Rectangle 143"/>
            <p:cNvSpPr/>
            <p:nvPr/>
          </p:nvSpPr>
          <p:spPr>
            <a:xfrm>
              <a:off x="7332608" y="4638821"/>
              <a:ext cx="1811392" cy="1271016"/>
            </a:xfrm>
            <a:prstGeom prst="rect">
              <a:avLst/>
            </a:prstGeom>
            <a:solidFill>
              <a:schemeClr val="accent4">
                <a:alpha val="25098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181166" rIns="73152" bIns="1143" rtlCol="0" anchor="t"/>
            <a:lstStyle/>
            <a:p>
              <a:pPr marL="457200"/>
              <a:endParaRPr lang="es-ES_tradnl" sz="900" b="1" dirty="0">
                <a:solidFill>
                  <a:schemeClr val="accent1"/>
                </a:solidFill>
              </a:endParaRPr>
            </a:p>
          </p:txBody>
        </p:sp>
        <p:sp>
          <p:nvSpPr>
            <p:cNvPr id="145" name="Content Placeholder 7"/>
            <p:cNvSpPr txBox="1">
              <a:spLocks/>
            </p:cNvSpPr>
            <p:nvPr/>
          </p:nvSpPr>
          <p:spPr>
            <a:xfrm>
              <a:off x="7386594" y="4683899"/>
              <a:ext cx="1706136" cy="369242"/>
            </a:xfrm>
            <a:prstGeom prst="rect">
              <a:avLst/>
            </a:prstGeom>
          </p:spPr>
          <p:txBody>
            <a:bodyPr rIns="0"/>
            <a:lstStyle>
              <a:defPPr>
                <a:defRPr lang="en-US"/>
              </a:defPPr>
              <a:lvl1pPr marL="91440" indent="-91440">
                <a:spcBef>
                  <a:spcPts val="700"/>
                </a:spcBef>
                <a:buFont typeface="Arial" panose="020B0604020202020204" pitchFamily="34" charset="0"/>
                <a:buChar char="•"/>
                <a:defRPr sz="1100" kern="0" baseline="0"/>
              </a:lvl1pPr>
              <a:lvl2pPr marL="356616" indent="-182880">
                <a:spcBef>
                  <a:spcPts val="300"/>
                </a:spcBef>
                <a:buFont typeface="Arial" panose="020B0604020202020204" pitchFamily="34" charset="0"/>
                <a:buChar char="–"/>
                <a:defRPr sz="1400" kern="0" baseline="0"/>
              </a:lvl2pPr>
              <a:lvl3pPr marL="540000" lvl="2" indent="-180000">
                <a:spcBef>
                  <a:spcPts val="300"/>
                </a:spcBef>
                <a:buSzPct val="100000"/>
                <a:buFont typeface="Arial"/>
                <a:buChar char="-"/>
                <a:defRPr sz="1100" kern="0" baseline="0"/>
              </a:lvl3pPr>
              <a:lvl4pPr marL="722376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4pPr>
              <a:lvl5pPr marL="89611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 baseline="0"/>
              </a:lvl5pPr>
              <a:lvl6pPr marL="107899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6pPr>
              <a:lvl7pPr marL="126187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7pPr>
              <a:lvl8pPr marL="1444752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8pPr>
              <a:lvl9pPr marL="1618488" indent="-182880">
                <a:spcBef>
                  <a:spcPts val="300"/>
                </a:spcBef>
                <a:buFont typeface="Arial" panose="020B0604020202020204" pitchFamily="34" charset="0"/>
                <a:buChar char="-"/>
                <a:defRPr sz="1400" kern="0"/>
              </a:lvl9pPr>
            </a:lstStyle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Income statement and balance sheet projections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Granularity of output</a:t>
              </a:r>
            </a:p>
            <a:p>
              <a:pPr marL="109728" indent="-109728">
                <a:spcBef>
                  <a:spcPts val="200"/>
                </a:spcBef>
                <a:buSzPct val="100000"/>
                <a:buFont typeface="Arial"/>
                <a:buChar char="•"/>
              </a:pPr>
              <a:r>
                <a:rPr lang="en-US" sz="900" dirty="0"/>
                <a:t>Integration with financial and ledger reporting </a:t>
              </a:r>
              <a:r>
                <a:rPr lang="en-US" sz="900" dirty="0" smtClean="0"/>
                <a:t>process</a:t>
              </a:r>
              <a:endParaRPr lang="en-US" sz="900" dirty="0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7343277" y="4638821"/>
              <a:ext cx="0" cy="1271016"/>
            </a:xfrm>
            <a:prstGeom prst="line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</a:ln>
            <a:effectLst/>
          </p:spPr>
        </p:cxnSp>
      </p:grpSp>
      <p:cxnSp>
        <p:nvCxnSpPr>
          <p:cNvPr id="157" name="Straight Connector 156"/>
          <p:cNvCxnSpPr/>
          <p:nvPr/>
        </p:nvCxnSpPr>
        <p:spPr>
          <a:xfrm>
            <a:off x="2167017" y="4741821"/>
            <a:ext cx="1156174" cy="20375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167016" y="5160107"/>
            <a:ext cx="2025250" cy="0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5370286" y="2565644"/>
            <a:ext cx="1597856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6059715" y="3905473"/>
            <a:ext cx="92739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5799003" y="4735309"/>
            <a:ext cx="1188109" cy="0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H="1">
            <a:off x="5923643" y="3132271"/>
            <a:ext cx="1049536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812451" y="2013927"/>
            <a:ext cx="3528099" cy="3699090"/>
          </a:xfrm>
          <a:prstGeom prst="rect">
            <a:avLst/>
          </a:prstGeom>
          <a:noFill/>
        </p:spPr>
        <p:txBody>
          <a:bodyPr wrap="none" lIns="0" tIns="0" rIns="0" bIns="0" rtlCol="0">
            <a:prstTxWarp prst="textArchDown">
              <a:avLst>
                <a:gd name="adj" fmla="val 1816961"/>
              </a:avLst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cap="all" dirty="0" smtClean="0"/>
              <a:t>functionality</a:t>
            </a:r>
          </a:p>
        </p:txBody>
      </p:sp>
      <p:sp>
        <p:nvSpPr>
          <p:cNvPr id="94" name="TextBox 93"/>
          <p:cNvSpPr txBox="1"/>
          <p:nvPr/>
        </p:nvSpPr>
        <p:spPr>
          <a:xfrm rot="18006994">
            <a:off x="2649541" y="1885019"/>
            <a:ext cx="3714894" cy="3507377"/>
          </a:xfrm>
          <a:prstGeom prst="rect">
            <a:avLst/>
          </a:prstGeom>
          <a:noFill/>
        </p:spPr>
        <p:txBody>
          <a:bodyPr wrap="none" lIns="0" tIns="0" rIns="0" bIns="0" rtlCol="0">
            <a:prstTxWarp prst="textArchUp">
              <a:avLst>
                <a:gd name="adj" fmla="val 12720603"/>
              </a:avLst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cap="all" dirty="0" smtClean="0"/>
              <a:t>Features</a:t>
            </a:r>
            <a:endParaRPr lang="en-US" sz="1200" b="1" cap="all" dirty="0"/>
          </a:p>
        </p:txBody>
      </p:sp>
      <p:sp>
        <p:nvSpPr>
          <p:cNvPr id="173" name="Oval 172"/>
          <p:cNvSpPr/>
          <p:nvPr/>
        </p:nvSpPr>
        <p:spPr>
          <a:xfrm>
            <a:off x="6241143" y="3048001"/>
            <a:ext cx="172357" cy="180975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5969001" y="2476501"/>
            <a:ext cx="172357" cy="180975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smtClean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rot="3479765">
            <a:off x="2766313" y="1882246"/>
            <a:ext cx="3714894" cy="3507377"/>
          </a:xfrm>
          <a:prstGeom prst="rect">
            <a:avLst/>
          </a:prstGeom>
          <a:noFill/>
        </p:spPr>
        <p:txBody>
          <a:bodyPr wrap="none" lIns="0" tIns="0" rIns="0" bIns="0" rtlCol="0">
            <a:prstTxWarp prst="textArchUp">
              <a:avLst>
                <a:gd name="adj" fmla="val 12720603"/>
              </a:avLst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cap="all" dirty="0" smtClean="0"/>
              <a:t>Process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461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6" name="Oval 6"/>
          <p:cNvSpPr>
            <a:spLocks noChangeArrowheads="1"/>
          </p:cNvSpPr>
          <p:nvPr/>
        </p:nvSpPr>
        <p:spPr bwMode="gray">
          <a:xfrm>
            <a:off x="3318690" y="2228703"/>
            <a:ext cx="2419724" cy="198859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square" lIns="0" tIns="0" rIns="0" bIns="0" anchor="ctr" anchorCtr="1"/>
          <a:lstStyle/>
          <a:p>
            <a:pPr algn="ctr">
              <a:lnSpc>
                <a:spcPct val="100000"/>
              </a:lnSpc>
              <a:buFont typeface="Wingdings" pitchFamily="2" charset="2"/>
              <a:buNone/>
            </a:pPr>
            <a:r>
              <a:rPr lang="en-US" sz="1400" b="1" dirty="0" smtClean="0"/>
              <a:t>Factors  influencing successful transformations</a:t>
            </a:r>
            <a:endParaRPr lang="en-US" sz="1400" b="1" dirty="0"/>
          </a:p>
        </p:txBody>
      </p:sp>
      <p:cxnSp>
        <p:nvCxnSpPr>
          <p:cNvPr id="16" name="AutoShape 13"/>
          <p:cNvCxnSpPr>
            <a:cxnSpLocks noChangeShapeType="1"/>
            <a:endCxn id="194566" idx="1"/>
          </p:cNvCxnSpPr>
          <p:nvPr/>
        </p:nvCxnSpPr>
        <p:spPr bwMode="gray">
          <a:xfrm>
            <a:off x="3142860" y="2004547"/>
            <a:ext cx="530190" cy="515378"/>
          </a:xfrm>
          <a:prstGeom prst="curvedConnector2">
            <a:avLst/>
          </a:prstGeom>
          <a:noFill/>
          <a:ln w="9525">
            <a:solidFill>
              <a:schemeClr val="accent3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3"/>
          <p:cNvCxnSpPr>
            <a:cxnSpLocks noChangeShapeType="1"/>
            <a:endCxn id="194566" idx="7"/>
          </p:cNvCxnSpPr>
          <p:nvPr/>
        </p:nvCxnSpPr>
        <p:spPr bwMode="gray">
          <a:xfrm rot="10800000" flipV="1">
            <a:off x="5384055" y="2004547"/>
            <a:ext cx="531618" cy="515378"/>
          </a:xfrm>
          <a:prstGeom prst="curvedConnector2">
            <a:avLst/>
          </a:prstGeom>
          <a:noFill/>
          <a:ln w="9525">
            <a:solidFill>
              <a:schemeClr val="accent3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3"/>
          <p:cNvCxnSpPr>
            <a:cxnSpLocks noChangeShapeType="1"/>
            <a:endCxn id="194566" idx="3"/>
          </p:cNvCxnSpPr>
          <p:nvPr/>
        </p:nvCxnSpPr>
        <p:spPr bwMode="gray">
          <a:xfrm flipV="1">
            <a:off x="3142860" y="3926071"/>
            <a:ext cx="530190" cy="646734"/>
          </a:xfrm>
          <a:prstGeom prst="curvedConnector2">
            <a:avLst/>
          </a:prstGeom>
          <a:noFill/>
          <a:ln w="9525">
            <a:solidFill>
              <a:schemeClr val="accent3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13"/>
          <p:cNvCxnSpPr>
            <a:cxnSpLocks noChangeShapeType="1"/>
            <a:endCxn id="194566" idx="5"/>
          </p:cNvCxnSpPr>
          <p:nvPr/>
        </p:nvCxnSpPr>
        <p:spPr bwMode="gray">
          <a:xfrm rot="10800000">
            <a:off x="5384055" y="3926071"/>
            <a:ext cx="531618" cy="646734"/>
          </a:xfrm>
          <a:prstGeom prst="curvedConnector2">
            <a:avLst/>
          </a:prstGeom>
          <a:noFill/>
          <a:ln w="9525">
            <a:solidFill>
              <a:schemeClr val="accent3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953"/>
            <a:ext cx="7886700" cy="7610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challenges were faced along the way?</a:t>
            </a:r>
            <a:br>
              <a:rPr lang="en-US" sz="2400" dirty="0" smtClean="0"/>
            </a:b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54235" y="1604490"/>
            <a:ext cx="214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constraints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74027" y="4565303"/>
            <a:ext cx="214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Updated timelines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4611469"/>
            <a:ext cx="214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Competing demands on staff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93751" y="1049661"/>
            <a:ext cx="214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 changes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57187" y="1234327"/>
            <a:ext cx="214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Shifting regulatory requirements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528551" y="1374564"/>
            <a:ext cx="1" cy="80971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738414" y="3227524"/>
            <a:ext cx="942326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84699" y="3038332"/>
            <a:ext cx="214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Design changes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3000604"/>
            <a:ext cx="214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Disconnect between IT and finance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272494" y="3255525"/>
            <a:ext cx="1046196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Conclus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23319"/>
              </p:ext>
            </p:extLst>
          </p:nvPr>
        </p:nvGraphicFramePr>
        <p:xfrm>
          <a:off x="219052" y="5469828"/>
          <a:ext cx="861030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309"/>
              </a:tblGrid>
              <a:tr h="549972">
                <a:tc>
                  <a:txBody>
                    <a:bodyPr/>
                    <a:lstStyle/>
                    <a:p>
                      <a:r>
                        <a:rPr kumimoji="0" lang="en-US" sz="1800" b="0" i="0" u="none" baseline="0" dirty="0" smtClean="0">
                          <a:solidFill>
                            <a:schemeClr val="accent1"/>
                          </a:solidFill>
                          <a:latin typeface="+mn-lt"/>
                          <a:cs typeface="+mn-lt"/>
                          <a:sym typeface="+mn-lt"/>
                        </a:rPr>
                        <a:t>Competing priorities, constraints and changes to the external environment do not lead to transformation/conversion failures; however, opportunities arise for day 2 improvements</a:t>
                      </a:r>
                      <a:endParaRPr kumimoji="0" lang="en-US" sz="1800" b="0" i="0" u="none" baseline="0" dirty="0">
                        <a:solidFill>
                          <a:schemeClr val="accent1"/>
                        </a:solidFill>
                        <a:latin typeface="+mn-lt"/>
                        <a:cs typeface="+mn-lt"/>
                        <a:sym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9525" cmpd="sng">
                      <a:solidFill>
                        <a:schemeClr val="accent4"/>
                      </a:solidFill>
                    </a:lnT>
                    <a:lnB w="9525" cmpd="sng">
                      <a:solidFill>
                        <a:schemeClr val="accent4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039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PLIEDSTYLE" val="Copyrigh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SOA Brand Font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4AF8347F-7603-3F4F-9453-930077B532B8}" vid="{9E14EE79-FB29-7744-B999-5A52FCC7E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2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3.xml><?xml version="1.0" encoding="utf-8"?>
<Control xmlns="http://schemas.microsoft.com/VisualStudio/2011/storyboarding/control">
  <Id Name="c9807530-4f8e-41fc-9c47-c435c2d61daa" Revision="1" Stencil="Icons_2" StencilVersion="1.0"/>
</Control>
</file>

<file path=customXml/item4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5.xml><?xml version="1.0" encoding="utf-8"?>
<Control xmlns="http://schemas.microsoft.com/VisualStudio/2011/storyboarding/control">
  <Id Name="c9807530-4f8e-41fc-9c47-c435c2d61daa" Revision="1" Stencil="Icons_2" StencilVersion="1.0"/>
</Control>
</file>

<file path=customXml/item6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7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8.xml><?xml version="1.0" encoding="utf-8"?>
<Control xmlns="http://schemas.microsoft.com/VisualStudio/2011/storyboarding/control">
  <Id Name="89ab9686-f3df-49da-aa8e-e104dbd09260" Revision="1" Stencil="Icons_3" StencilVersion="1.0"/>
</Control>
</file>

<file path=customXml/itemProps1.xml><?xml version="1.0" encoding="utf-8"?>
<ds:datastoreItem xmlns:ds="http://schemas.openxmlformats.org/officeDocument/2006/customXml" ds:itemID="{145B9D21-0979-497C-8286-C258F9CFDC31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8D350DA2-1378-4E6A-9F50-FB7015F1C3A1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A56FE7C8-A6E2-4C16-B424-9A4291339530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5AC8546A-5C40-4FF9-A896-0526F12CB448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8B23E2E8-3AF3-4C20-846B-074370FC3211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B01472B-4AD3-4331-BF3D-4612F5E0FCE4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913FB7F7-A1C7-4881-B473-01F32C918DB9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E43F8A0A-6DAE-46AF-B2BB-A18A86DC42D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</Template>
  <TotalTime>4702</TotalTime>
  <Words>1815</Words>
  <Application>Microsoft Office PowerPoint</Application>
  <PresentationFormat>On-screen Show (4:3)</PresentationFormat>
  <Paragraphs>404</Paragraphs>
  <Slides>34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SOA_presentation_template</vt:lpstr>
      <vt:lpstr>think-cell Slide</vt:lpstr>
      <vt:lpstr>PowerPoint Presentation</vt:lpstr>
      <vt:lpstr>Question 1</vt:lpstr>
      <vt:lpstr>PowerPoint Presentation</vt:lpstr>
      <vt:lpstr>PowerPoint Presentation</vt:lpstr>
      <vt:lpstr>Agenda</vt:lpstr>
      <vt:lpstr>Why transform – and what can go wrong?</vt:lpstr>
      <vt:lpstr>Why did we transform our models? Historical issues influenced the new model requirements</vt:lpstr>
      <vt:lpstr>Where did we want our models to land? Transformations and conversions begin with a well defined objectives</vt:lpstr>
      <vt:lpstr>What challenges were faced along the way? </vt:lpstr>
      <vt:lpstr>End to end model road map</vt:lpstr>
      <vt:lpstr>End-to-end process</vt:lpstr>
      <vt:lpstr>Discussion of day 2 considerations</vt:lpstr>
      <vt:lpstr>Management of data into warehouses</vt:lpstr>
      <vt:lpstr>Management of data into warehouses What is the source data… and potential pitfalls</vt:lpstr>
      <vt:lpstr>Management of data into warehouses Data warehousing consolidates source information into a central location</vt:lpstr>
      <vt:lpstr>PowerPoint Presentation</vt:lpstr>
      <vt:lpstr>Loading input data into calculation engine</vt:lpstr>
      <vt:lpstr>Loading input data into calculation engine Once the data is warehoused, how clean and automated is the loading process into the calculation engine?</vt:lpstr>
      <vt:lpstr>PowerPoint Presentation</vt:lpstr>
      <vt:lpstr>Calculation engine</vt:lpstr>
      <vt:lpstr>Calculation engines Day 2 considerations</vt:lpstr>
      <vt:lpstr>Calculation engines Defining model efficiency</vt:lpstr>
      <vt:lpstr>Calculation engines Model efficiency examples</vt:lpstr>
      <vt:lpstr>PowerPoint Presentation</vt:lpstr>
      <vt:lpstr>PowerPoint Presentation</vt:lpstr>
      <vt:lpstr>Outputs, PVPs and analytics</vt:lpstr>
      <vt:lpstr>Outputs, PVPs and analytics: standard model checks and reports Are all desired outputs and analytic reports available at sufficient granularity post-transformation?</vt:lpstr>
      <vt:lpstr>PowerPoint Presentation</vt:lpstr>
      <vt:lpstr>PowerPoint Presentation</vt:lpstr>
      <vt:lpstr>Governance process</vt:lpstr>
      <vt:lpstr>Governance process: Model development life cycle governance framework </vt:lpstr>
      <vt:lpstr>PowerPoint Presentation</vt:lpstr>
      <vt:lpstr>Governance process: Drill down on testing Single cell testing and model documentation are often not maintained  contemporaneously with model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Wojcik</dc:creator>
  <cp:lastModifiedBy>Lindsley, Bryan</cp:lastModifiedBy>
  <cp:revision>148</cp:revision>
  <cp:lastPrinted>2016-09-06T14:46:51Z</cp:lastPrinted>
  <dcterms:created xsi:type="dcterms:W3CDTF">2015-12-03T16:09:35Z</dcterms:created>
  <dcterms:modified xsi:type="dcterms:W3CDTF">2018-05-21T18:53:13Z</dcterms:modified>
</cp:coreProperties>
</file>