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676d1a8b54254ea5"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handoutMasterIdLst>
    <p:handoutMasterId r:id="rId14"/>
  </p:handoutMasterIdLst>
  <p:sldIdLst>
    <p:sldId id="264" r:id="rId2"/>
    <p:sldId id="27136" r:id="rId3"/>
    <p:sldId id="11253" r:id="rId4"/>
    <p:sldId id="27137" r:id="rId5"/>
    <p:sldId id="27138" r:id="rId6"/>
    <p:sldId id="27139" r:id="rId7"/>
    <p:sldId id="269" r:id="rId8"/>
    <p:sldId id="271" r:id="rId9"/>
    <p:sldId id="268" r:id="rId10"/>
    <p:sldId id="272" r:id="rId11"/>
    <p:sldId id="270"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MC Display Condensed" panose="020B0606020203020204" pitchFamily="34" charset="0"/>
      <p:regular r:id="rId21"/>
      <p:bold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prstClr val="black"/>
        </a:fontRef>
        <a:schemeClr val="tx1"/>
      </a:tcTxStyle>
      <a:tcStyle>
        <a:tcBdr>
          <a:left>
            <a:ln>
              <a:noFill/>
            </a:ln>
          </a:left>
          <a:right>
            <a:ln>
              <a:noFill/>
            </a:ln>
          </a:right>
          <a:top>
            <a:ln>
              <a:noFill/>
            </a:ln>
          </a:top>
          <a:bottom>
            <a:ln w="9525" cmpd="sng">
              <a:solidFill>
                <a:schemeClr val="tx1"/>
              </a:solidFill>
            </a:ln>
          </a:bottom>
          <a:insideH>
            <a:ln w="9525" cmpd="sng">
              <a:solidFill>
                <a:schemeClr val="tx1"/>
              </a:solidFill>
            </a:ln>
          </a:insideH>
          <a:insideV>
            <a:ln>
              <a:noFill/>
            </a:ln>
          </a:insideV>
        </a:tcBdr>
        <a:fill>
          <a:noFill/>
        </a:fill>
      </a:tcStyle>
    </a:wholeTbl>
    <a:lastCol>
      <a:tcTxStyle b="on">
        <a:fontRef idx="minor">
          <a:prstClr val="black"/>
        </a:fontRef>
      </a:tcTxStyle>
      <a:tcStyle>
        <a:tcBdr/>
      </a:tcStyle>
    </a:lastCol>
    <a:firstCol>
      <a:tcTxStyle b="on">
        <a:fontRef idx="minor">
          <a:prstClr val="black"/>
        </a:fontRef>
      </a:tcTxStyle>
      <a:tcStyle>
        <a:tcBdr/>
      </a:tcStyle>
    </a:firstCol>
    <a:lastRow>
      <a:tcTxStyle b="on">
        <a:fontRef idx="minor">
          <a:prstClr val="black"/>
        </a:fontRef>
      </a:tcTxStyle>
      <a:tcStyle>
        <a:tcBdr/>
        <a:fill>
          <a:noFill/>
        </a:fill>
      </a:tcStyle>
    </a:lastRow>
    <a:firstRow>
      <a:tcTxStyle b="on">
        <a:fontRef idx="minor">
          <a:prstClr val="black"/>
        </a:fontRef>
      </a:tcTxStyle>
      <a:tcStyle>
        <a:tcBdr>
          <a:bottom>
            <a:ln w="9525"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5" autoAdjust="0"/>
    <p:restoredTop sz="94660"/>
  </p:normalViewPr>
  <p:slideViewPr>
    <p:cSldViewPr snapToGrid="0" showGuides="1">
      <p:cViewPr varScale="1">
        <p:scale>
          <a:sx n="97" d="100"/>
          <a:sy n="97" d="100"/>
        </p:scale>
        <p:origin x="240"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10-year UST </c:v>
                </c:pt>
              </c:strCache>
            </c:strRef>
          </c:tx>
          <c:spPr>
            <a:ln w="28575" cap="rnd">
              <a:solidFill>
                <a:schemeClr val="accent1"/>
              </a:solidFill>
              <a:round/>
            </a:ln>
            <a:effectLst/>
          </c:spPr>
          <c:marker>
            <c:symbol val="none"/>
          </c:marker>
          <c:cat>
            <c:numRef>
              <c:f>Sheet1!$A$2:$A$54</c:f>
              <c:numCache>
                <c:formatCode>General</c:formatCode>
                <c:ptCount val="53"/>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pt idx="51">
                  <c:v>2022</c:v>
                </c:pt>
                <c:pt idx="52">
                  <c:v>2023</c:v>
                </c:pt>
              </c:numCache>
            </c:numRef>
          </c:cat>
          <c:val>
            <c:numRef>
              <c:f>Sheet1!$B$2:$B$54</c:f>
              <c:numCache>
                <c:formatCode>_(* #,##0.0_);_(* \(#,##0.0\);_(* "-"??_);_(@_)</c:formatCode>
                <c:ptCount val="53"/>
                <c:pt idx="0">
                  <c:v>6.1608835341365582</c:v>
                </c:pt>
                <c:pt idx="1">
                  <c:v>6.2060399999999971</c:v>
                </c:pt>
                <c:pt idx="2">
                  <c:v>6.8481048387096788</c:v>
                </c:pt>
                <c:pt idx="3">
                  <c:v>7.5624096385542181</c:v>
                </c:pt>
                <c:pt idx="4">
                  <c:v>7.9939357429718898</c:v>
                </c:pt>
                <c:pt idx="5">
                  <c:v>7.6127199999999995</c:v>
                </c:pt>
                <c:pt idx="6">
                  <c:v>7.4176305220883583</c:v>
                </c:pt>
                <c:pt idx="7">
                  <c:v>8.4083870967741898</c:v>
                </c:pt>
                <c:pt idx="8">
                  <c:v>9.4329435483870956</c:v>
                </c:pt>
                <c:pt idx="9">
                  <c:v>11.433439999999996</c:v>
                </c:pt>
                <c:pt idx="10">
                  <c:v>13.921365461847392</c:v>
                </c:pt>
                <c:pt idx="11">
                  <c:v>13.00550200803213</c:v>
                </c:pt>
                <c:pt idx="12">
                  <c:v>11.102999999999991</c:v>
                </c:pt>
                <c:pt idx="13">
                  <c:v>12.458112449799195</c:v>
                </c:pt>
                <c:pt idx="14">
                  <c:v>10.619798387096774</c:v>
                </c:pt>
                <c:pt idx="15">
                  <c:v>7.6728399999999981</c:v>
                </c:pt>
                <c:pt idx="16">
                  <c:v>8.3926800000000004</c:v>
                </c:pt>
                <c:pt idx="17">
                  <c:v>8.847999999999999</c:v>
                </c:pt>
                <c:pt idx="18">
                  <c:v>8.4937199999999944</c:v>
                </c:pt>
                <c:pt idx="19">
                  <c:v>8.5524000000000022</c:v>
                </c:pt>
                <c:pt idx="20">
                  <c:v>7.8624400000000021</c:v>
                </c:pt>
                <c:pt idx="21">
                  <c:v>7.0088446215139459</c:v>
                </c:pt>
                <c:pt idx="22">
                  <c:v>5.8662799999999988</c:v>
                </c:pt>
                <c:pt idx="23">
                  <c:v>7.0851807228915646</c:v>
                </c:pt>
                <c:pt idx="24">
                  <c:v>6.573920000000002</c:v>
                </c:pt>
                <c:pt idx="25">
                  <c:v>6.4435317460317432</c:v>
                </c:pt>
                <c:pt idx="26">
                  <c:v>6.3539599999999918</c:v>
                </c:pt>
                <c:pt idx="27">
                  <c:v>5.2628799999999938</c:v>
                </c:pt>
                <c:pt idx="28">
                  <c:v>5.6461354581673318</c:v>
                </c:pt>
                <c:pt idx="29">
                  <c:v>6.0302788844621453</c:v>
                </c:pt>
                <c:pt idx="30">
                  <c:v>5.0206854838709694</c:v>
                </c:pt>
                <c:pt idx="31">
                  <c:v>4.6130800000000001</c:v>
                </c:pt>
                <c:pt idx="32">
                  <c:v>4.0138799999999986</c:v>
                </c:pt>
                <c:pt idx="33">
                  <c:v>4.2713200000000038</c:v>
                </c:pt>
                <c:pt idx="34">
                  <c:v>4.2888800000000007</c:v>
                </c:pt>
                <c:pt idx="35">
                  <c:v>4.7949999999999955</c:v>
                </c:pt>
                <c:pt idx="36">
                  <c:v>4.6346613545816737</c:v>
                </c:pt>
                <c:pt idx="37">
                  <c:v>3.6642629482071714</c:v>
                </c:pt>
                <c:pt idx="38">
                  <c:v>3.2641200000000037</c:v>
                </c:pt>
                <c:pt idx="39">
                  <c:v>3.2150597609561737</c:v>
                </c:pt>
                <c:pt idx="40">
                  <c:v>2.7816400000000003</c:v>
                </c:pt>
                <c:pt idx="41">
                  <c:v>1.8034399999999997</c:v>
                </c:pt>
                <c:pt idx="42">
                  <c:v>2.3501599999999989</c:v>
                </c:pt>
                <c:pt idx="43">
                  <c:v>2.5395600000000003</c:v>
                </c:pt>
                <c:pt idx="44">
                  <c:v>2.1382868525896415</c:v>
                </c:pt>
                <c:pt idx="45">
                  <c:v>1.8402874509803921</c:v>
                </c:pt>
                <c:pt idx="46">
                  <c:v>2.3266257692307706</c:v>
                </c:pt>
                <c:pt idx="47">
                  <c:v>2.9093646825396826</c:v>
                </c:pt>
                <c:pt idx="48">
                  <c:v>2.1413999999999982</c:v>
                </c:pt>
                <c:pt idx="49">
                  <c:v>0.88920318725099579</c:v>
                </c:pt>
                <c:pt idx="50">
                  <c:v>1.4468525896414344</c:v>
                </c:pt>
                <c:pt idx="51">
                  <c:v>2.9505622489959844</c:v>
                </c:pt>
                <c:pt idx="52">
                  <c:v>3.6476258992805746</c:v>
                </c:pt>
              </c:numCache>
            </c:numRef>
          </c:val>
          <c:smooth val="0"/>
          <c:extLst>
            <c:ext xmlns:c16="http://schemas.microsoft.com/office/drawing/2014/chart" uri="{C3380CC4-5D6E-409C-BE32-E72D297353CC}">
              <c16:uniqueId val="{00000000-1C2B-4250-8F17-852E0A4956F2}"/>
            </c:ext>
          </c:extLst>
        </c:ser>
        <c:dLbls>
          <c:showLegendKey val="0"/>
          <c:showVal val="0"/>
          <c:showCatName val="0"/>
          <c:showSerName val="0"/>
          <c:showPercent val="0"/>
          <c:showBubbleSize val="0"/>
        </c:dLbls>
        <c:smooth val="0"/>
        <c:axId val="1419039119"/>
        <c:axId val="1419040783"/>
      </c:lineChart>
      <c:catAx>
        <c:axId val="14190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419040783"/>
        <c:crosses val="autoZero"/>
        <c:auto val="1"/>
        <c:lblAlgn val="ctr"/>
        <c:lblOffset val="100"/>
        <c:tickLblSkip val="5"/>
        <c:noMultiLvlLbl val="0"/>
      </c:catAx>
      <c:valAx>
        <c:axId val="1419040783"/>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b="1" dirty="0"/>
                  <a:t>10-year</a:t>
                </a:r>
                <a:r>
                  <a:rPr lang="en-GB" b="1" baseline="0" dirty="0"/>
                  <a:t> UST rate (%)</a:t>
                </a:r>
                <a:endParaRPr lang="en-GB" b="1" dirty="0"/>
              </a:p>
            </c:rich>
          </c:tx>
          <c:layout>
            <c:manualLayout>
              <c:xMode val="edge"/>
              <c:yMode val="edge"/>
              <c:x val="3.4539477262689315E-3"/>
              <c:y val="0.2795189520229638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19039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12572B-F973-4732-A453-119EA490170A}" type="datetimeFigureOut">
              <a:rPr lang="en-GB" smtClean="0"/>
              <a:t>20/10/2023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B83C12-F094-4EDD-ABDC-7BADBDED5742}" type="slidenum">
              <a:rPr lang="en-GB" smtClean="0"/>
              <a:t>‹#›</a:t>
            </a:fld>
            <a:endParaRPr lang="en-GB" dirty="0"/>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927E5-BED3-44D0-9ADF-FA873E1D6DAF}" type="datetimeFigureOut">
              <a:rPr lang="en-GB" smtClean="0"/>
              <a:t>20/10/2023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4DA73-AE27-4433-BD53-3E1DB61918F0}" type="slidenum">
              <a:rPr lang="en-GB" smtClean="0"/>
              <a:t>‹#›</a:t>
            </a:fld>
            <a:endParaRPr lang="en-GB" dirty="0"/>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GB" smtClean="0"/>
              <a:t>1</a:t>
            </a:fld>
            <a:endParaRPr lang="en-GB" dirty="0"/>
          </a:p>
        </p:txBody>
      </p:sp>
    </p:spTree>
    <p:extLst>
      <p:ext uri="{BB962C8B-B14F-4D97-AF65-F5344CB8AC3E}">
        <p14:creationId xmlns:p14="http://schemas.microsoft.com/office/powerpoint/2010/main" val="1449325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1992768"/>
            <a:ext cx="9321800" cy="2837315"/>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7200" b="1">
                <a:solidFill>
                  <a:schemeClr val="accent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lang="en-GB"/>
              <a:t>Type your Title in no more than three lines</a:t>
            </a:r>
            <a:endParaRPr lang="en-GB" dirty="0"/>
          </a:p>
        </p:txBody>
      </p:sp>
      <p:sp>
        <p:nvSpPr>
          <p:cNvPr id="3" name="Subtitle"/>
          <p:cNvSpPr>
            <a:spLocks noGrp="1"/>
          </p:cNvSpPr>
          <p:nvPr>
            <p:ph type="body" sz="quarter" idx="11" hasCustomPrompt="1"/>
          </p:nvPr>
        </p:nvSpPr>
        <p:spPr>
          <a:xfrm>
            <a:off x="457200" y="4830084"/>
            <a:ext cx="9321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lang="en-GB"/>
              <a:t>Type your subtitle here</a:t>
            </a:r>
            <a:endParaRPr lang="en-GB" dirty="0"/>
          </a:p>
        </p:txBody>
      </p:sp>
      <p:sp>
        <p:nvSpPr>
          <p:cNvPr id="4" name="Presenter"/>
          <p:cNvSpPr>
            <a:spLocks noGrp="1"/>
          </p:cNvSpPr>
          <p:nvPr>
            <p:ph type="body" sz="quarter" idx="13" hasCustomPrompt="1"/>
          </p:nvPr>
        </p:nvSpPr>
        <p:spPr>
          <a:xfrm>
            <a:off x="457200" y="5404351"/>
            <a:ext cx="9321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lang="en-GB"/>
              <a:t>Date</a:t>
            </a:r>
            <a:br>
              <a:rPr lang="en-GB"/>
            </a:br>
            <a:br>
              <a:rPr lang="en-GB"/>
            </a:br>
            <a:r>
              <a:rPr lang="en-GB"/>
              <a:t>Presenter, Location (optional) | Presenter 2, Location 2 (optional) | etc.</a:t>
            </a:r>
            <a:endParaRPr lang="en-GB" dirty="0"/>
          </a:p>
        </p:txBody>
      </p:sp>
      <p:sp>
        <p:nvSpPr>
          <p:cNvPr id="9" name="Endorsement">
            <a:extLst>
              <a:ext uri="{FF2B5EF4-FFF2-40B4-BE49-F238E27FC236}">
                <a16:creationId xmlns:a16="http://schemas.microsoft.com/office/drawing/2014/main" id="{DD80C291-DF21-4E58-A03B-C62353D9FF02}"/>
              </a:ext>
            </a:extLst>
          </p:cNvPr>
          <p:cNvSpPr txBox="1"/>
          <p:nvPr userDrawn="1"/>
        </p:nvSpPr>
        <p:spPr>
          <a:xfrm>
            <a:off x="457200" y="6279282"/>
            <a:ext cx="2476500" cy="153888"/>
          </a:xfrm>
          <a:prstGeom prst="rect">
            <a:avLst/>
          </a:prstGeom>
          <a:noFill/>
        </p:spPr>
        <p:txBody>
          <a:bodyPr wrap="square" lIns="0" tIns="0" rIns="0" bIns="0">
            <a:spAutoFit/>
          </a:bodyPr>
          <a:lstStyle/>
          <a:p>
            <a:r>
              <a:rPr lang="en-GB" sz="1000">
                <a:solidFill>
                  <a:schemeClr val="accent1"/>
                </a:solidFill>
              </a:rPr>
              <a:t>A business of Marsh McLennan</a:t>
            </a:r>
            <a:endParaRPr lang="en-GB" sz="1000" dirty="0">
              <a:solidFill>
                <a:schemeClr val="accent1"/>
              </a:solidFill>
            </a:endParaRPr>
          </a:p>
        </p:txBody>
      </p:sp>
      <p:sp>
        <p:nvSpPr>
          <p:cNvPr id="23" name="Client Logo"/>
          <p:cNvSpPr>
            <a:spLocks noGrp="1"/>
          </p:cNvSpPr>
          <p:nvPr>
            <p:ph type="pic" sz="quarter" idx="12" hasCustomPrompt="1"/>
          </p:nvPr>
        </p:nvSpPr>
        <p:spPr bwMode="gray">
          <a:xfrm>
            <a:off x="8280399" y="393192"/>
            <a:ext cx="3454400"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rPr lang="en-GB"/>
              <a:t>CLIENT LOGO PLACEHOLDER</a:t>
            </a:r>
            <a:br>
              <a:rPr lang="en-GB"/>
            </a:br>
            <a:r>
              <a:rPr lang="en-GB"/>
              <a:t>Delete box if not used</a:t>
            </a:r>
            <a:endParaRPr lang="en-GB" dirty="0"/>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lang="en-GB" sz="1000" b="1" cap="all" dirty="0">
              <a:solidFill>
                <a:schemeClr val="tx1"/>
              </a:solidFill>
            </a:endParaRPr>
          </a:p>
        </p:txBody>
      </p:sp>
      <p:pic>
        <p:nvPicPr>
          <p:cNvPr id="6" name="DTP_CompanyLogo_112">
            <a:extLst>
              <a:ext uri="{FF2B5EF4-FFF2-40B4-BE49-F238E27FC236}">
                <a16:creationId xmlns:a16="http://schemas.microsoft.com/office/drawing/2014/main" id="{3357ABB5-BB17-7743-57CF-FB3CB701C1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393187"/>
            <a:ext cx="3029712" cy="352044"/>
          </a:xfrm>
          <a:prstGeom prst="rect">
            <a:avLst/>
          </a:prstGeom>
        </p:spPr>
      </p:pic>
      <p:pic>
        <p:nvPicPr>
          <p:cNvPr id="8" name="Picture 7" descr="A row of light bulbs with only one lightbulb lit">
            <a:extLst>
              <a:ext uri="{FF2B5EF4-FFF2-40B4-BE49-F238E27FC236}">
                <a16:creationId xmlns:a16="http://schemas.microsoft.com/office/drawing/2014/main" id="{7FCEC9F2-1E55-8A49-9E5D-F3B2C88828BC}"/>
              </a:ext>
            </a:extLst>
          </p:cNvPr>
          <p:cNvPicPr>
            <a:picLocks noChangeAspect="1"/>
          </p:cNvPicPr>
          <p:nvPr userDrawn="1"/>
        </p:nvPicPr>
        <p:blipFill rotWithShape="1">
          <a:blip r:embed="rId4"/>
          <a:srcRect t="-132" b="5409"/>
          <a:stretch/>
        </p:blipFill>
        <p:spPr>
          <a:xfrm>
            <a:off x="-40025" y="-436880"/>
            <a:ext cx="12320813" cy="72948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5" name="Heading Right"/>
          <p:cNvSpPr>
            <a:spLocks noGrp="1"/>
          </p:cNvSpPr>
          <p:nvPr>
            <p:ph type="body" sz="quarter"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3696" userDrawn="1">
          <p15:clr>
            <a:srgbClr val="FBAE40"/>
          </p15:clr>
        </p15:guide>
        <p15:guide id="7" pos="3984" userDrawn="1">
          <p15:clr>
            <a:srgbClr val="FBAE40"/>
          </p15:clr>
        </p15:guide>
        <p15:guide id="9" orient="horz" pos="11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Left"/>
          <p:cNvSpPr>
            <a:spLocks noGrp="1"/>
          </p:cNvSpPr>
          <p:nvPr>
            <p:ph sz="half" idx="11"/>
          </p:nvPr>
        </p:nvSpPr>
        <p:spPr>
          <a:xfrm>
            <a:off x="4572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3246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3246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3696" userDrawn="1">
          <p15:clr>
            <a:srgbClr val="FBAE40"/>
          </p15:clr>
        </p15:guide>
        <p15:guide id="7" pos="3984" userDrawn="1">
          <p15:clr>
            <a:srgbClr val="FBAE40"/>
          </p15:clr>
        </p15:guide>
        <p15:guide id="9" orient="horz" pos="11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Top"/>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4" name="Content Top"/>
          <p:cNvSpPr>
            <a:spLocks noGrp="1"/>
          </p:cNvSpPr>
          <p:nvPr>
            <p:ph idx="11"/>
          </p:nvPr>
        </p:nvSpPr>
        <p:spPr>
          <a:xfrm>
            <a:off x="457200" y="188366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457200" y="400507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457200" y="448970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extLst>
    <p:ext uri="{DCECCB84-F9BA-43D5-87BE-67443E8EF086}">
      <p15:sldGuideLst xmlns:p15="http://schemas.microsoft.com/office/powerpoint/2012/main">
        <p15:guide id="3" orient="horz" pos="2523" userDrawn="1">
          <p15:clr>
            <a:srgbClr val="FBAE40"/>
          </p15:clr>
        </p15:guide>
        <p15:guide id="5" orient="horz" pos="880" userDrawn="1">
          <p15:clr>
            <a:srgbClr val="FBAE40"/>
          </p15:clr>
        </p15:guide>
        <p15:guide id="6" orient="horz" pos="2832" userDrawn="1">
          <p15:clr>
            <a:srgbClr val="FBAE40"/>
          </p15:clr>
        </p15:guide>
        <p15:guide id="8" orient="horz" pos="11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3687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3687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2464" userDrawn="1">
          <p15:clr>
            <a:srgbClr val="FBAE40"/>
          </p15:clr>
        </p15:guide>
        <p15:guide id="7" pos="2752" userDrawn="1">
          <p15:clr>
            <a:srgbClr val="FBAE40"/>
          </p15:clr>
        </p15:guide>
        <p15:guide id="9" orient="horz" pos="11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1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4928" userDrawn="1">
          <p15:clr>
            <a:srgbClr val="FBAE40"/>
          </p15:clr>
        </p15:guide>
        <p15:guide id="7" pos="5216" userDrawn="1">
          <p15:clr>
            <a:srgbClr val="FBAE40"/>
          </p15:clr>
        </p15:guide>
        <p15:guide id="9" orient="horz" pos="11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4" name="Content Left"/>
          <p:cNvSpPr>
            <a:spLocks noGrp="1"/>
          </p:cNvSpPr>
          <p:nvPr>
            <p:ph sz="half" idx="11"/>
          </p:nvPr>
        </p:nvSpPr>
        <p:spPr>
          <a:xfrm>
            <a:off x="4572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4368799"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82804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guide id="2" pos="5216" userDrawn="1">
          <p15:clr>
            <a:srgbClr val="FBAE40"/>
          </p15:clr>
        </p15:guide>
        <p15:guide id="4" pos="2752" userDrawn="1">
          <p15:clr>
            <a:srgbClr val="FBAE40"/>
          </p15:clr>
        </p15:guide>
        <p15:guide id="5" pos="4928" userDrawn="1">
          <p15:clr>
            <a:srgbClr val="FBAE40"/>
          </p15:clr>
        </p15:guide>
        <p15:guide id="6" pos="24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4368800" y="1399032"/>
            <a:ext cx="34543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8" pos="5216" userDrawn="1">
          <p15:clr>
            <a:srgbClr val="FBAE40"/>
          </p15:clr>
        </p15:guide>
        <p15:guide id="10" pos="2752" userDrawn="1">
          <p15:clr>
            <a:srgbClr val="FBAE40"/>
          </p15:clr>
        </p15:guide>
        <p15:guide id="11" pos="4928" userDrawn="1">
          <p15:clr>
            <a:srgbClr val="FBAE40"/>
          </p15:clr>
        </p15:guide>
        <p15:guide id="12" pos="2464" userDrawn="1">
          <p15:clr>
            <a:srgbClr val="FBAE40"/>
          </p15:clr>
        </p15:guide>
        <p15:guide id="14" orient="horz" pos="11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p:cNvSpPr>
            <a:spLocks noGrp="1"/>
          </p:cNvSpPr>
          <p:nvPr>
            <p:ph type="body" sz="quarter"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p:cNvSpPr>
            <a:spLocks noGrp="1"/>
          </p:cNvSpPr>
          <p:nvPr>
            <p:ph sz="quarter" idx="12"/>
          </p:nvPr>
        </p:nvSpPr>
        <p:spPr>
          <a:xfrm>
            <a:off x="4368799"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p:cNvSpPr>
            <a:spLocks noGrp="1"/>
          </p:cNvSpPr>
          <p:nvPr>
            <p:ph sz="quarter" idx="14"/>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8" pos="2464" userDrawn="1">
          <p15:clr>
            <a:srgbClr val="FBAE40"/>
          </p15:clr>
        </p15:guide>
        <p15:guide id="9" pos="2752" userDrawn="1">
          <p15:clr>
            <a:srgbClr val="FBAE40"/>
          </p15:clr>
        </p15:guide>
        <p15:guide id="10" pos="4928" userDrawn="1">
          <p15:clr>
            <a:srgbClr val="FBAE40"/>
          </p15:clr>
        </p15:guide>
        <p15:guide id="11" pos="5216" userDrawn="1">
          <p15:clr>
            <a:srgbClr val="FBAE40"/>
          </p15:clr>
        </p15:guide>
        <p15:guide id="13" orient="horz" pos="11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199"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199"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Left"/>
          <p:cNvSpPr>
            <a:spLocks noGrp="1"/>
          </p:cNvSpPr>
          <p:nvPr>
            <p:ph type="body" idx="13" hasCustomPrompt="1"/>
          </p:nvPr>
        </p:nvSpPr>
        <p:spPr>
          <a:xfrm>
            <a:off x="33909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6" name="Content Middle Left"/>
          <p:cNvSpPr>
            <a:spLocks noGrp="1"/>
          </p:cNvSpPr>
          <p:nvPr>
            <p:ph sz="quarter" idx="12"/>
          </p:nvPr>
        </p:nvSpPr>
        <p:spPr>
          <a:xfrm>
            <a:off x="33909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Middle Right"/>
          <p:cNvSpPr>
            <a:spLocks noGrp="1"/>
          </p:cNvSpPr>
          <p:nvPr>
            <p:ph type="body" idx="15" hasCustomPrompt="1"/>
          </p:nvPr>
        </p:nvSpPr>
        <p:spPr>
          <a:xfrm>
            <a:off x="63246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Right"/>
          <p:cNvSpPr>
            <a:spLocks noGrp="1"/>
          </p:cNvSpPr>
          <p:nvPr>
            <p:ph sz="quarter" idx="14"/>
          </p:nvPr>
        </p:nvSpPr>
        <p:spPr>
          <a:xfrm>
            <a:off x="63246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Right"/>
          <p:cNvSpPr>
            <a:spLocks noGrp="1"/>
          </p:cNvSpPr>
          <p:nvPr>
            <p:ph type="body" idx="17" hasCustomPrompt="1"/>
          </p:nvPr>
        </p:nvSpPr>
        <p:spPr>
          <a:xfrm>
            <a:off x="92583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p:cNvSpPr>
            <a:spLocks noGrp="1"/>
          </p:cNvSpPr>
          <p:nvPr>
            <p:ph sz="quarter" idx="16"/>
          </p:nvPr>
        </p:nvSpPr>
        <p:spPr>
          <a:xfrm>
            <a:off x="92583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944550895"/>
      </p:ext>
    </p:extLst>
  </p:cSld>
  <p:clrMapOvr>
    <a:masterClrMapping/>
  </p:clrMapOvr>
  <p:extLst>
    <p:ext uri="{DCECCB84-F9BA-43D5-87BE-67443E8EF086}">
      <p15:sldGuideLst xmlns:p15="http://schemas.microsoft.com/office/powerpoint/2012/main">
        <p15:guide id="5" orient="horz" pos="880" userDrawn="1">
          <p15:clr>
            <a:srgbClr val="FBAE40"/>
          </p15:clr>
        </p15:guide>
        <p15:guide id="10" pos="2136" userDrawn="1">
          <p15:clr>
            <a:srgbClr val="FBAE40"/>
          </p15:clr>
        </p15:guide>
        <p15:guide id="11" pos="3696" userDrawn="1">
          <p15:clr>
            <a:srgbClr val="FBAE40"/>
          </p15:clr>
        </p15:guide>
        <p15:guide id="12" pos="1848" userDrawn="1">
          <p15:clr>
            <a:srgbClr val="FBAE40"/>
          </p15:clr>
        </p15:guide>
        <p15:guide id="13" pos="3984" userDrawn="1">
          <p15:clr>
            <a:srgbClr val="FBAE40"/>
          </p15:clr>
        </p15:guide>
        <p15:guide id="14" pos="5544" userDrawn="1">
          <p15:clr>
            <a:srgbClr val="FBAE40"/>
          </p15:clr>
        </p15:guide>
        <p15:guide id="15" pos="5832" userDrawn="1">
          <p15:clr>
            <a:srgbClr val="FBAE40"/>
          </p15:clr>
        </p15:guide>
        <p15:guide id="17" orient="horz" pos="11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Left"/>
          <p:cNvSpPr>
            <a:spLocks noGrp="1"/>
          </p:cNvSpPr>
          <p:nvPr>
            <p:ph type="body" idx="13" hasCustomPrompt="1"/>
          </p:nvPr>
        </p:nvSpPr>
        <p:spPr>
          <a:xfrm>
            <a:off x="28067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6" name="Content Middle Left"/>
          <p:cNvSpPr>
            <a:spLocks noGrp="1"/>
          </p:cNvSpPr>
          <p:nvPr>
            <p:ph sz="quarter" idx="12"/>
          </p:nvPr>
        </p:nvSpPr>
        <p:spPr>
          <a:xfrm>
            <a:off x="28067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Middle"/>
          <p:cNvSpPr>
            <a:spLocks noGrp="1"/>
          </p:cNvSpPr>
          <p:nvPr>
            <p:ph type="body" idx="15" hasCustomPrompt="1"/>
          </p:nvPr>
        </p:nvSpPr>
        <p:spPr>
          <a:xfrm>
            <a:off x="5156200" y="1399032"/>
            <a:ext cx="1879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p:cNvSpPr>
            <a:spLocks noGrp="1"/>
          </p:cNvSpPr>
          <p:nvPr>
            <p:ph sz="quarter" idx="14"/>
          </p:nvPr>
        </p:nvSpPr>
        <p:spPr>
          <a:xfrm>
            <a:off x="5156200" y="1883664"/>
            <a:ext cx="1879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Middle Right"/>
          <p:cNvSpPr>
            <a:spLocks noGrp="1"/>
          </p:cNvSpPr>
          <p:nvPr>
            <p:ph type="body" idx="17" hasCustomPrompt="1"/>
          </p:nvPr>
        </p:nvSpPr>
        <p:spPr>
          <a:xfrm>
            <a:off x="74930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Middle Right"/>
          <p:cNvSpPr>
            <a:spLocks noGrp="1"/>
          </p:cNvSpPr>
          <p:nvPr>
            <p:ph sz="quarter" idx="16"/>
          </p:nvPr>
        </p:nvSpPr>
        <p:spPr>
          <a:xfrm>
            <a:off x="74930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 name="Heading Right">
            <a:extLst>
              <a:ext uri="{FF2B5EF4-FFF2-40B4-BE49-F238E27FC236}">
                <a16:creationId xmlns:a16="http://schemas.microsoft.com/office/drawing/2014/main" id="{28D70AB5-46A8-4A97-AAB4-47C1BD4B837B}"/>
              </a:ext>
            </a:extLst>
          </p:cNvPr>
          <p:cNvSpPr>
            <a:spLocks noGrp="1"/>
          </p:cNvSpPr>
          <p:nvPr>
            <p:ph type="body" idx="18" hasCustomPrompt="1"/>
          </p:nvPr>
        </p:nvSpPr>
        <p:spPr>
          <a:xfrm>
            <a:off x="98425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21" name="Content Right">
            <a:extLst>
              <a:ext uri="{FF2B5EF4-FFF2-40B4-BE49-F238E27FC236}">
                <a16:creationId xmlns:a16="http://schemas.microsoft.com/office/drawing/2014/main" id="{8E85D35B-391E-43DD-85C1-F96075528789}"/>
              </a:ext>
            </a:extLst>
          </p:cNvPr>
          <p:cNvSpPr>
            <a:spLocks noGrp="1"/>
          </p:cNvSpPr>
          <p:nvPr>
            <p:ph sz="quarter" idx="19"/>
          </p:nvPr>
        </p:nvSpPr>
        <p:spPr>
          <a:xfrm>
            <a:off x="98425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68836729"/>
      </p:ext>
    </p:extLst>
  </p:cSld>
  <p:clrMapOvr>
    <a:masterClrMapping/>
  </p:clrMapOvr>
  <p:extLst>
    <p:ext uri="{DCECCB84-F9BA-43D5-87BE-67443E8EF086}">
      <p15:sldGuideLst xmlns:p15="http://schemas.microsoft.com/office/powerpoint/2012/main">
        <p15:guide id="5" orient="horz" pos="880" userDrawn="1">
          <p15:clr>
            <a:srgbClr val="FBAE40"/>
          </p15:clr>
        </p15:guide>
        <p15:guide id="6" pos="1480" userDrawn="1">
          <p15:clr>
            <a:srgbClr val="FBAE40"/>
          </p15:clr>
        </p15:guide>
        <p15:guide id="7" pos="1768" userDrawn="1">
          <p15:clr>
            <a:srgbClr val="FBAE40"/>
          </p15:clr>
        </p15:guide>
        <p15:guide id="8" pos="2960" userDrawn="1">
          <p15:clr>
            <a:srgbClr val="FBAE40"/>
          </p15:clr>
        </p15:guide>
        <p15:guide id="9" pos="3248" userDrawn="1">
          <p15:clr>
            <a:srgbClr val="FBAE40"/>
          </p15:clr>
        </p15:guide>
        <p15:guide id="10" pos="4432" userDrawn="1">
          <p15:clr>
            <a:srgbClr val="FBAE40"/>
          </p15:clr>
        </p15:guide>
        <p15:guide id="11" pos="4720" userDrawn="1">
          <p15:clr>
            <a:srgbClr val="FBAE40"/>
          </p15:clr>
        </p15:guide>
        <p15:guide id="12" pos="5912" userDrawn="1">
          <p15:clr>
            <a:srgbClr val="FBAE40"/>
          </p15:clr>
        </p15:guide>
        <p15:guide id="13" pos="6200" userDrawn="1">
          <p15:clr>
            <a:srgbClr val="FBAE40"/>
          </p15:clr>
        </p15:guide>
        <p15:guide id="15" orient="horz" pos="1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Top"/>
          <p:cNvSpPr>
            <a:spLocks noGrp="1"/>
          </p:cNvSpPr>
          <p:nvPr>
            <p:ph type="body"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6" name="Content Right Top"/>
          <p:cNvSpPr>
            <a:spLocks noGrp="1"/>
          </p:cNvSpPr>
          <p:nvPr>
            <p:ph sz="quarter" idx="12"/>
          </p:nvPr>
        </p:nvSpPr>
        <p:spPr>
          <a:xfrm>
            <a:off x="6324600" y="188366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457200" y="400507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Left Bottom"/>
          <p:cNvSpPr>
            <a:spLocks noGrp="1"/>
          </p:cNvSpPr>
          <p:nvPr>
            <p:ph sz="quarter" idx="14"/>
          </p:nvPr>
        </p:nvSpPr>
        <p:spPr>
          <a:xfrm>
            <a:off x="457200" y="448970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6324600" y="400507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Bottom"/>
          <p:cNvSpPr>
            <a:spLocks noGrp="1"/>
          </p:cNvSpPr>
          <p:nvPr>
            <p:ph sz="quarter" idx="16"/>
          </p:nvPr>
        </p:nvSpPr>
        <p:spPr>
          <a:xfrm>
            <a:off x="6324600" y="448970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10" pos="3984" userDrawn="1">
          <p15:clr>
            <a:srgbClr val="FBAE40"/>
          </p15:clr>
        </p15:guide>
        <p15:guide id="14" pos="3696" userDrawn="1">
          <p15:clr>
            <a:srgbClr val="FBAE40"/>
          </p15:clr>
        </p15:guide>
        <p15:guide id="15" orient="horz" pos="1184" userDrawn="1">
          <p15:clr>
            <a:srgbClr val="FBAE40"/>
          </p15:clr>
        </p15:guide>
        <p15:guide id="17" orient="horz" pos="2832" userDrawn="1">
          <p15:clr>
            <a:srgbClr val="FBAE40"/>
          </p15:clr>
        </p15:guide>
        <p15:guide id="18" orient="horz" pos="25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Top"/>
          <p:cNvSpPr>
            <a:spLocks noGrp="1"/>
          </p:cNvSpPr>
          <p:nvPr>
            <p:ph type="body"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Top"/>
          <p:cNvSpPr>
            <a:spLocks noGrp="1"/>
          </p:cNvSpPr>
          <p:nvPr>
            <p:ph sz="quarter" idx="12"/>
          </p:nvPr>
        </p:nvSpPr>
        <p:spPr>
          <a:xfrm>
            <a:off x="4368799"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Top"/>
          <p:cNvSpPr>
            <a:spLocks noGrp="1"/>
          </p:cNvSpPr>
          <p:nvPr>
            <p:ph sz="quarter" idx="14"/>
          </p:nvPr>
        </p:nvSpPr>
        <p:spPr>
          <a:xfrm>
            <a:off x="82804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457200"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Left Bottom"/>
          <p:cNvSpPr>
            <a:spLocks noGrp="1"/>
          </p:cNvSpPr>
          <p:nvPr>
            <p:ph sz="quarter" idx="16"/>
          </p:nvPr>
        </p:nvSpPr>
        <p:spPr>
          <a:xfrm>
            <a:off x="4572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4368799"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2" name="Content Middle Bottom"/>
          <p:cNvSpPr>
            <a:spLocks noGrp="1"/>
          </p:cNvSpPr>
          <p:nvPr>
            <p:ph sz="quarter" idx="18"/>
          </p:nvPr>
        </p:nvSpPr>
        <p:spPr>
          <a:xfrm>
            <a:off x="4368799"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8280400"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4" name="Content Right Bottom"/>
          <p:cNvSpPr>
            <a:spLocks noGrp="1"/>
          </p:cNvSpPr>
          <p:nvPr>
            <p:ph sz="quarter" idx="20"/>
          </p:nvPr>
        </p:nvSpPr>
        <p:spPr>
          <a:xfrm>
            <a:off x="82804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2" pos="2752" userDrawn="1">
          <p15:clr>
            <a:srgbClr val="FBAE40"/>
          </p15:clr>
        </p15:guide>
        <p15:guide id="14" pos="5216" userDrawn="1">
          <p15:clr>
            <a:srgbClr val="FBAE40"/>
          </p15:clr>
        </p15:guide>
        <p15:guide id="18" pos="2464" userDrawn="1">
          <p15:clr>
            <a:srgbClr val="FBAE40"/>
          </p15:clr>
        </p15:guide>
        <p15:guide id="20" pos="4928" userDrawn="1">
          <p15:clr>
            <a:srgbClr val="FBAE40"/>
          </p15:clr>
        </p15:guide>
        <p15:guide id="21" orient="horz" pos="2520" userDrawn="1">
          <p15:clr>
            <a:srgbClr val="FBAE40"/>
          </p15:clr>
        </p15:guide>
        <p15:guide id="24" orient="horz" pos="880" userDrawn="1">
          <p15:clr>
            <a:srgbClr val="FBAE40"/>
          </p15:clr>
        </p15:guide>
        <p15:guide id="25" orient="horz" pos="1184" userDrawn="1">
          <p15:clr>
            <a:srgbClr val="FBAE40"/>
          </p15:clr>
        </p15:guide>
        <p15:guide id="27" orient="horz" pos="28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V - bio with photo">
    <p:spTree>
      <p:nvGrpSpPr>
        <p:cNvPr id="1" name=""/>
        <p:cNvGrpSpPr/>
        <p:nvPr/>
      </p:nvGrpSpPr>
      <p:grpSpPr>
        <a:xfrm>
          <a:off x="0" y="0"/>
          <a:ext cx="0" cy="0"/>
          <a:chOff x="0" y="0"/>
          <a:chExt cx="0" cy="0"/>
        </a:xfrm>
      </p:grpSpPr>
      <p:cxnSp>
        <p:nvCxnSpPr>
          <p:cNvPr id="8" name="Line"/>
          <p:cNvCxnSpPr/>
          <p:nvPr userDrawn="1"/>
        </p:nvCxnSpPr>
        <p:spPr>
          <a:xfrm>
            <a:off x="3911600" y="0"/>
            <a:ext cx="0" cy="6858000"/>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457200" y="4114800"/>
            <a:ext cx="2997200" cy="734155"/>
          </a:xfrm>
        </p:spPr>
        <p:txBody>
          <a:bodyPr anchor="b">
            <a:noAutofit/>
          </a:bodyPr>
          <a:lstStyle>
            <a:lvl1pPr algn="ctr">
              <a:defRPr sz="2400"/>
            </a:lvl1pPr>
          </a:lstStyle>
          <a:p>
            <a:r>
              <a:rPr dirty="0"/>
              <a:t>Name</a:t>
            </a:r>
          </a:p>
        </p:txBody>
      </p:sp>
      <p:sp>
        <p:nvSpPr>
          <p:cNvPr id="5" name="Role"/>
          <p:cNvSpPr>
            <a:spLocks noGrp="1"/>
          </p:cNvSpPr>
          <p:nvPr>
            <p:ph type="body" sz="quarter" idx="10" hasCustomPrompt="1"/>
          </p:nvPr>
        </p:nvSpPr>
        <p:spPr>
          <a:xfrm>
            <a:off x="457200" y="4848955"/>
            <a:ext cx="2997200" cy="429768"/>
          </a:xfrm>
        </p:spPr>
        <p:txBody>
          <a:bodyPr/>
          <a:lstStyle>
            <a:lvl1pPr marL="0" indent="0" algn="ctr">
              <a:spcBef>
                <a:spcPts val="0"/>
              </a:spcBef>
              <a:buFont typeface="Arial" panose="020B0604020202020204" pitchFamily="34" charset="0"/>
              <a:buChar char="​"/>
              <a:defRPr sz="1400" b="0">
                <a:solidFill>
                  <a:schemeClr val="tx1"/>
                </a:solidFill>
              </a:defRPr>
            </a:lvl1pPr>
            <a:lvl2pPr marL="0" indent="0" algn="ctr">
              <a:spcBef>
                <a:spcPts val="0"/>
              </a:spcBef>
              <a:buFont typeface="Arial" panose="020B0604020202020204" pitchFamily="34" charset="0"/>
              <a:buChar char="​"/>
              <a:defRPr sz="1400">
                <a:solidFill>
                  <a:schemeClr val="tx1"/>
                </a:solidFill>
              </a:defRPr>
            </a:lvl2pPr>
            <a:lvl3pPr marL="0" indent="0" algn="ctr">
              <a:spcBef>
                <a:spcPts val="0"/>
              </a:spcBef>
              <a:buFont typeface="Arial" panose="020B0604020202020204" pitchFamily="34" charset="0"/>
              <a:buChar char="​"/>
              <a:defRPr sz="1400">
                <a:solidFill>
                  <a:schemeClr val="tx1"/>
                </a:solidFill>
              </a:defRPr>
            </a:lvl3pPr>
            <a:lvl4pPr marL="0" indent="0" algn="ctr">
              <a:spcBef>
                <a:spcPts val="0"/>
              </a:spcBef>
              <a:buFont typeface="Arial" panose="020B0604020202020204" pitchFamily="34" charset="0"/>
              <a:buChar char="​"/>
              <a:defRPr sz="1400">
                <a:solidFill>
                  <a:schemeClr val="tx1"/>
                </a:solidFill>
              </a:defRPr>
            </a:lvl4pPr>
            <a:lvl5pPr marL="0" indent="0" algn="ctr">
              <a:spcBef>
                <a:spcPts val="0"/>
              </a:spcBef>
              <a:buFont typeface="Arial" panose="020B0604020202020204" pitchFamily="34" charset="0"/>
              <a:buChar char="​"/>
              <a:defRPr sz="1400">
                <a:solidFill>
                  <a:schemeClr val="tx1"/>
                </a:solidFill>
              </a:defRPr>
            </a:lvl5pPr>
            <a:lvl6pPr marL="0" indent="0" algn="ctr">
              <a:spcBef>
                <a:spcPts val="0"/>
              </a:spcBef>
              <a:buFont typeface="Arial" panose="020B0604020202020204" pitchFamily="34" charset="0"/>
              <a:buChar char="​"/>
              <a:defRPr sz="1400">
                <a:solidFill>
                  <a:schemeClr val="tx1"/>
                </a:solidFill>
              </a:defRPr>
            </a:lvl6pPr>
            <a:lvl7pPr marL="0" indent="0" algn="ctr">
              <a:spcBef>
                <a:spcPts val="0"/>
              </a:spcBef>
              <a:buFont typeface="Arial" panose="020B0604020202020204" pitchFamily="34" charset="0"/>
              <a:buChar char="​"/>
              <a:defRPr sz="1400">
                <a:solidFill>
                  <a:schemeClr val="tx1"/>
                </a:solidFill>
              </a:defRPr>
            </a:lvl7pPr>
            <a:lvl8pPr marL="0" indent="0" algn="ctr">
              <a:spcBef>
                <a:spcPts val="0"/>
              </a:spcBef>
              <a:buFont typeface="Arial" panose="020B0604020202020204" pitchFamily="34" charset="0"/>
              <a:buChar char="​"/>
              <a:defRPr sz="1400">
                <a:solidFill>
                  <a:schemeClr val="tx1"/>
                </a:solidFill>
              </a:defRPr>
            </a:lvl8pPr>
            <a:lvl9pPr marL="0" indent="0" algn="ctr">
              <a:spcBef>
                <a:spcPts val="0"/>
              </a:spcBef>
              <a:buFont typeface="Arial" panose="020B0604020202020204" pitchFamily="34" charset="0"/>
              <a:buChar char="​"/>
              <a:defRPr sz="1400">
                <a:solidFill>
                  <a:schemeClr val="tx1"/>
                </a:solidFill>
              </a:defRPr>
            </a:lvl9pPr>
          </a:lstStyle>
          <a:p>
            <a:pPr lvl="0"/>
            <a:r>
              <a:t>Role &amp; Position</a:t>
            </a:r>
          </a:p>
        </p:txBody>
      </p:sp>
      <p:sp>
        <p:nvSpPr>
          <p:cNvPr id="7" name="Headshot"/>
          <p:cNvSpPr>
            <a:spLocks noGrp="1" noChangeAspect="1"/>
          </p:cNvSpPr>
          <p:nvPr>
            <p:ph type="pic" sz="quarter" idx="20" hasCustomPrompt="1"/>
          </p:nvPr>
        </p:nvSpPr>
        <p:spPr>
          <a:xfrm>
            <a:off x="457200" y="786128"/>
            <a:ext cx="2997200" cy="2997200"/>
          </a:xfrm>
          <a:prstGeom prst="ellipse">
            <a:avLst/>
          </a:prstGeom>
          <a:solidFill>
            <a:srgbClr val="EBEBEB"/>
          </a:solidFill>
        </p:spPr>
        <p:txBody>
          <a:bodyPr tIns="868680" anchor="ctr"/>
          <a:lstStyle>
            <a:lvl1pPr marL="0" indent="0" algn="ctr">
              <a:buNone/>
              <a:defRPr sz="1400">
                <a:solidFill>
                  <a:schemeClr val="tx1"/>
                </a:solidFill>
              </a:defRPr>
            </a:lvl1pPr>
          </a:lstStyle>
          <a:p>
            <a:r>
              <a:t>Click icon to add headshot</a:t>
            </a:r>
          </a:p>
        </p:txBody>
      </p:sp>
      <p:sp>
        <p:nvSpPr>
          <p:cNvPr id="6" name="Content"/>
          <p:cNvSpPr>
            <a:spLocks noGrp="1"/>
          </p:cNvSpPr>
          <p:nvPr>
            <p:ph type="body" sz="quarter" idx="11"/>
          </p:nvPr>
        </p:nvSpPr>
        <p:spPr>
          <a:xfrm>
            <a:off x="4368799" y="381000"/>
            <a:ext cx="7366000" cy="60198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extLst>
    <p:ext uri="{DCECCB84-F9BA-43D5-87BE-67443E8EF086}">
      <p15:sldGuideLst xmlns:p15="http://schemas.microsoft.com/office/powerpoint/2012/main">
        <p15:guide id="2" pos="21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pager credential">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10" name="Impact"/>
          <p:cNvSpPr>
            <a:spLocks noGrp="1"/>
          </p:cNvSpPr>
          <p:nvPr>
            <p:ph type="body" sz="quarter" idx="16" hasCustomPrompt="1"/>
          </p:nvPr>
        </p:nvSpPr>
        <p:spPr>
          <a:xfrm>
            <a:off x="0" y="1399033"/>
            <a:ext cx="12192000" cy="1080135"/>
          </a:xfrm>
          <a:solidFill>
            <a:schemeClr val="accent1"/>
          </a:solidFill>
        </p:spPr>
        <p:txBody>
          <a:bodyPr lIns="457200" tIns="45720" rIns="457200" bIns="45720" anchor="ctr"/>
          <a:lstStyle>
            <a:lvl1pPr marL="0" indent="0">
              <a:spcBef>
                <a:spcPts val="0"/>
              </a:spcBef>
              <a:spcAft>
                <a:spcPts val="0"/>
              </a:spcAft>
              <a:buFont typeface="Arial" panose="020B0604020202020204" pitchFamily="34" charset="0"/>
              <a:buChar char="​"/>
              <a:defRPr sz="2000">
                <a:solidFill>
                  <a:schemeClr val="bg1"/>
                </a:solidFill>
              </a:defRPr>
            </a:lvl1pPr>
            <a:lvl2pPr marL="0" indent="0">
              <a:spcBef>
                <a:spcPts val="0"/>
              </a:spcBef>
              <a:spcAft>
                <a:spcPts val="0"/>
              </a:spcAft>
              <a:buFont typeface="Arial" panose="020B0604020202020204" pitchFamily="34" charset="0"/>
              <a:buChar char="​"/>
              <a:defRPr sz="2000">
                <a:solidFill>
                  <a:schemeClr val="bg1"/>
                </a:solidFill>
              </a:defRPr>
            </a:lvl2pPr>
            <a:lvl3pPr marL="0" indent="0">
              <a:spcBef>
                <a:spcPts val="0"/>
              </a:spcBef>
              <a:spcAft>
                <a:spcPts val="0"/>
              </a:spcAft>
              <a:buFont typeface="Arial" panose="020B0604020202020204" pitchFamily="34" charset="0"/>
              <a:buChar char="​"/>
              <a:defRPr sz="2000">
                <a:solidFill>
                  <a:schemeClr val="bg1"/>
                </a:solidFill>
              </a:defRPr>
            </a:lvl3pPr>
            <a:lvl4pPr marL="0" indent="0">
              <a:spcBef>
                <a:spcPts val="0"/>
              </a:spcBef>
              <a:spcAft>
                <a:spcPts val="0"/>
              </a:spcAft>
              <a:buFont typeface="Arial" panose="020B0604020202020204" pitchFamily="34" charset="0"/>
              <a:buChar char="​"/>
              <a:defRPr sz="2000">
                <a:solidFill>
                  <a:schemeClr val="bg1"/>
                </a:solidFill>
              </a:defRPr>
            </a:lvl4pPr>
            <a:lvl5pPr marL="0" indent="0">
              <a:spcBef>
                <a:spcPts val="0"/>
              </a:spcBef>
              <a:spcAft>
                <a:spcPts val="0"/>
              </a:spcAft>
              <a:buFont typeface="Arial" panose="020B0604020202020204" pitchFamily="34" charset="0"/>
              <a:buChar char="​"/>
              <a:defRPr sz="2000">
                <a:solidFill>
                  <a:schemeClr val="bg1"/>
                </a:solidFill>
              </a:defRPr>
            </a:lvl5pPr>
            <a:lvl6pPr marL="0" indent="0">
              <a:spcBef>
                <a:spcPts val="0"/>
              </a:spcBef>
              <a:spcAft>
                <a:spcPts val="0"/>
              </a:spcAft>
              <a:buFont typeface="Arial" panose="020B0604020202020204" pitchFamily="34" charset="0"/>
              <a:buChar char="​"/>
              <a:defRPr sz="2000">
                <a:solidFill>
                  <a:schemeClr val="bg1"/>
                </a:solidFill>
              </a:defRPr>
            </a:lvl6pPr>
            <a:lvl7pPr marL="0" indent="0">
              <a:spcBef>
                <a:spcPts val="0"/>
              </a:spcBef>
              <a:spcAft>
                <a:spcPts val="0"/>
              </a:spcAft>
              <a:buFont typeface="Arial" panose="020B0604020202020204" pitchFamily="34" charset="0"/>
              <a:buChar char="​"/>
              <a:defRPr sz="2000">
                <a:solidFill>
                  <a:schemeClr val="bg1"/>
                </a:solidFill>
              </a:defRPr>
            </a:lvl7pPr>
            <a:lvl8pPr marL="0" indent="0">
              <a:spcBef>
                <a:spcPts val="0"/>
              </a:spcBef>
              <a:spcAft>
                <a:spcPts val="0"/>
              </a:spcAft>
              <a:buFont typeface="Arial" panose="020B0604020202020204" pitchFamily="34" charset="0"/>
              <a:buChar char="​"/>
              <a:defRPr sz="2000">
                <a:solidFill>
                  <a:schemeClr val="bg1"/>
                </a:solidFill>
              </a:defRPr>
            </a:lvl8pPr>
            <a:lvl9pPr marL="0" indent="0">
              <a:spcBef>
                <a:spcPts val="0"/>
              </a:spcBef>
              <a:spcAft>
                <a:spcPts val="0"/>
              </a:spcAft>
              <a:buFont typeface="Arial" panose="020B0604020202020204" pitchFamily="34" charset="0"/>
              <a:buChar char="​"/>
              <a:defRPr sz="2000">
                <a:solidFill>
                  <a:schemeClr val="bg1"/>
                </a:solidFill>
              </a:defRPr>
            </a:lvl9pPr>
          </a:lstStyle>
          <a:p>
            <a:pPr lvl="0"/>
            <a:r>
              <a:rPr lang="en-US" dirty="0"/>
              <a:t>Insert impact statements here (alternatively change background color)</a:t>
            </a:r>
          </a:p>
        </p:txBody>
      </p:sp>
      <p:sp>
        <p:nvSpPr>
          <p:cNvPr id="3" name="Heading Left"/>
          <p:cNvSpPr>
            <a:spLocks noGrp="1"/>
          </p:cNvSpPr>
          <p:nvPr>
            <p:ph type="body" idx="10" hasCustomPrompt="1"/>
          </p:nvPr>
        </p:nvSpPr>
        <p:spPr>
          <a:xfrm>
            <a:off x="457200" y="2703194"/>
            <a:ext cx="3454400"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4" name="Content Left"/>
          <p:cNvSpPr>
            <a:spLocks noGrp="1"/>
          </p:cNvSpPr>
          <p:nvPr>
            <p:ph type="body" sz="half" idx="11"/>
          </p:nvPr>
        </p:nvSpPr>
        <p:spPr>
          <a:xfrm>
            <a:off x="457200" y="3063236"/>
            <a:ext cx="3454400" cy="3337564"/>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p:cNvSpPr>
            <a:spLocks noGrp="1"/>
          </p:cNvSpPr>
          <p:nvPr>
            <p:ph type="body" sz="quarter" idx="13" hasCustomPrompt="1"/>
          </p:nvPr>
        </p:nvSpPr>
        <p:spPr>
          <a:xfrm>
            <a:off x="4368799" y="2703194"/>
            <a:ext cx="3454400"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6" name="Content Middle"/>
          <p:cNvSpPr>
            <a:spLocks noGrp="1"/>
          </p:cNvSpPr>
          <p:nvPr>
            <p:ph type="body" sz="quarter" idx="12"/>
          </p:nvPr>
        </p:nvSpPr>
        <p:spPr>
          <a:xfrm>
            <a:off x="4368799" y="3063239"/>
            <a:ext cx="3454400" cy="333756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Right"/>
          <p:cNvSpPr>
            <a:spLocks noGrp="1"/>
          </p:cNvSpPr>
          <p:nvPr>
            <p:ph type="body" sz="quarter" idx="15" hasCustomPrompt="1"/>
          </p:nvPr>
        </p:nvSpPr>
        <p:spPr>
          <a:xfrm>
            <a:off x="8280400" y="2703194"/>
            <a:ext cx="3454400"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8" name="Content Right"/>
          <p:cNvSpPr>
            <a:spLocks noGrp="1"/>
          </p:cNvSpPr>
          <p:nvPr>
            <p:ph type="body" sz="quarter" idx="14"/>
          </p:nvPr>
        </p:nvSpPr>
        <p:spPr>
          <a:xfrm>
            <a:off x="8280400" y="3063239"/>
            <a:ext cx="3454400" cy="333756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803226806"/>
      </p:ext>
    </p:extLst>
  </p:cSld>
  <p:clrMapOvr>
    <a:masterClrMapping/>
  </p:clrMapOvr>
  <p:extLst>
    <p:ext uri="{DCECCB84-F9BA-43D5-87BE-67443E8EF086}">
      <p15:sldGuideLst xmlns:p15="http://schemas.microsoft.com/office/powerpoint/2012/main">
        <p15:guide id="15" pos="2464" userDrawn="1">
          <p15:clr>
            <a:srgbClr val="FBAE40"/>
          </p15:clr>
        </p15:guide>
        <p15:guide id="16" pos="2752" userDrawn="1">
          <p15:clr>
            <a:srgbClr val="FBAE40"/>
          </p15:clr>
        </p15:guide>
        <p15:guide id="17" pos="4928" userDrawn="1">
          <p15:clr>
            <a:srgbClr val="FBAE40"/>
          </p15:clr>
        </p15:guide>
        <p15:guide id="18" pos="5216" userDrawn="1">
          <p15:clr>
            <a:srgbClr val="FBAE40"/>
          </p15:clr>
        </p15:guide>
        <p15:guide id="20" orient="horz" pos="880" userDrawn="1">
          <p15:clr>
            <a:srgbClr val="FBAE40"/>
          </p15:clr>
        </p15:guide>
        <p15:guide id="21" orient="horz" pos="1560" userDrawn="1">
          <p15:clr>
            <a:srgbClr val="FBAE40"/>
          </p15:clr>
        </p15:guide>
        <p15:guide id="24" orient="horz" pos="170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Contents</a:t>
            </a:r>
            <a:endParaRPr/>
          </a:p>
        </p:txBody>
      </p:sp>
    </p:spTree>
  </p:cSld>
  <p:clrMapOvr>
    <a:masterClrMapping/>
  </p:clrMapOvr>
  <p:extLst>
    <p:ext uri="{DCECCB84-F9BA-43D5-87BE-67443E8EF086}">
      <p15:sldGuideLst xmlns:p15="http://schemas.microsoft.com/office/powerpoint/2012/main">
        <p15:guide id="1" orient="horz" pos="88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fidentiality">
    <p:spTree>
      <p:nvGrpSpPr>
        <p:cNvPr id="1" name=""/>
        <p:cNvGrpSpPr/>
        <p:nvPr/>
      </p:nvGrpSpPr>
      <p:grpSpPr>
        <a:xfrm>
          <a:off x="0" y="0"/>
          <a:ext cx="0" cy="0"/>
          <a:chOff x="0" y="0"/>
          <a:chExt cx="0" cy="0"/>
        </a:xfrm>
      </p:grpSpPr>
      <p:graphicFrame>
        <p:nvGraphicFramePr>
          <p:cNvPr id="2" name="DTP_Confidentiality">
            <a:extLst>
              <a:ext uri="{FF2B5EF4-FFF2-40B4-BE49-F238E27FC236}">
                <a16:creationId xmlns:a16="http://schemas.microsoft.com/office/drawing/2014/main" id="{63B89191-576B-293A-4276-4319F4C2642F}"/>
              </a:ext>
            </a:extLst>
          </p:cNvPr>
          <p:cNvGraphicFramePr>
            <a:graphicFrameLocks noGrp="1"/>
          </p:cNvGraphicFramePr>
          <p:nvPr userDrawn="1">
            <p:extLst>
              <p:ext uri="{D42A27DB-BD31-4B8C-83A1-F6EECF244321}">
                <p14:modId xmlns:p14="http://schemas.microsoft.com/office/powerpoint/2010/main" val="4025670309"/>
              </p:ext>
            </p:extLst>
          </p:nvPr>
        </p:nvGraphicFramePr>
        <p:xfrm>
          <a:off x="457200" y="2598420"/>
          <a:ext cx="9321800" cy="1661160"/>
        </p:xfrm>
        <a:graphic>
          <a:graphicData uri="http://schemas.openxmlformats.org/drawingml/2006/table">
            <a:tbl>
              <a:tblPr firstRow="1" bandRow="1">
                <a:tableStyleId>{2D5ABB26-0587-4C30-8999-92F81FD0307C}</a:tableStyleId>
              </a:tblPr>
              <a:tblGrid>
                <a:gridCol w="9321800">
                  <a:extLst>
                    <a:ext uri="{9D8B030D-6E8A-4147-A177-3AD203B41FA5}">
                      <a16:colId xmlns:a16="http://schemas.microsoft.com/office/drawing/2014/main" val="1796135959"/>
                    </a:ext>
                  </a:extLst>
                </a:gridCol>
              </a:tblGrid>
              <a:tr h="411480">
                <a:tc>
                  <a:txBody>
                    <a:bodyPr/>
                    <a:lstStyle/>
                    <a:p>
                      <a:r>
                        <a:rPr lang="en-US" sz="2400" b="1" dirty="0">
                          <a:latin typeface="+mj-lt"/>
                        </a:rPr>
                        <a:t>CONFIDENTIALITY</a:t>
                      </a:r>
                    </a:p>
                  </a:txBody>
                  <a:tcPr marL="0" marR="0" marT="0" marB="0"/>
                </a:tc>
                <a:extLst>
                  <a:ext uri="{0D108BD9-81ED-4DB2-BD59-A6C34878D82A}">
                    <a16:rowId xmlns:a16="http://schemas.microsoft.com/office/drawing/2014/main" val="617464070"/>
                  </a:ext>
                </a:extLst>
              </a:tr>
              <a:tr h="1249680">
                <a:tc>
                  <a:txBody>
                    <a:bodyPr/>
                    <a:lstStyle/>
                    <a:p>
                      <a:pPr>
                        <a:spcBef>
                          <a:spcPts val="600"/>
                        </a:spcBef>
                      </a:pPr>
                      <a:r>
                        <a:rPr lang="en-US" sz="1200"/>
                        <a:t>Our clients’ industries are extremely competitive, and the maintenance of confidentiality with respect to our clients’ plans and data is critical. Oliver Wyman rigorously applies internal confidentiality practices to protect the confidentiality of all client information.
Similarly, our industry is very competitive. We view our approaches and insights as proprietary and therefore look to our clients to protect our interests in our proposals, presentations, methodologies, and analytical techniques. Under no circumstances should this material be shared with any third party without the prior written consent of Oliver Wyman.
© Oliver Wyman</a:t>
                      </a:r>
                      <a:endParaRPr lang="en-US" sz="1200" dirty="0"/>
                    </a:p>
                  </a:txBody>
                  <a:tcPr marL="0" marR="0" marT="0" marB="0"/>
                </a:tc>
                <a:extLst>
                  <a:ext uri="{0D108BD9-81ED-4DB2-BD59-A6C34878D82A}">
                    <a16:rowId xmlns:a16="http://schemas.microsoft.com/office/drawing/2014/main" val="1945527895"/>
                  </a:ext>
                </a:extLst>
              </a:tr>
            </a:tbl>
          </a:graphicData>
        </a:graphic>
      </p:graphicFrame>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alification">
    <p:spTree>
      <p:nvGrpSpPr>
        <p:cNvPr id="1" name=""/>
        <p:cNvGrpSpPr/>
        <p:nvPr/>
      </p:nvGrpSpPr>
      <p:grpSpPr>
        <a:xfrm>
          <a:off x="0" y="0"/>
          <a:ext cx="0" cy="0"/>
          <a:chOff x="0" y="0"/>
          <a:chExt cx="0" cy="0"/>
        </a:xfrm>
      </p:grpSpPr>
      <p:graphicFrame>
        <p:nvGraphicFramePr>
          <p:cNvPr id="2" name="TextConfOW-S-">
            <a:extLst>
              <a:ext uri="{FF2B5EF4-FFF2-40B4-BE49-F238E27FC236}">
                <a16:creationId xmlns:a16="http://schemas.microsoft.com/office/drawing/2014/main" id="{3A70B77B-25A8-A547-7687-F1AF819BB68D}"/>
              </a:ext>
            </a:extLst>
          </p:cNvPr>
          <p:cNvGraphicFramePr>
            <a:graphicFrameLocks noGrp="1"/>
          </p:cNvGraphicFramePr>
          <p:nvPr userDrawn="1">
            <p:extLst>
              <p:ext uri="{D42A27DB-BD31-4B8C-83A1-F6EECF244321}">
                <p14:modId xmlns:p14="http://schemas.microsoft.com/office/powerpoint/2010/main" val="1890561388"/>
              </p:ext>
            </p:extLst>
          </p:nvPr>
        </p:nvGraphicFramePr>
        <p:xfrm>
          <a:off x="457200" y="1828800"/>
          <a:ext cx="9321800" cy="3200400"/>
        </p:xfrm>
        <a:graphic>
          <a:graphicData uri="http://schemas.openxmlformats.org/drawingml/2006/table">
            <a:tbl>
              <a:tblPr firstRow="1" bandRow="1">
                <a:tableStyleId>{2D5ABB26-0587-4C30-8999-92F81FD0307C}</a:tableStyleId>
              </a:tblPr>
              <a:tblGrid>
                <a:gridCol w="9321800">
                  <a:extLst>
                    <a:ext uri="{9D8B030D-6E8A-4147-A177-3AD203B41FA5}">
                      <a16:colId xmlns:a16="http://schemas.microsoft.com/office/drawing/2014/main" val="1796135959"/>
                    </a:ext>
                  </a:extLst>
                </a:gridCol>
              </a:tblGrid>
              <a:tr h="411480">
                <a:tc>
                  <a:txBody>
                    <a:bodyPr/>
                    <a:lstStyle/>
                    <a:p>
                      <a:r>
                        <a:rPr lang="en-US" sz="2400" b="1" dirty="0">
                          <a:latin typeface="+mj-lt"/>
                        </a:rPr>
                        <a:t>QUALIFICATIONS, ASSUMPTIONS, AND LIMITING CONDITIONS</a:t>
                      </a:r>
                    </a:p>
                  </a:txBody>
                  <a:tcPr marL="0" marR="0" marT="0" marB="0"/>
                </a:tc>
                <a:extLst>
                  <a:ext uri="{0D108BD9-81ED-4DB2-BD59-A6C34878D82A}">
                    <a16:rowId xmlns:a16="http://schemas.microsoft.com/office/drawing/2014/main" val="617464070"/>
                  </a:ext>
                </a:extLst>
              </a:tr>
              <a:tr h="2788920">
                <a:tc>
                  <a:txBody>
                    <a:bodyPr/>
                    <a:lstStyle/>
                    <a:p>
                      <a:pPr>
                        <a:spcBef>
                          <a:spcPts val="600"/>
                        </a:spcBef>
                      </a:pPr>
                      <a:r>
                        <a:rPr lang="en-US" sz="1200"/>
                        <a:t>This report is for the exclusive use of the Oliver Wyman client named herein. This report is not intended for general circulation or publication, nor is it to be reproduced, quoted, or distributed for any purpose without the prior written permission of Oliver Wyman. There are no third‑party beneficiaries with respect to this report, and Oliver Wyman does not accept any liability to any third party.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Oliver Wyman accepts no responsibility for actual results or future events.
The opinions expressed in this report are valid only for the purpose stated herein and as of the date of this report. No obligation is assumed to revise this report to reflect changes, events, or conditions, which occur subsequent to the date hereof.
All decisions in connection with the implementation or use of advice or recommendations contained in this report are the sole responsibility of the client. This report does not represent investment advice nor does it provide an opinion regarding the fairness of any transaction to any and all parties. In addition, this report does not represent legal, medical, accounting, safety, or other specialized advice. For any such advice, Oliver Wyman recommends seeking and obtaining advice from a qualified professional.</a:t>
                      </a:r>
                      <a:endParaRPr lang="en-US" sz="1200" dirty="0"/>
                    </a:p>
                  </a:txBody>
                  <a:tcPr marL="0" marR="0" marT="0" marB="0"/>
                </a:tc>
                <a:extLst>
                  <a:ext uri="{0D108BD9-81ED-4DB2-BD59-A6C34878D82A}">
                    <a16:rowId xmlns:a16="http://schemas.microsoft.com/office/drawing/2014/main" val="1945527895"/>
                  </a:ext>
                </a:extLst>
              </a:tr>
            </a:tbl>
          </a:graphicData>
        </a:graphic>
      </p:graphicFrame>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sp>
        <p:nvSpPr>
          <p:cNvPr id="3" name="Endorsement">
            <a:extLst>
              <a:ext uri="{FF2B5EF4-FFF2-40B4-BE49-F238E27FC236}">
                <a16:creationId xmlns:a16="http://schemas.microsoft.com/office/drawing/2014/main" id="{16A83793-2478-42DF-97F9-370F8C836C73}"/>
              </a:ext>
            </a:extLst>
          </p:cNvPr>
          <p:cNvSpPr txBox="1"/>
          <p:nvPr userDrawn="1"/>
        </p:nvSpPr>
        <p:spPr>
          <a:xfrm>
            <a:off x="4267200" y="6185356"/>
            <a:ext cx="3657600" cy="215444"/>
          </a:xfrm>
          <a:prstGeom prst="rect">
            <a:avLst/>
          </a:prstGeom>
          <a:noFill/>
        </p:spPr>
        <p:txBody>
          <a:bodyPr wrap="none" lIns="0" tIns="0" rIns="0" bIns="0">
            <a:spAutoFit/>
          </a:bodyPr>
          <a:lstStyle/>
          <a:p>
            <a:pPr algn="ctr"/>
            <a:r>
              <a:rPr lang="en-US" sz="1400" dirty="0">
                <a:solidFill>
                  <a:schemeClr val="accent1"/>
                </a:solidFill>
              </a:rPr>
              <a:t>A business of Marsh McLennan</a:t>
            </a:r>
          </a:p>
        </p:txBody>
      </p:sp>
      <p:pic>
        <p:nvPicPr>
          <p:cNvPr id="4" name="DTP_CompanyLogo_175">
            <a:extLst>
              <a:ext uri="{FF2B5EF4-FFF2-40B4-BE49-F238E27FC236}">
                <a16:creationId xmlns:a16="http://schemas.microsoft.com/office/drawing/2014/main" id="{650CBBE5-EA75-4D75-034E-69BEC824BE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9038" y="3153965"/>
            <a:ext cx="4733925" cy="55006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7" name="Content Placeholder 6"/>
          <p:cNvSpPr>
            <a:spLocks noGrp="1"/>
          </p:cNvSpPr>
          <p:nvPr>
            <p:ph sz="quarter" idx="12"/>
          </p:nvPr>
        </p:nvSpPr>
        <p:spPr>
          <a:xfrm>
            <a:off x="838200" y="1610469"/>
            <a:ext cx="6477000" cy="42132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46023E4C-3072-BF46-91CC-3C8AD5C9DD35}"/>
              </a:ext>
            </a:extLst>
          </p:cNvPr>
          <p:cNvSpPr>
            <a:spLocks noGrp="1"/>
          </p:cNvSpPr>
          <p:nvPr>
            <p:ph type="pic" sz="quarter" idx="14"/>
          </p:nvPr>
        </p:nvSpPr>
        <p:spPr>
          <a:xfrm>
            <a:off x="7315200" y="1610468"/>
            <a:ext cx="4038600" cy="4213224"/>
          </a:xfrm>
        </p:spPr>
        <p:txBody>
          <a:bodyPr/>
          <a:lstStyle/>
          <a:p>
            <a:endParaRPr lang="en-US" dirty="0"/>
          </a:p>
        </p:txBody>
      </p:sp>
      <p:sp>
        <p:nvSpPr>
          <p:cNvPr id="8" name="Google Shape;13;p7">
            <a:extLst>
              <a:ext uri="{FF2B5EF4-FFF2-40B4-BE49-F238E27FC236}">
                <a16:creationId xmlns:a16="http://schemas.microsoft.com/office/drawing/2014/main" id="{8BC4D830-F3C8-5544-B18C-FAD31DC19713}"/>
              </a:ext>
            </a:extLst>
          </p:cNvPr>
          <p:cNvSpPr txBox="1">
            <a:spLocks noGrp="1"/>
          </p:cNvSpPr>
          <p:nvPr>
            <p:ph type="sldNum" idx="4"/>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pic>
        <p:nvPicPr>
          <p:cNvPr id="4" name="Picture 3" descr="A person holding a magnifying glass&#10;&#10;Description automatically generated">
            <a:extLst>
              <a:ext uri="{FF2B5EF4-FFF2-40B4-BE49-F238E27FC236}">
                <a16:creationId xmlns:a16="http://schemas.microsoft.com/office/drawing/2014/main" id="{5ECD60A0-8B36-4B13-A884-0FE51C933B00}"/>
              </a:ext>
            </a:extLst>
          </p:cNvPr>
          <p:cNvPicPr>
            <a:picLocks noChangeAspect="1"/>
          </p:cNvPicPr>
          <p:nvPr userDrawn="1"/>
        </p:nvPicPr>
        <p:blipFill>
          <a:blip r:embed="rId2">
            <a:alphaModFix amt="17000"/>
            <a:extLst>
              <a:ext uri="{28A0092B-C50C-407E-A947-70E740481C1C}">
                <a14:useLocalDpi xmlns:a14="http://schemas.microsoft.com/office/drawing/2010/main" val="0"/>
              </a:ext>
            </a:extLst>
          </a:blip>
          <a:stretch>
            <a:fillRect/>
          </a:stretch>
        </p:blipFill>
        <p:spPr>
          <a:xfrm>
            <a:off x="3776383" y="0"/>
            <a:ext cx="8410428" cy="6309360"/>
          </a:xfrm>
          <a:prstGeom prst="rect">
            <a:avLst/>
          </a:prstGeom>
        </p:spPr>
      </p:pic>
    </p:spTree>
    <p:extLst>
      <p:ext uri="{BB962C8B-B14F-4D97-AF65-F5344CB8AC3E}">
        <p14:creationId xmlns:p14="http://schemas.microsoft.com/office/powerpoint/2010/main" val="121350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7" name="Content Placeholder 6"/>
          <p:cNvSpPr>
            <a:spLocks noGrp="1"/>
          </p:cNvSpPr>
          <p:nvPr>
            <p:ph sz="quarter" idx="12"/>
          </p:nvPr>
        </p:nvSpPr>
        <p:spPr>
          <a:xfrm>
            <a:off x="838200" y="1610469"/>
            <a:ext cx="6477000" cy="42132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46023E4C-3072-BF46-91CC-3C8AD5C9DD35}"/>
              </a:ext>
            </a:extLst>
          </p:cNvPr>
          <p:cNvSpPr>
            <a:spLocks noGrp="1"/>
          </p:cNvSpPr>
          <p:nvPr>
            <p:ph type="pic" sz="quarter" idx="14"/>
          </p:nvPr>
        </p:nvSpPr>
        <p:spPr>
          <a:xfrm>
            <a:off x="7315200" y="1610468"/>
            <a:ext cx="4038600" cy="4213224"/>
          </a:xfrm>
        </p:spPr>
        <p:txBody>
          <a:bodyPr/>
          <a:lstStyle/>
          <a:p>
            <a:endParaRPr lang="en-US" dirty="0"/>
          </a:p>
        </p:txBody>
      </p:sp>
      <p:sp>
        <p:nvSpPr>
          <p:cNvPr id="8" name="Google Shape;13;p7">
            <a:extLst>
              <a:ext uri="{FF2B5EF4-FFF2-40B4-BE49-F238E27FC236}">
                <a16:creationId xmlns:a16="http://schemas.microsoft.com/office/drawing/2014/main" id="{8BC4D830-F3C8-5544-B18C-FAD31DC19713}"/>
              </a:ext>
            </a:extLst>
          </p:cNvPr>
          <p:cNvSpPr txBox="1">
            <a:spLocks noGrp="1"/>
          </p:cNvSpPr>
          <p:nvPr>
            <p:ph type="sldNum" idx="4"/>
          </p:nvPr>
        </p:nvSpPr>
        <p:spPr>
          <a:xfrm>
            <a:off x="5853565" y="6565157"/>
            <a:ext cx="484870"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Tree>
    <p:extLst>
      <p:ext uri="{BB962C8B-B14F-4D97-AF65-F5344CB8AC3E}">
        <p14:creationId xmlns:p14="http://schemas.microsoft.com/office/powerpoint/2010/main" val="210755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3" orient="horz" pos="880" userDrawn="1">
          <p15:clr>
            <a:srgbClr val="FBAE40"/>
          </p15:clr>
        </p15:guide>
        <p15:guide id="5" orient="horz" pos="1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p:cNvSpPr>
            <a:spLocks noGrp="1"/>
          </p:cNvSpPr>
          <p:nvPr>
            <p:ph idx="11"/>
          </p:nvPr>
        </p:nvSpPr>
        <p:spPr>
          <a:xfrm>
            <a:off x="457200" y="1883664"/>
            <a:ext cx="11277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3" orient="horz" pos="880" userDrawn="1">
          <p15:clr>
            <a:srgbClr val="FBAE40"/>
          </p15:clr>
        </p15:guide>
        <p15:guide id="6" orient="horz" pos="11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63C4256-FB04-439A-992B-410C42319741}"/>
              </a:ext>
            </a:extLst>
          </p:cNvPr>
          <p:cNvSpPr>
            <a:spLocks noGrp="1"/>
          </p:cNvSpPr>
          <p:nvPr>
            <p:ph type="title"/>
          </p:nvPr>
        </p:nvSpPr>
        <p:spPr>
          <a:xfrm>
            <a:off x="457200" y="384048"/>
            <a:ext cx="7365998" cy="758952"/>
          </a:xfrm>
        </p:spPr>
        <p:txBody>
          <a:bodyPr/>
          <a:lstStyle/>
          <a:p>
            <a:r>
              <a:rPr lang="en-US"/>
              <a:t>Click to edit Master title style</a:t>
            </a:r>
            <a:endParaRPr lang="en-GB"/>
          </a:p>
        </p:txBody>
      </p:sp>
      <p:sp>
        <p:nvSpPr>
          <p:cNvPr id="3" name="Heading"/>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457198"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Picture">
            <a:extLst>
              <a:ext uri="{FF2B5EF4-FFF2-40B4-BE49-F238E27FC236}">
                <a16:creationId xmlns:a16="http://schemas.microsoft.com/office/drawing/2014/main" id="{0D3F1C2C-B46E-4074-AA0F-9EAD49A9905B}"/>
              </a:ext>
            </a:extLst>
          </p:cNvPr>
          <p:cNvSpPr>
            <a:spLocks noGrp="1"/>
          </p:cNvSpPr>
          <p:nvPr>
            <p:ph type="pic" sz="quarter" idx="20"/>
          </p:nvPr>
        </p:nvSpPr>
        <p:spPr>
          <a:xfrm>
            <a:off x="8280400" y="0"/>
            <a:ext cx="3911600" cy="6858000"/>
          </a:xfrm>
        </p:spPr>
        <p:txBody>
          <a:bodyPr tIns="640080" anchor="ctr"/>
          <a:lstStyle>
            <a:lvl1pPr marL="0" indent="0" algn="ctr">
              <a:buNone/>
              <a:defRPr sz="1400">
                <a:solidFill>
                  <a:srgbClr val="C3C3C3"/>
                </a:solidFill>
              </a:defRPr>
            </a:lvl1pPr>
          </a:lstStyle>
          <a:p>
            <a:r>
              <a:rPr lang="en-US"/>
              <a:t>Click icon to add picture</a:t>
            </a:r>
            <a:endParaRPr dirty="0"/>
          </a:p>
        </p:txBody>
      </p:sp>
    </p:spTree>
    <p:extLst>
      <p:ext uri="{BB962C8B-B14F-4D97-AF65-F5344CB8AC3E}">
        <p14:creationId xmlns:p14="http://schemas.microsoft.com/office/powerpoint/2010/main" val="734816418"/>
      </p:ext>
    </p:extLst>
  </p:cSld>
  <p:clrMapOvr>
    <a:masterClrMapping/>
  </p:clrMapOvr>
  <p:extLst>
    <p:ext uri="{DCECCB84-F9BA-43D5-87BE-67443E8EF086}">
      <p15:sldGuideLst xmlns:p15="http://schemas.microsoft.com/office/powerpoint/2012/main">
        <p15:guide id="1" orient="horz" pos="880">
          <p15:clr>
            <a:srgbClr val="FBAE40"/>
          </p15:clr>
        </p15:guide>
        <p15:guide id="4" orient="horz" pos="1184">
          <p15:clr>
            <a:srgbClr val="FBAE40"/>
          </p15:clr>
        </p15:guide>
        <p15:guide id="6" pos="4928" userDrawn="1">
          <p15:clr>
            <a:srgbClr val="FBAE40"/>
          </p15:clr>
        </p15:guide>
        <p15:guide id="9" pos="52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1992768"/>
            <a:ext cx="9321800" cy="2837315"/>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7200" b="1">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dirty="0"/>
              <a:t>Type your Title in no more than three lines</a:t>
            </a:r>
          </a:p>
        </p:txBody>
      </p:sp>
      <p:sp>
        <p:nvSpPr>
          <p:cNvPr id="3" name="Subtitle"/>
          <p:cNvSpPr>
            <a:spLocks noGrp="1"/>
          </p:cNvSpPr>
          <p:nvPr>
            <p:ph type="body" sz="quarter" idx="11" hasCustomPrompt="1"/>
          </p:nvPr>
        </p:nvSpPr>
        <p:spPr>
          <a:xfrm>
            <a:off x="457200" y="4830084"/>
            <a:ext cx="9321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dirty="0"/>
              <a:t>Type your subtitle here</a:t>
            </a:r>
          </a:p>
        </p:txBody>
      </p:sp>
      <p:sp>
        <p:nvSpPr>
          <p:cNvPr id="4" name="Presenter"/>
          <p:cNvSpPr>
            <a:spLocks noGrp="1"/>
          </p:cNvSpPr>
          <p:nvPr>
            <p:ph type="body" sz="quarter" idx="13" hasCustomPrompt="1"/>
          </p:nvPr>
        </p:nvSpPr>
        <p:spPr>
          <a:xfrm>
            <a:off x="457200" y="5404351"/>
            <a:ext cx="9321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dirty="0"/>
              <a:t>Date</a:t>
            </a:r>
            <a:br>
              <a:rPr dirty="0"/>
            </a:br>
            <a:br>
              <a:rPr dirty="0"/>
            </a:br>
            <a:r>
              <a:rPr dirty="0"/>
              <a:t>Presenter, Location (optional) | Presenter 2, Location 2 (optional) | etc.</a:t>
            </a:r>
          </a:p>
        </p:txBody>
      </p:sp>
      <p:sp>
        <p:nvSpPr>
          <p:cNvPr id="9" name="Endorsement">
            <a:extLst>
              <a:ext uri="{FF2B5EF4-FFF2-40B4-BE49-F238E27FC236}">
                <a16:creationId xmlns:a16="http://schemas.microsoft.com/office/drawing/2014/main" id="{A6911E22-FDAE-4ABF-96C7-55697F75705D}"/>
              </a:ext>
            </a:extLst>
          </p:cNvPr>
          <p:cNvSpPr txBox="1"/>
          <p:nvPr userDrawn="1"/>
        </p:nvSpPr>
        <p:spPr>
          <a:xfrm>
            <a:off x="457200" y="6279282"/>
            <a:ext cx="2476500" cy="153888"/>
          </a:xfrm>
          <a:prstGeom prst="rect">
            <a:avLst/>
          </a:prstGeom>
          <a:noFill/>
        </p:spPr>
        <p:txBody>
          <a:bodyPr wrap="square" lIns="0" tIns="0" rIns="0" bIns="0">
            <a:spAutoFit/>
          </a:bodyPr>
          <a:lstStyle/>
          <a:p>
            <a:r>
              <a:rPr lang="en-US" sz="1000" dirty="0"/>
              <a:t>A business of Marsh McLennan</a:t>
            </a:r>
          </a:p>
        </p:txBody>
      </p:sp>
      <p:sp>
        <p:nvSpPr>
          <p:cNvPr id="23" name="Client Logo"/>
          <p:cNvSpPr>
            <a:spLocks noGrp="1"/>
          </p:cNvSpPr>
          <p:nvPr>
            <p:ph type="pic" sz="quarter" idx="12" hasCustomPrompt="1"/>
          </p:nvPr>
        </p:nvSpPr>
        <p:spPr bwMode="gray">
          <a:xfrm>
            <a:off x="8280399" y="393192"/>
            <a:ext cx="3454400" cy="548640"/>
          </a:xfrm>
          <a:ln>
            <a:noFill/>
          </a:ln>
        </p:spPr>
        <p:txBody>
          <a:bodyPr lIns="0" tIns="0" rIns="0" bIns="0" anchor="ctr" anchorCtr="0"/>
          <a:lstStyle>
            <a:lvl1pPr marL="0" indent="0" algn="ctr" fontAlgn="base">
              <a:lnSpc>
                <a:spcPct val="100000"/>
              </a:lnSpc>
              <a:spcBef>
                <a:spcPts val="0"/>
              </a:spcBef>
              <a:spcAft>
                <a:spcPct val="0"/>
              </a:spcAft>
              <a:buNone/>
              <a:defRPr sz="1000">
                <a:solidFill>
                  <a:schemeClr val="tx1"/>
                </a:solidFill>
              </a:defRPr>
            </a:lvl1pPr>
          </a:lstStyle>
          <a:p>
            <a:r>
              <a:rPr dirty="0"/>
              <a:t>CLIENT LOGO PLACEHOLDER</a:t>
            </a:r>
            <a:br>
              <a:rPr dirty="0"/>
            </a:br>
            <a:r>
              <a:rPr dirty="0"/>
              <a:t>Delete box if </a:t>
            </a:r>
            <a:r>
              <a:rPr lang="en-US" dirty="0"/>
              <a:t>not</a:t>
            </a:r>
            <a:r>
              <a:rPr dirty="0"/>
              <a:t> used</a:t>
            </a:r>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sz="1000" b="1" cap="all">
              <a:solidFill>
                <a:schemeClr val="tx1"/>
              </a:solidFill>
            </a:endParaRPr>
          </a:p>
        </p:txBody>
      </p:sp>
      <p:pic>
        <p:nvPicPr>
          <p:cNvPr id="6" name="DTP_CompanyLogo_inv_112">
            <a:extLst>
              <a:ext uri="{FF2B5EF4-FFF2-40B4-BE49-F238E27FC236}">
                <a16:creationId xmlns:a16="http://schemas.microsoft.com/office/drawing/2014/main" id="{2888D63F-8A7B-0244-2E04-ED62A43AB8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393188"/>
            <a:ext cx="3029712" cy="35204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457199" y="4426803"/>
            <a:ext cx="8348472" cy="1354217"/>
          </a:xfrm>
          <a:noFill/>
          <a:ln>
            <a:noFill/>
          </a:ln>
          <a:effectLst/>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0"/>
              </a:spcAft>
              <a:buFont typeface="Arial" panose="020B0604020202020204" pitchFamily="34" charset="0"/>
              <a:buChar char="​"/>
              <a:defRPr sz="4000" b="1">
                <a:solidFill>
                  <a:schemeClr val="tx1"/>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dirty="0"/>
              <a:t>Add section title,</a:t>
            </a:r>
            <a:br>
              <a:rPr dirty="0"/>
            </a:br>
            <a:r>
              <a:rPr dirty="0"/>
              <a:t>press TAB to format as subtitle</a:t>
            </a:r>
          </a:p>
          <a:p>
            <a:pPr lvl="1"/>
            <a:r>
              <a:rPr dirty="0"/>
              <a:t>Section subtitle</a:t>
            </a:r>
          </a:p>
        </p:txBody>
      </p:sp>
      <p:sp>
        <p:nvSpPr>
          <p:cNvPr id="3" name="SectionNumber"/>
          <p:cNvSpPr>
            <a:spLocks noGrp="1"/>
          </p:cNvSpPr>
          <p:nvPr>
            <p:ph type="body" sz="quarter" idx="12" hasCustomPrompt="1"/>
          </p:nvPr>
        </p:nvSpPr>
        <p:spPr>
          <a:xfrm>
            <a:off x="457200" y="2274838"/>
            <a:ext cx="8348472" cy="2308324"/>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1pPr>
            <a:lvl2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2pPr>
            <a:lvl3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3pPr>
            <a:lvl4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4pPr>
            <a:lvl5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5pPr>
            <a:lvl6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6pPr>
            <a:lvl7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7pPr>
            <a:lvl8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8pPr>
            <a:lvl9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9pPr>
          </a:lstStyle>
          <a:p>
            <a:pPr lvl="0"/>
            <a:r>
              <a:rPr dirty="0"/>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457200" y="1399032"/>
            <a:ext cx="54102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6324600" y="1399032"/>
            <a:ext cx="5410199"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guide id="2" pos="3696" userDrawn="1">
          <p15:clr>
            <a:srgbClr val="FBAE40"/>
          </p15:clr>
        </p15:guide>
        <p15:guide id="5" pos="398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55386BE-16C4-EDA9-EC72-C44B52F084BE}"/>
              </a:ext>
            </a:extLst>
          </p:cNvPr>
          <p:cNvGraphicFramePr>
            <a:graphicFrameLocks noChangeAspect="1"/>
          </p:cNvGraphicFramePr>
          <p:nvPr userDrawn="1">
            <p:custDataLst>
              <p:tags r:id="rId32"/>
            </p:custDataLst>
            <p:extLst>
              <p:ext uri="{D42A27DB-BD31-4B8C-83A1-F6EECF244321}">
                <p14:modId xmlns:p14="http://schemas.microsoft.com/office/powerpoint/2010/main" val="97525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51" imgH="351" progId="TCLayout.ActiveDocument.1">
                  <p:embed/>
                </p:oleObj>
              </mc:Choice>
              <mc:Fallback>
                <p:oleObj name="think-cell Slide" r:id="rId33" imgW="351" imgH="351" progId="TCLayout.ActiveDocument.1">
                  <p:embed/>
                  <p:pic>
                    <p:nvPicPr>
                      <p:cNvPr id="0" name=""/>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457200" y="384048"/>
            <a:ext cx="11277600" cy="758952"/>
          </a:xfrm>
          <a:prstGeom prst="rect">
            <a:avLst/>
          </a:prstGeom>
        </p:spPr>
        <p:txBody>
          <a:bodyPr vert="horz" lIns="0" tIns="0" rIns="0" bIns="0" rtlCol="0" anchorCtr="0">
            <a:noAutofit/>
          </a:bodyPr>
          <a:lstStyle/>
          <a:p>
            <a:r>
              <a:rPr lang="en-GB"/>
              <a:t>Click to edit Master title style</a:t>
            </a:r>
            <a:endParaRPr lang="en-GB" dirty="0"/>
          </a:p>
        </p:txBody>
      </p:sp>
      <p:sp>
        <p:nvSpPr>
          <p:cNvPr id="3" name="BodyText"/>
          <p:cNvSpPr>
            <a:spLocks noGrp="1"/>
          </p:cNvSpPr>
          <p:nvPr>
            <p:ph type="body" idx="1"/>
          </p:nvPr>
        </p:nvSpPr>
        <p:spPr>
          <a:xfrm>
            <a:off x="457200" y="1399032"/>
            <a:ext cx="11277600" cy="500176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hidden="1"/>
          <p:cNvSpPr>
            <a:spLocks noGrp="1"/>
          </p:cNvSpPr>
          <p:nvPr>
            <p:ph type="dt" sz="half" idx="2"/>
          </p:nvPr>
        </p:nvSpPr>
        <p:spPr>
          <a:xfrm>
            <a:off x="580573" y="6864350"/>
            <a:ext cx="399143"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GB" smtClean="0"/>
              <a:pPr/>
              <a:t>20/10/2023</a:t>
            </a:fld>
            <a:endParaRPr lang="en-GB" dirty="0"/>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endParaRPr lang="en-GB" dirty="0"/>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dirty="0"/>
          </a:p>
        </p:txBody>
      </p:sp>
      <p:sp>
        <p:nvSpPr>
          <p:cNvPr id="7" name="SlideNumber"/>
          <p:cNvSpPr txBox="1"/>
          <p:nvPr userDrawn="1"/>
        </p:nvSpPr>
        <p:spPr>
          <a:xfrm>
            <a:off x="11584118" y="6552456"/>
            <a:ext cx="150682" cy="153888"/>
          </a:xfrm>
          <a:prstGeom prst="rect">
            <a:avLst/>
          </a:prstGeom>
          <a:noFill/>
        </p:spPr>
        <p:txBody>
          <a:bodyPr wrap="none" lIns="0" tIns="0" rIns="0" bIns="0" rtlCol="0" anchor="ctr">
            <a:sp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370" rtl="0" eaLnBrk="1" fontAlgn="auto" latinLnBrk="0" hangingPunct="1">
                <a:lnSpc>
                  <a:spcPct val="100000"/>
                </a:lnSpc>
                <a:spcBef>
                  <a:spcPts val="0"/>
                </a:spcBef>
                <a:spcAft>
                  <a:spcPts val="0"/>
                </a:spcAft>
                <a:buClrTx/>
                <a:buSzTx/>
                <a:buFontTx/>
                <a:buNone/>
                <a:tabLst/>
                <a:defRPr/>
              </a:pPr>
              <a:t>‹#›</a:t>
            </a:fld>
            <a:endParaRPr lang="en-GB" sz="1000" dirty="0">
              <a:solidFill>
                <a:schemeClr val="tx1"/>
              </a:solidFill>
            </a:endParaRPr>
          </a:p>
        </p:txBody>
      </p:sp>
      <p:sp>
        <p:nvSpPr>
          <p:cNvPr id="8" name="DTP_Copyright"/>
          <p:cNvSpPr txBox="1"/>
          <p:nvPr userDrawn="1"/>
        </p:nvSpPr>
        <p:spPr>
          <a:xfrm>
            <a:off x="457200" y="6567848"/>
            <a:ext cx="702115" cy="123111"/>
          </a:xfrm>
          <a:prstGeom prst="rect">
            <a:avLst/>
          </a:prstGeom>
          <a:noFill/>
        </p:spPr>
        <p:txBody>
          <a:bodyPr wrap="none" lIns="0" tIns="0" rIns="0" bIns="0" rtlCol="0" anchor="ctr" anchorCtr="0">
            <a:spAutoFit/>
          </a:bodyPr>
          <a:lstStyle/>
          <a:p>
            <a:pPr marL="0" indent="0" algn="l" defTabSz="914370" rtl="0" eaLnBrk="1" latinLnBrk="0" hangingPunct="1">
              <a:lnSpc>
                <a:spcPct val="100000"/>
              </a:lnSpc>
              <a:spcBef>
                <a:spcPct val="0"/>
              </a:spcBef>
              <a:spcAft>
                <a:spcPct val="0"/>
              </a:spcAft>
              <a:buFontTx/>
              <a:buNone/>
            </a:pPr>
            <a:r>
              <a:rPr lang="en-GB" sz="800" b="0" i="0" u="none" baseline="0">
                <a:solidFill>
                  <a:schemeClr val="tx1"/>
                </a:solidFill>
                <a:latin typeface="+mn-lt"/>
                <a:ea typeface="+mn-ea"/>
                <a:cs typeface="+mn-cs"/>
              </a:rPr>
              <a:t>© Oliver Wyman</a:t>
            </a:r>
            <a:endParaRPr lang="en-GB" sz="800" b="0" i="0" u="none" baseline="0" dirty="0">
              <a:solidFill>
                <a:schemeClr val="tx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9" r:id="rId5"/>
    <p:sldLayoutId id="2147483689" r:id="rId6"/>
    <p:sldLayoutId id="2147483683" r:id="rId7"/>
    <p:sldLayoutId id="2147483651" r:id="rId8"/>
    <p:sldLayoutId id="2147483652" r:id="rId9"/>
    <p:sldLayoutId id="2147483660" r:id="rId10"/>
    <p:sldLayoutId id="2147483653" r:id="rId11"/>
    <p:sldLayoutId id="2147483658" r:id="rId12"/>
    <p:sldLayoutId id="2147483667" r:id="rId13"/>
    <p:sldLayoutId id="2147483668" r:id="rId14"/>
    <p:sldLayoutId id="2147483665" r:id="rId15"/>
    <p:sldLayoutId id="2147483666" r:id="rId16"/>
    <p:sldLayoutId id="2147483664" r:id="rId17"/>
    <p:sldLayoutId id="2147483686" r:id="rId18"/>
    <p:sldLayoutId id="2147483687" r:id="rId19"/>
    <p:sldLayoutId id="2147483661" r:id="rId20"/>
    <p:sldLayoutId id="2147483672" r:id="rId21"/>
    <p:sldLayoutId id="2147483682" r:id="rId22"/>
    <p:sldLayoutId id="2147483684" r:id="rId23"/>
    <p:sldLayoutId id="2147483670" r:id="rId24"/>
    <p:sldLayoutId id="2147483674" r:id="rId25"/>
    <p:sldLayoutId id="2147483675" r:id="rId26"/>
    <p:sldLayoutId id="2147483655" r:id="rId27"/>
    <p:sldLayoutId id="2147483656" r:id="rId28"/>
    <p:sldLayoutId id="2147483690" r:id="rId29"/>
    <p:sldLayoutId id="2147483691" r:id="rId30"/>
  </p:sldLayoutIdLst>
  <p:txStyles>
    <p:titleStyle>
      <a:lvl1pPr algn="l" defTabSz="914370" rtl="0" eaLnBrk="1" latinLnBrk="0" hangingPunct="1">
        <a:lnSpc>
          <a:spcPct val="90000"/>
        </a:lnSpc>
        <a:spcBef>
          <a:spcPct val="0"/>
        </a:spcBef>
        <a:buNone/>
        <a:defRPr sz="2600" b="1" kern="0" cap="all" baseline="0">
          <a:solidFill>
            <a:schemeClr val="tx1"/>
          </a:solidFill>
          <a:latin typeface="+mj-lt"/>
          <a:ea typeface="+mj-ea"/>
          <a:cs typeface="+mj-cs"/>
        </a:defRPr>
      </a:lvl1pPr>
    </p:titleStyle>
    <p:body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370" rtl="0" eaLnBrk="1" latinLnBrk="0" hangingPunct="1">
        <a:defRPr sz="1200" kern="0">
          <a:solidFill>
            <a:schemeClr val="tx1"/>
          </a:solidFill>
          <a:latin typeface="+mn-lt"/>
          <a:ea typeface="+mn-ea"/>
          <a:cs typeface="+mn-cs"/>
        </a:defRPr>
      </a:lvl1pPr>
      <a:lvl2pPr marL="179994" algn="l" defTabSz="914370" rtl="0" eaLnBrk="1" latinLnBrk="0" hangingPunct="1">
        <a:defRPr sz="1200" kern="0">
          <a:solidFill>
            <a:schemeClr val="tx1"/>
          </a:solidFill>
          <a:latin typeface="+mn-lt"/>
          <a:ea typeface="+mn-ea"/>
          <a:cs typeface="+mn-cs"/>
        </a:defRPr>
      </a:lvl2pPr>
      <a:lvl3pPr marL="359988" algn="l" defTabSz="914370" rtl="0" eaLnBrk="1" latinLnBrk="0" hangingPunct="1">
        <a:defRPr sz="1200" kern="0">
          <a:solidFill>
            <a:schemeClr val="tx1"/>
          </a:solidFill>
          <a:latin typeface="+mn-lt"/>
          <a:ea typeface="+mn-ea"/>
          <a:cs typeface="+mn-cs"/>
        </a:defRPr>
      </a:lvl3pPr>
      <a:lvl4pPr marL="539982" algn="l" defTabSz="914370" rtl="0" eaLnBrk="1" latinLnBrk="0" hangingPunct="1">
        <a:defRPr sz="1200" kern="0">
          <a:solidFill>
            <a:schemeClr val="tx1"/>
          </a:solidFill>
          <a:latin typeface="+mn-lt"/>
          <a:ea typeface="+mn-ea"/>
          <a:cs typeface="+mn-cs"/>
        </a:defRPr>
      </a:lvl4pPr>
      <a:lvl5pPr marL="719977" algn="l" defTabSz="914370" rtl="0" eaLnBrk="1" latinLnBrk="0" hangingPunct="1">
        <a:defRPr sz="1200" kern="0">
          <a:solidFill>
            <a:schemeClr val="tx1"/>
          </a:solidFill>
          <a:latin typeface="+mn-lt"/>
          <a:ea typeface="+mn-ea"/>
          <a:cs typeface="+mn-cs"/>
        </a:defRPr>
      </a:lvl5pPr>
      <a:lvl6pPr marL="899971" algn="l" defTabSz="914370" rtl="0" eaLnBrk="1" latinLnBrk="0" hangingPunct="1">
        <a:defRPr sz="1200" kern="0">
          <a:solidFill>
            <a:schemeClr val="tx1"/>
          </a:solidFill>
          <a:latin typeface="+mn-lt"/>
          <a:ea typeface="+mn-ea"/>
          <a:cs typeface="+mn-cs"/>
        </a:defRPr>
      </a:lvl6pPr>
      <a:lvl7pPr marL="1079965" algn="l" defTabSz="914370" rtl="0" eaLnBrk="1" latinLnBrk="0" hangingPunct="1">
        <a:defRPr sz="1200" kern="0">
          <a:solidFill>
            <a:schemeClr val="tx1"/>
          </a:solidFill>
          <a:latin typeface="+mn-lt"/>
          <a:ea typeface="+mn-ea"/>
          <a:cs typeface="+mn-cs"/>
        </a:defRPr>
      </a:lvl7pPr>
      <a:lvl8pPr marL="1259959" algn="l" defTabSz="914370" rtl="0" eaLnBrk="1" latinLnBrk="0" hangingPunct="1">
        <a:defRPr sz="1200" kern="0">
          <a:solidFill>
            <a:schemeClr val="tx1"/>
          </a:solidFill>
          <a:latin typeface="+mn-lt"/>
          <a:ea typeface="+mn-ea"/>
          <a:cs typeface="+mn-cs"/>
        </a:defRPr>
      </a:lvl8pPr>
      <a:lvl9pPr marL="1439953" algn="l" defTabSz="91437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3" pos="288" userDrawn="1">
          <p15:clr>
            <a:srgbClr val="F26B43"/>
          </p15:clr>
        </p15:guide>
        <p15:guide id="4" pos="7392" userDrawn="1">
          <p15:clr>
            <a:srgbClr val="F26B43"/>
          </p15:clr>
        </p15:guide>
        <p15:guide id="6"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6.xml"/><Relationship Id="rId7" Type="http://schemas.openxmlformats.org/officeDocument/2006/relationships/image" Target="../media/image23.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7.xml"/><Relationship Id="rId5" Type="http://schemas.openxmlformats.org/officeDocument/2006/relationships/tags" Target="../tags/tag28.xml"/><Relationship Id="rId4"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1.xml"/><Relationship Id="rId7" Type="http://schemas.openxmlformats.org/officeDocument/2006/relationships/image" Target="../media/image2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7.xml"/><Relationship Id="rId5" Type="http://schemas.openxmlformats.org/officeDocument/2006/relationships/tags" Target="../tags/tag33.xml"/><Relationship Id="rId4" Type="http://schemas.openxmlformats.org/officeDocument/2006/relationships/tags" Target="../tags/tag3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oleObject" Target="../embeddings/oleObject3.bin"/><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slideLayout" Target="../slideLayouts/slideLayout29.xml"/><Relationship Id="rId1" Type="http://schemas.openxmlformats.org/officeDocument/2006/relationships/tags" Target="../tags/tag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chart" Target="../charts/chart1.xml"/><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1.emf"/><Relationship Id="rId9" Type="http://schemas.openxmlformats.org/officeDocument/2006/relationships/image" Target="../media/image12.pn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0.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0.xml"/><Relationship Id="rId1" Type="http://schemas.openxmlformats.org/officeDocument/2006/relationships/tags" Target="../tags/tag6.xml"/><Relationship Id="rId5" Type="http://schemas.openxmlformats.org/officeDocument/2006/relationships/image" Target="../media/image20.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0.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0.xml"/><Relationship Id="rId1" Type="http://schemas.openxmlformats.org/officeDocument/2006/relationships/tags" Target="../tags/tag8.xml"/><Relationship Id="rId5" Type="http://schemas.openxmlformats.org/officeDocument/2006/relationships/image" Target="../media/image22.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1.xml"/><Relationship Id="rId7" Type="http://schemas.openxmlformats.org/officeDocument/2006/relationships/image" Target="../media/image2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7.xml"/><Relationship Id="rId5" Type="http://schemas.openxmlformats.org/officeDocument/2006/relationships/tags" Target="../tags/tag13.xml"/><Relationship Id="rId4" Type="http://schemas.openxmlformats.org/officeDocument/2006/relationships/tags" Target="../tags/tag1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6.xml"/><Relationship Id="rId7" Type="http://schemas.openxmlformats.org/officeDocument/2006/relationships/image" Target="../media/image2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7.xml"/><Relationship Id="rId5" Type="http://schemas.openxmlformats.org/officeDocument/2006/relationships/tags" Target="../tags/tag18.xml"/><Relationship Id="rId4" Type="http://schemas.openxmlformats.org/officeDocument/2006/relationships/tags" Target="../tags/tag1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1.xml"/><Relationship Id="rId7" Type="http://schemas.openxmlformats.org/officeDocument/2006/relationships/image" Target="../media/image2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7.xml"/><Relationship Id="rId5" Type="http://schemas.openxmlformats.org/officeDocument/2006/relationships/tags" Target="../tags/tag23.xml"/><Relationship Id="rId4"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24FA3B-916F-DAA0-EE8D-2D6B82963109}"/>
              </a:ext>
            </a:extLst>
          </p:cNvPr>
          <p:cNvGraphicFramePr>
            <a:graphicFrameLocks noChangeAspect="1"/>
          </p:cNvGraphicFramePr>
          <p:nvPr>
            <p:custDataLst>
              <p:tags r:id="rId1"/>
            </p:custDataLst>
            <p:extLst>
              <p:ext uri="{D42A27DB-BD31-4B8C-83A1-F6EECF244321}">
                <p14:modId xmlns:p14="http://schemas.microsoft.com/office/powerpoint/2010/main" val="432703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81292F4-80CE-446B-B6C5-4A87A7FB35BF}"/>
              </a:ext>
            </a:extLst>
          </p:cNvPr>
          <p:cNvSpPr>
            <a:spLocks noGrp="1"/>
          </p:cNvSpPr>
          <p:nvPr>
            <p:ph type="body" sz="quarter" idx="10"/>
          </p:nvPr>
        </p:nvSpPr>
        <p:spPr>
          <a:xfrm>
            <a:off x="467360" y="1754547"/>
            <a:ext cx="9321800" cy="2105256"/>
          </a:xfrm>
        </p:spPr>
        <p:txBody>
          <a:bodyPr/>
          <a:lstStyle/>
          <a:p>
            <a:r>
              <a:rPr lang="en-US" sz="8000" dirty="0">
                <a:solidFill>
                  <a:schemeClr val="bg1"/>
                </a:solidFill>
              </a:rPr>
              <a:t>Honey, I blew up the…interest rates?</a:t>
            </a:r>
            <a:endParaRPr lang="en-GB" sz="8000" cap="all" dirty="0">
              <a:solidFill>
                <a:schemeClr val="bg1"/>
              </a:solidFill>
              <a:latin typeface="+mn-lt"/>
              <a:ea typeface="+mn-ea"/>
              <a:cs typeface="+mn-cs"/>
            </a:endParaRPr>
          </a:p>
        </p:txBody>
      </p:sp>
      <p:sp>
        <p:nvSpPr>
          <p:cNvPr id="3" name="Text Placeholder 2">
            <a:extLst>
              <a:ext uri="{FF2B5EF4-FFF2-40B4-BE49-F238E27FC236}">
                <a16:creationId xmlns:a16="http://schemas.microsoft.com/office/drawing/2014/main" id="{6A0E1A92-842C-4236-9D3F-35B20188A890}"/>
              </a:ext>
            </a:extLst>
          </p:cNvPr>
          <p:cNvSpPr>
            <a:spLocks noGrp="1"/>
          </p:cNvSpPr>
          <p:nvPr>
            <p:ph type="body" sz="quarter" idx="11"/>
          </p:nvPr>
        </p:nvSpPr>
        <p:spPr>
          <a:xfrm>
            <a:off x="487680" y="5769884"/>
            <a:ext cx="9321800" cy="307777"/>
          </a:xfrm>
        </p:spPr>
        <p:txBody>
          <a:bodyPr/>
          <a:lstStyle/>
          <a:p>
            <a:r>
              <a:rPr lang="en-GB" b="1" dirty="0">
                <a:solidFill>
                  <a:schemeClr val="bg1"/>
                </a:solidFill>
              </a:rPr>
              <a:t>November 2, 2023</a:t>
            </a:r>
          </a:p>
        </p:txBody>
      </p:sp>
      <p:pic>
        <p:nvPicPr>
          <p:cNvPr id="7" name="Picture 2" descr="Picture">
            <a:extLst>
              <a:ext uri="{FF2B5EF4-FFF2-40B4-BE49-F238E27FC236}">
                <a16:creationId xmlns:a16="http://schemas.microsoft.com/office/drawing/2014/main" id="{B06FDC5A-4B4B-AFF4-B43E-4EE55D8ABF85}"/>
              </a:ext>
            </a:extLst>
          </p:cNvPr>
          <p:cNvPicPr>
            <a:picLocks noChangeAspect="1" noChangeArrowheads="1"/>
          </p:cNvPicPr>
          <p:nvPr/>
        </p:nvPicPr>
        <p:blipFill>
          <a:blip r:embed="rId6">
            <a:biLevel thresh="2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13027" y="-444613"/>
            <a:ext cx="2535116" cy="82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47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CF0E4-B040-9076-9B9E-5D8EB63C9A9A}"/>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D44FD91-8555-B65B-97F1-FDC23A059883}"/>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7994BBD5-30B4-BAB3-395D-487EBB7A3511}"/>
              </a:ext>
            </a:extLst>
          </p:cNvPr>
          <p:cNvSpPr/>
          <p:nvPr>
            <p:custDataLst>
              <p:tags r:id="rId4"/>
            </p:custDataLst>
          </p:nvPr>
        </p:nvSpPr>
        <p:spPr>
          <a:xfrm>
            <a:off x="3200400" y="2571750"/>
            <a:ext cx="8483600" cy="1714500"/>
          </a:xfrm>
          <a:prstGeom prst="rect">
            <a:avLst/>
          </a:prstGeom>
          <a:noFill/>
          <a:ln w="9525">
            <a:solidFill>
              <a:srgbClr val="FFFFFF"/>
            </a:solidFill>
            <a:miter lim="800000"/>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2400" b="1" kern="0" dirty="0">
                <a:solidFill>
                  <a:srgbClr val="5B5B5B"/>
                </a:solidFill>
              </a:rPr>
              <a:t>Which of the following actuarial activities has been most heavily impacted from recent changes in economic conditions?</a:t>
            </a:r>
            <a:endParaRPr lang="en-GB" sz="2400" b="1" kern="0" dirty="0" err="1">
              <a:solidFill>
                <a:srgbClr val="5B5B5B"/>
              </a:solidFill>
            </a:endParaRPr>
          </a:p>
        </p:txBody>
      </p:sp>
      <p:sp>
        <p:nvSpPr>
          <p:cNvPr id="7" name="Rectangle 6">
            <a:extLst>
              <a:ext uri="{FF2B5EF4-FFF2-40B4-BE49-F238E27FC236}">
                <a16:creationId xmlns:a16="http://schemas.microsoft.com/office/drawing/2014/main" id="{54F0DA5B-0F3A-D7F1-DD67-E72ADA1DF986}"/>
              </a:ext>
            </a:extLst>
          </p:cNvPr>
          <p:cNvSpPr/>
          <p:nvPr>
            <p:custDataLst>
              <p:tags r:id="rId5"/>
            </p:custDataLst>
          </p:nvPr>
        </p:nvSpPr>
        <p:spPr>
          <a:xfrm>
            <a:off x="3200400" y="6096000"/>
            <a:ext cx="8737600" cy="51012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300" b="1" kern="0">
                <a:solidFill>
                  <a:srgbClr val="5B5B5B"/>
                </a:solidFill>
              </a:rPr>
              <a:t>ⓘ</a:t>
            </a:r>
            <a:r>
              <a:rPr lang="en-US" sz="1400" kern="0">
                <a:solidFill>
                  <a:srgbClr val="5B5B5B"/>
                </a:solidFill>
              </a:rPr>
              <a:t> Start presenting to display the poll results on this slide.</a:t>
            </a:r>
            <a:endParaRPr lang="en-GB" sz="1400" kern="0" dirty="0" err="1">
              <a:solidFill>
                <a:srgbClr val="5B5B5B"/>
              </a:solidFill>
            </a:endParaRPr>
          </a:p>
        </p:txBody>
      </p:sp>
    </p:spTree>
    <p:custDataLst>
      <p:tags r:id="rId1"/>
    </p:custDataLst>
    <p:extLst>
      <p:ext uri="{BB962C8B-B14F-4D97-AF65-F5344CB8AC3E}">
        <p14:creationId xmlns:p14="http://schemas.microsoft.com/office/powerpoint/2010/main" val="54263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0ABAF-E1F6-2ED7-B2D5-44780465071E}"/>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03E1343-6311-6122-AAFB-43620055D4FF}"/>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9064BD9-1DA9-53AD-B0E2-50AC9CDC5D7F}"/>
              </a:ext>
            </a:extLst>
          </p:cNvPr>
          <p:cNvSpPr/>
          <p:nvPr>
            <p:custDataLst>
              <p:tags r:id="rId4"/>
            </p:custDataLst>
          </p:nvPr>
        </p:nvSpPr>
        <p:spPr>
          <a:xfrm>
            <a:off x="3200400" y="2571750"/>
            <a:ext cx="8483600" cy="1714500"/>
          </a:xfrm>
          <a:prstGeom prst="rect">
            <a:avLst/>
          </a:prstGeom>
          <a:noFill/>
          <a:ln w="9525">
            <a:solidFill>
              <a:srgbClr val="FFFFFF"/>
            </a:solidFill>
            <a:miter lim="800000"/>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GB" sz="3600" b="1" kern="0">
                <a:solidFill>
                  <a:srgbClr val="5B5B5B"/>
                </a:solidFill>
              </a:rPr>
              <a:t>Audience Q&amp;A Session</a:t>
            </a:r>
            <a:endParaRPr lang="en-GB" sz="3600" b="1" kern="0" dirty="0" err="1">
              <a:solidFill>
                <a:srgbClr val="5B5B5B"/>
              </a:solidFill>
            </a:endParaRPr>
          </a:p>
        </p:txBody>
      </p:sp>
      <p:sp>
        <p:nvSpPr>
          <p:cNvPr id="7" name="Rectangle 6">
            <a:extLst>
              <a:ext uri="{FF2B5EF4-FFF2-40B4-BE49-F238E27FC236}">
                <a16:creationId xmlns:a16="http://schemas.microsoft.com/office/drawing/2014/main" id="{CCCEAC9B-8350-57F3-A7F5-8BEDA69AF0E4}"/>
              </a:ext>
            </a:extLst>
          </p:cNvPr>
          <p:cNvSpPr/>
          <p:nvPr>
            <p:custDataLst>
              <p:tags r:id="rId5"/>
            </p:custDataLst>
          </p:nvPr>
        </p:nvSpPr>
        <p:spPr>
          <a:xfrm>
            <a:off x="3200400" y="6096000"/>
            <a:ext cx="8737600" cy="51012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300" b="1" kern="0">
                <a:solidFill>
                  <a:srgbClr val="5B5B5B"/>
                </a:solidFill>
              </a:rPr>
              <a:t>ⓘ</a:t>
            </a:r>
            <a:r>
              <a:rPr lang="en-US" sz="1400" kern="0">
                <a:solidFill>
                  <a:srgbClr val="5B5B5B"/>
                </a:solidFill>
              </a:rPr>
              <a:t> Start presenting to display the audience questions on this slide.</a:t>
            </a:r>
            <a:endParaRPr lang="en-GB" sz="1400" kern="0" dirty="0" err="1">
              <a:solidFill>
                <a:srgbClr val="5B5B5B"/>
              </a:solidFill>
            </a:endParaRPr>
          </a:p>
        </p:txBody>
      </p:sp>
    </p:spTree>
    <p:custDataLst>
      <p:tags r:id="rId1"/>
    </p:custDataLst>
    <p:extLst>
      <p:ext uri="{BB962C8B-B14F-4D97-AF65-F5344CB8AC3E}">
        <p14:creationId xmlns:p14="http://schemas.microsoft.com/office/powerpoint/2010/main" val="225863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8639464-13A6-4A0A-859D-6B65B7DAA5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48639464-13A6-4A0A-859D-6B65B7DAA5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7ACD1FA7-9089-4346-A5CA-11CAC3D93B96}"/>
              </a:ext>
            </a:extLst>
          </p:cNvPr>
          <p:cNvSpPr txBox="1">
            <a:spLocks/>
          </p:cNvSpPr>
          <p:nvPr/>
        </p:nvSpPr>
        <p:spPr>
          <a:xfrm>
            <a:off x="457200" y="384048"/>
            <a:ext cx="11277600" cy="758952"/>
          </a:xfrm>
          <a:prstGeom prst="rect">
            <a:avLst/>
          </a:prstGeom>
        </p:spPr>
        <p:txBody>
          <a:bodyPr vert="horz" lIns="0" tIns="0" rIns="0" bIns="0" rtlCol="0" anchorCtr="0">
            <a:noAutofit/>
          </a:bodyPr>
          <a:lstStyle>
            <a:lvl1pPr algn="l" defTabSz="1161105" rtl="0" eaLnBrk="1" latinLnBrk="0" hangingPunct="1">
              <a:lnSpc>
                <a:spcPct val="88000"/>
              </a:lnSpc>
              <a:spcBef>
                <a:spcPct val="0"/>
              </a:spcBef>
              <a:buNone/>
              <a:defRPr sz="2540" kern="0">
                <a:solidFill>
                  <a:schemeClr val="tx2"/>
                </a:solidFill>
                <a:latin typeface="+mj-lt"/>
                <a:ea typeface="+mj-ea"/>
                <a:cs typeface="+mj-cs"/>
              </a:defRPr>
            </a:lvl1pPr>
          </a:lstStyle>
          <a:p>
            <a:pPr>
              <a:defRPr/>
            </a:pPr>
            <a:r>
              <a:rPr lang="en-GB" sz="2800" b="1" cap="all" dirty="0">
                <a:solidFill>
                  <a:schemeClr val="tx1"/>
                </a:solidFill>
                <a:latin typeface="Oswald bold (headings)"/>
              </a:rPr>
              <a:t>Honey, I blew up the…interest rates?</a:t>
            </a:r>
          </a:p>
          <a:p>
            <a:pPr>
              <a:defRPr/>
            </a:pPr>
            <a:r>
              <a:rPr lang="en-GB" sz="1800" kern="1200" dirty="0">
                <a:solidFill>
                  <a:schemeClr val="tx1"/>
                </a:solidFill>
                <a:latin typeface="+mn-lt"/>
                <a:ea typeface="+mn-ea"/>
                <a:cs typeface="+mn-cs"/>
              </a:rPr>
              <a:t>The 10-year treasury rate has a strong correlation with Rick </a:t>
            </a:r>
            <a:r>
              <a:rPr lang="en-GB" sz="1800" kern="1200" dirty="0" err="1">
                <a:solidFill>
                  <a:schemeClr val="tx1"/>
                </a:solidFill>
                <a:latin typeface="+mn-lt"/>
                <a:ea typeface="+mn-ea"/>
                <a:cs typeface="+mn-cs"/>
              </a:rPr>
              <a:t>Moranis</a:t>
            </a:r>
            <a:r>
              <a:rPr lang="en-GB" sz="1800" kern="1200" dirty="0">
                <a:solidFill>
                  <a:schemeClr val="tx1"/>
                </a:solidFill>
                <a:latin typeface="+mn-lt"/>
                <a:ea typeface="+mn-ea"/>
                <a:cs typeface="+mn-cs"/>
              </a:rPr>
              <a:t>’ acting career over the past 20-years</a:t>
            </a:r>
          </a:p>
        </p:txBody>
      </p:sp>
      <p:graphicFrame>
        <p:nvGraphicFramePr>
          <p:cNvPr id="5" name="Chart 4">
            <a:extLst>
              <a:ext uri="{FF2B5EF4-FFF2-40B4-BE49-F238E27FC236}">
                <a16:creationId xmlns:a16="http://schemas.microsoft.com/office/drawing/2014/main" id="{A61E01A4-E49B-4535-82F4-E899CB92281C}"/>
              </a:ext>
            </a:extLst>
          </p:cNvPr>
          <p:cNvGraphicFramePr/>
          <p:nvPr>
            <p:extLst>
              <p:ext uri="{D42A27DB-BD31-4B8C-83A1-F6EECF244321}">
                <p14:modId xmlns:p14="http://schemas.microsoft.com/office/powerpoint/2010/main" val="1425560948"/>
              </p:ext>
            </p:extLst>
          </p:nvPr>
        </p:nvGraphicFramePr>
        <p:xfrm>
          <a:off x="457200" y="1362287"/>
          <a:ext cx="11154229" cy="5056294"/>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Connector 2">
            <a:extLst>
              <a:ext uri="{FF2B5EF4-FFF2-40B4-BE49-F238E27FC236}">
                <a16:creationId xmlns:a16="http://schemas.microsoft.com/office/drawing/2014/main" id="{837AF7DA-2AF1-4398-959E-0FE78377E164}"/>
              </a:ext>
            </a:extLst>
          </p:cNvPr>
          <p:cNvCxnSpPr>
            <a:cxnSpLocks/>
          </p:cNvCxnSpPr>
          <p:nvPr/>
        </p:nvCxnSpPr>
        <p:spPr>
          <a:xfrm>
            <a:off x="2212733" y="3810412"/>
            <a:ext cx="0" cy="897841"/>
          </a:xfrm>
          <a:prstGeom prst="line">
            <a:avLst/>
          </a:prstGeom>
          <a:ln w="28575" cap="rnd">
            <a:solidFill>
              <a:schemeClr val="tx2">
                <a:alpha val="50000"/>
              </a:schemeClr>
            </a:solidFill>
            <a:headEnd type="oval" w="lg" len="lg"/>
          </a:ln>
          <a:effectLst>
            <a:reflection stA="5000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A1B3BB-AF13-49F1-88B2-08E22E306887}"/>
              </a:ext>
            </a:extLst>
          </p:cNvPr>
          <p:cNvSpPr txBox="1"/>
          <p:nvPr/>
        </p:nvSpPr>
        <p:spPr>
          <a:xfrm>
            <a:off x="1637818" y="4700413"/>
            <a:ext cx="2268638" cy="646331"/>
          </a:xfrm>
          <a:prstGeom prst="rect">
            <a:avLst/>
          </a:prstGeom>
          <a:noFill/>
        </p:spPr>
        <p:txBody>
          <a:bodyPr wrap="square" rtlCol="0">
            <a:spAutoFit/>
          </a:bodyPr>
          <a:lstStyle/>
          <a:p>
            <a:r>
              <a:rPr lang="en-GB" sz="1200" b="1" dirty="0">
                <a:solidFill>
                  <a:schemeClr val="tx2">
                    <a:lumMod val="50000"/>
                  </a:schemeClr>
                </a:solidFill>
              </a:rPr>
              <a:t>Moranis begins his acting career, with a role on the Canadian sketch comedy series “SCTV”</a:t>
            </a:r>
          </a:p>
        </p:txBody>
      </p:sp>
      <p:sp>
        <p:nvSpPr>
          <p:cNvPr id="18" name="TextBox 17">
            <a:extLst>
              <a:ext uri="{FF2B5EF4-FFF2-40B4-BE49-F238E27FC236}">
                <a16:creationId xmlns:a16="http://schemas.microsoft.com/office/drawing/2014/main" id="{3F0E654A-0DAA-4876-ADAC-1DCD90E1B28B}"/>
              </a:ext>
            </a:extLst>
          </p:cNvPr>
          <p:cNvSpPr txBox="1"/>
          <p:nvPr/>
        </p:nvSpPr>
        <p:spPr>
          <a:xfrm>
            <a:off x="3137504" y="3802556"/>
            <a:ext cx="1625481" cy="646331"/>
          </a:xfrm>
          <a:prstGeom prst="rect">
            <a:avLst/>
          </a:prstGeom>
          <a:noFill/>
        </p:spPr>
        <p:txBody>
          <a:bodyPr wrap="square" rtlCol="0">
            <a:spAutoFit/>
          </a:bodyPr>
          <a:lstStyle/>
          <a:p>
            <a:r>
              <a:rPr lang="en-GB" sz="1200" b="1" dirty="0">
                <a:solidFill>
                  <a:schemeClr val="tx2">
                    <a:lumMod val="50000"/>
                  </a:schemeClr>
                </a:solidFill>
              </a:rPr>
              <a:t>Moranis makes his ‘on screen’ debut in the movie Strange Brew</a:t>
            </a:r>
          </a:p>
        </p:txBody>
      </p:sp>
      <p:cxnSp>
        <p:nvCxnSpPr>
          <p:cNvPr id="21" name="Straight Connector 20">
            <a:extLst>
              <a:ext uri="{FF2B5EF4-FFF2-40B4-BE49-F238E27FC236}">
                <a16:creationId xmlns:a16="http://schemas.microsoft.com/office/drawing/2014/main" id="{F4451BE0-F889-435F-BBDB-8053DD7C7879}"/>
              </a:ext>
            </a:extLst>
          </p:cNvPr>
          <p:cNvCxnSpPr>
            <a:cxnSpLocks/>
          </p:cNvCxnSpPr>
          <p:nvPr/>
        </p:nvCxnSpPr>
        <p:spPr>
          <a:xfrm flipV="1">
            <a:off x="3920927" y="1467751"/>
            <a:ext cx="0" cy="1097280"/>
          </a:xfrm>
          <a:prstGeom prst="line">
            <a:avLst/>
          </a:prstGeom>
          <a:ln w="28575" cap="rnd">
            <a:solidFill>
              <a:schemeClr val="tx2">
                <a:alpha val="50000"/>
              </a:schemeClr>
            </a:solidFill>
            <a:headEnd type="oval" w="lg" len="lg"/>
          </a:ln>
          <a:effectLst>
            <a:reflection stA="5000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2461C83-1848-44A2-82C6-CB26CCE2DCB4}"/>
              </a:ext>
            </a:extLst>
          </p:cNvPr>
          <p:cNvSpPr txBox="1"/>
          <p:nvPr/>
        </p:nvSpPr>
        <p:spPr>
          <a:xfrm>
            <a:off x="3586223" y="1055833"/>
            <a:ext cx="2987699" cy="461665"/>
          </a:xfrm>
          <a:prstGeom prst="rect">
            <a:avLst/>
          </a:prstGeom>
          <a:noFill/>
        </p:spPr>
        <p:txBody>
          <a:bodyPr wrap="square" rtlCol="0">
            <a:spAutoFit/>
          </a:bodyPr>
          <a:lstStyle/>
          <a:p>
            <a:r>
              <a:rPr lang="en-GB" sz="1200" b="1" dirty="0">
                <a:solidFill>
                  <a:schemeClr val="tx2">
                    <a:lumMod val="50000"/>
                  </a:schemeClr>
                </a:solidFill>
              </a:rPr>
              <a:t>Moranis continues his box office success with a leading role in Ghost Busters</a:t>
            </a:r>
          </a:p>
        </p:txBody>
      </p:sp>
      <p:cxnSp>
        <p:nvCxnSpPr>
          <p:cNvPr id="23" name="Straight Connector 22">
            <a:extLst>
              <a:ext uri="{FF2B5EF4-FFF2-40B4-BE49-F238E27FC236}">
                <a16:creationId xmlns:a16="http://schemas.microsoft.com/office/drawing/2014/main" id="{6230E56F-45D2-4D6B-B4D5-C4C21BB17DA6}"/>
              </a:ext>
            </a:extLst>
          </p:cNvPr>
          <p:cNvCxnSpPr>
            <a:cxnSpLocks/>
          </p:cNvCxnSpPr>
          <p:nvPr/>
        </p:nvCxnSpPr>
        <p:spPr>
          <a:xfrm flipV="1">
            <a:off x="4757905" y="2570469"/>
            <a:ext cx="0" cy="1005840"/>
          </a:xfrm>
          <a:prstGeom prst="line">
            <a:avLst/>
          </a:prstGeom>
          <a:ln w="28575" cap="rnd">
            <a:solidFill>
              <a:schemeClr val="tx2">
                <a:alpha val="50000"/>
              </a:schemeClr>
            </a:solidFill>
            <a:headEnd type="oval" w="lg" len="lg"/>
          </a:ln>
          <a:effectLst>
            <a:reflection stA="5000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2398F3F-6688-45FE-BDB5-094D7B6A11C6}"/>
              </a:ext>
            </a:extLst>
          </p:cNvPr>
          <p:cNvSpPr txBox="1"/>
          <p:nvPr/>
        </p:nvSpPr>
        <p:spPr>
          <a:xfrm>
            <a:off x="4255631" y="2144930"/>
            <a:ext cx="2459494" cy="461665"/>
          </a:xfrm>
          <a:prstGeom prst="rect">
            <a:avLst/>
          </a:prstGeom>
          <a:noFill/>
        </p:spPr>
        <p:txBody>
          <a:bodyPr wrap="square" rtlCol="0">
            <a:spAutoFit/>
          </a:bodyPr>
          <a:lstStyle/>
          <a:p>
            <a:r>
              <a:rPr lang="en-GB" sz="1200" b="1" dirty="0">
                <a:solidFill>
                  <a:schemeClr val="tx2">
                    <a:lumMod val="50000"/>
                  </a:schemeClr>
                </a:solidFill>
              </a:rPr>
              <a:t>Moranis plays the lead character in Honey, I Shrunk the Kid </a:t>
            </a:r>
          </a:p>
        </p:txBody>
      </p:sp>
      <p:cxnSp>
        <p:nvCxnSpPr>
          <p:cNvPr id="27" name="Straight Connector 26">
            <a:extLst>
              <a:ext uri="{FF2B5EF4-FFF2-40B4-BE49-F238E27FC236}">
                <a16:creationId xmlns:a16="http://schemas.microsoft.com/office/drawing/2014/main" id="{B23AA69C-8AEA-4482-B820-4A071C58F532}"/>
              </a:ext>
            </a:extLst>
          </p:cNvPr>
          <p:cNvCxnSpPr>
            <a:cxnSpLocks/>
          </p:cNvCxnSpPr>
          <p:nvPr/>
        </p:nvCxnSpPr>
        <p:spPr>
          <a:xfrm>
            <a:off x="5689720" y="4371665"/>
            <a:ext cx="0" cy="1005840"/>
          </a:xfrm>
          <a:prstGeom prst="line">
            <a:avLst/>
          </a:prstGeom>
          <a:ln w="28575" cap="rnd">
            <a:solidFill>
              <a:schemeClr val="tx2">
                <a:alpha val="50000"/>
              </a:schemeClr>
            </a:solidFill>
            <a:headEnd type="oval" w="lg" len="lg"/>
          </a:ln>
          <a:effectLst>
            <a:reflection stA="5000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9272096-528A-4613-80C2-01AFFFF7D52B}"/>
              </a:ext>
            </a:extLst>
          </p:cNvPr>
          <p:cNvSpPr txBox="1"/>
          <p:nvPr/>
        </p:nvSpPr>
        <p:spPr>
          <a:xfrm>
            <a:off x="4920076" y="5325517"/>
            <a:ext cx="2268638" cy="646331"/>
          </a:xfrm>
          <a:prstGeom prst="rect">
            <a:avLst/>
          </a:prstGeom>
          <a:noFill/>
        </p:spPr>
        <p:txBody>
          <a:bodyPr wrap="square" rtlCol="0">
            <a:spAutoFit/>
          </a:bodyPr>
          <a:lstStyle/>
          <a:p>
            <a:r>
              <a:rPr lang="en-GB" sz="1200" b="1" dirty="0">
                <a:solidFill>
                  <a:schemeClr val="tx2">
                    <a:lumMod val="50000"/>
                  </a:schemeClr>
                </a:solidFill>
              </a:rPr>
              <a:t>Moranis again plays the lead in a sequel to Honey, I Shrunk the Kids; Honey, I Blew Up the Kid</a:t>
            </a:r>
          </a:p>
        </p:txBody>
      </p:sp>
      <p:cxnSp>
        <p:nvCxnSpPr>
          <p:cNvPr id="29" name="Straight Connector 28">
            <a:extLst>
              <a:ext uri="{FF2B5EF4-FFF2-40B4-BE49-F238E27FC236}">
                <a16:creationId xmlns:a16="http://schemas.microsoft.com/office/drawing/2014/main" id="{97293284-7036-4090-BCC3-F003C23EDA5C}"/>
              </a:ext>
            </a:extLst>
          </p:cNvPr>
          <p:cNvCxnSpPr>
            <a:cxnSpLocks/>
          </p:cNvCxnSpPr>
          <p:nvPr/>
        </p:nvCxnSpPr>
        <p:spPr>
          <a:xfrm flipV="1">
            <a:off x="6628438" y="3519704"/>
            <a:ext cx="0" cy="1005840"/>
          </a:xfrm>
          <a:prstGeom prst="line">
            <a:avLst/>
          </a:prstGeom>
          <a:ln w="28575" cap="rnd">
            <a:solidFill>
              <a:schemeClr val="tx2">
                <a:alpha val="50000"/>
              </a:schemeClr>
            </a:solidFill>
            <a:headEnd type="oval" w="lg" len="lg"/>
          </a:ln>
          <a:effectLst>
            <a:reflection stA="5000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29CA2D5-1841-4E5C-A586-39933EE06C3A}"/>
              </a:ext>
            </a:extLst>
          </p:cNvPr>
          <p:cNvSpPr txBox="1"/>
          <p:nvPr/>
        </p:nvSpPr>
        <p:spPr>
          <a:xfrm>
            <a:off x="6013071" y="2724295"/>
            <a:ext cx="2331834" cy="830997"/>
          </a:xfrm>
          <a:prstGeom prst="rect">
            <a:avLst/>
          </a:prstGeom>
          <a:noFill/>
        </p:spPr>
        <p:txBody>
          <a:bodyPr wrap="square" rtlCol="0">
            <a:spAutoFit/>
          </a:bodyPr>
          <a:lstStyle/>
          <a:p>
            <a:r>
              <a:rPr lang="en-GB" sz="1200" b="1" dirty="0">
                <a:solidFill>
                  <a:schemeClr val="tx2">
                    <a:lumMod val="50000"/>
                  </a:schemeClr>
                </a:solidFill>
              </a:rPr>
              <a:t>Completing one of the lesser acknowledged trilogies, Moranis again plays the lead role in Honey, we Shrunk Ourselves</a:t>
            </a:r>
          </a:p>
        </p:txBody>
      </p:sp>
      <p:cxnSp>
        <p:nvCxnSpPr>
          <p:cNvPr id="31" name="Straight Connector 30">
            <a:extLst>
              <a:ext uri="{FF2B5EF4-FFF2-40B4-BE49-F238E27FC236}">
                <a16:creationId xmlns:a16="http://schemas.microsoft.com/office/drawing/2014/main" id="{81F13778-BFB3-4539-A5C8-9ACA1784E752}"/>
              </a:ext>
            </a:extLst>
          </p:cNvPr>
          <p:cNvCxnSpPr>
            <a:cxnSpLocks/>
          </p:cNvCxnSpPr>
          <p:nvPr/>
        </p:nvCxnSpPr>
        <p:spPr>
          <a:xfrm>
            <a:off x="3632717" y="2653158"/>
            <a:ext cx="0" cy="1188720"/>
          </a:xfrm>
          <a:prstGeom prst="line">
            <a:avLst/>
          </a:prstGeom>
          <a:ln w="28575" cap="rnd">
            <a:solidFill>
              <a:schemeClr val="tx2">
                <a:alpha val="50000"/>
              </a:schemeClr>
            </a:solidFill>
            <a:headEnd type="oval" w="lg" len="lg"/>
          </a:ln>
          <a:effectLst>
            <a:reflection stA="50000" endPos="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7803854-DDC9-49B9-A7C1-6C2973692579}"/>
              </a:ext>
            </a:extLst>
          </p:cNvPr>
          <p:cNvCxnSpPr>
            <a:cxnSpLocks/>
          </p:cNvCxnSpPr>
          <p:nvPr/>
        </p:nvCxnSpPr>
        <p:spPr>
          <a:xfrm flipV="1">
            <a:off x="10386352" y="4359662"/>
            <a:ext cx="0" cy="914400"/>
          </a:xfrm>
          <a:prstGeom prst="line">
            <a:avLst/>
          </a:prstGeom>
          <a:ln w="28575" cap="rnd">
            <a:solidFill>
              <a:schemeClr val="tx2">
                <a:alpha val="50000"/>
              </a:schemeClr>
            </a:solidFill>
            <a:headEnd type="oval" w="lg" len="lg"/>
          </a:ln>
          <a:effectLst>
            <a:reflection stA="5000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0ADCC9F-494F-4DBD-A255-8A49100EBA16}"/>
              </a:ext>
            </a:extLst>
          </p:cNvPr>
          <p:cNvSpPr txBox="1"/>
          <p:nvPr/>
        </p:nvSpPr>
        <p:spPr>
          <a:xfrm>
            <a:off x="9068828" y="3736845"/>
            <a:ext cx="2037084" cy="646331"/>
          </a:xfrm>
          <a:prstGeom prst="rect">
            <a:avLst/>
          </a:prstGeom>
          <a:noFill/>
        </p:spPr>
        <p:txBody>
          <a:bodyPr wrap="square" rtlCol="0">
            <a:spAutoFit/>
          </a:bodyPr>
          <a:lstStyle/>
          <a:p>
            <a:r>
              <a:rPr lang="en-GB" sz="1200" b="1" dirty="0">
                <a:solidFill>
                  <a:schemeClr val="tx2">
                    <a:lumMod val="50000"/>
                  </a:schemeClr>
                </a:solidFill>
              </a:rPr>
              <a:t>Moranis returns to acting, with a minor role in the show The Goldbergs</a:t>
            </a:r>
          </a:p>
        </p:txBody>
      </p:sp>
      <p:cxnSp>
        <p:nvCxnSpPr>
          <p:cNvPr id="36" name="Straight Connector 35">
            <a:extLst>
              <a:ext uri="{FF2B5EF4-FFF2-40B4-BE49-F238E27FC236}">
                <a16:creationId xmlns:a16="http://schemas.microsoft.com/office/drawing/2014/main" id="{2F14054F-47F6-47AB-831F-6A02C5BB4CC7}"/>
              </a:ext>
            </a:extLst>
          </p:cNvPr>
          <p:cNvCxnSpPr>
            <a:cxnSpLocks/>
          </p:cNvCxnSpPr>
          <p:nvPr/>
        </p:nvCxnSpPr>
        <p:spPr>
          <a:xfrm flipV="1">
            <a:off x="11215873" y="3739691"/>
            <a:ext cx="0" cy="1371600"/>
          </a:xfrm>
          <a:prstGeom prst="line">
            <a:avLst/>
          </a:prstGeom>
          <a:ln w="28575" cap="rnd">
            <a:solidFill>
              <a:schemeClr val="tx2">
                <a:alpha val="50000"/>
              </a:schemeClr>
            </a:solidFill>
            <a:headEnd type="oval" w="lg" len="lg"/>
          </a:ln>
          <a:effectLst>
            <a:reflection stA="50000"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05FE2AE-45FC-4A59-A268-1B2331DAAE3E}"/>
              </a:ext>
            </a:extLst>
          </p:cNvPr>
          <p:cNvSpPr txBox="1"/>
          <p:nvPr/>
        </p:nvSpPr>
        <p:spPr>
          <a:xfrm>
            <a:off x="9766906" y="2925527"/>
            <a:ext cx="2114478" cy="830997"/>
          </a:xfrm>
          <a:prstGeom prst="rect">
            <a:avLst/>
          </a:prstGeom>
          <a:noFill/>
        </p:spPr>
        <p:txBody>
          <a:bodyPr wrap="square" rtlCol="0">
            <a:spAutoFit/>
          </a:bodyPr>
          <a:lstStyle/>
          <a:p>
            <a:r>
              <a:rPr lang="en-GB" sz="1200" b="1" dirty="0">
                <a:solidFill>
                  <a:schemeClr val="tx2">
                    <a:lumMod val="50000"/>
                  </a:schemeClr>
                </a:solidFill>
              </a:rPr>
              <a:t>A reboot of the movie Honey, I Shrunk the Kid is rumoured, with Moranis slated to play a key role</a:t>
            </a:r>
          </a:p>
        </p:txBody>
      </p:sp>
      <p:pic>
        <p:nvPicPr>
          <p:cNvPr id="3076" name="Picture 4" descr="Strange Brew (1983) - IMDb">
            <a:extLst>
              <a:ext uri="{FF2B5EF4-FFF2-40B4-BE49-F238E27FC236}">
                <a16:creationId xmlns:a16="http://schemas.microsoft.com/office/drawing/2014/main" id="{89F21188-9073-49F7-B6D3-4F50316529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7079" y="3117360"/>
            <a:ext cx="4393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red tomato with green stem&#10;&#10;Description automatically generated">
            <a:extLst>
              <a:ext uri="{FF2B5EF4-FFF2-40B4-BE49-F238E27FC236}">
                <a16:creationId xmlns:a16="http://schemas.microsoft.com/office/drawing/2014/main" id="{30847881-E975-4F9A-AC46-807CC9A266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2793" y="3078469"/>
            <a:ext cx="457200" cy="457200"/>
          </a:xfrm>
          <a:prstGeom prst="rect">
            <a:avLst/>
          </a:prstGeom>
        </p:spPr>
      </p:pic>
      <p:sp>
        <p:nvSpPr>
          <p:cNvPr id="44" name="TextBox 43">
            <a:extLst>
              <a:ext uri="{FF2B5EF4-FFF2-40B4-BE49-F238E27FC236}">
                <a16:creationId xmlns:a16="http://schemas.microsoft.com/office/drawing/2014/main" id="{C898E7D1-8A2E-4274-B282-BBFBDE0B0586}"/>
              </a:ext>
            </a:extLst>
          </p:cNvPr>
          <p:cNvSpPr txBox="1"/>
          <p:nvPr/>
        </p:nvSpPr>
        <p:spPr>
          <a:xfrm>
            <a:off x="3542999" y="3506069"/>
            <a:ext cx="845189" cy="261610"/>
          </a:xfrm>
          <a:prstGeom prst="rect">
            <a:avLst/>
          </a:prstGeom>
          <a:noFill/>
        </p:spPr>
        <p:txBody>
          <a:bodyPr wrap="square" rtlCol="0">
            <a:spAutoFit/>
          </a:bodyPr>
          <a:lstStyle/>
          <a:p>
            <a:pPr algn="ctr"/>
            <a:r>
              <a:rPr lang="en-GB" sz="1100" b="1" dirty="0">
                <a:solidFill>
                  <a:srgbClr val="FF0000"/>
                </a:solidFill>
              </a:rPr>
              <a:t>76%</a:t>
            </a:r>
          </a:p>
        </p:txBody>
      </p:sp>
      <p:pic>
        <p:nvPicPr>
          <p:cNvPr id="41" name="Picture 40" descr="A green blob on a black background&#10;&#10;Description automatically generated">
            <a:extLst>
              <a:ext uri="{FF2B5EF4-FFF2-40B4-BE49-F238E27FC236}">
                <a16:creationId xmlns:a16="http://schemas.microsoft.com/office/drawing/2014/main" id="{52E24FE5-4075-4A27-8E41-D2B5E2A21D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6211" y="4619991"/>
            <a:ext cx="473720" cy="457200"/>
          </a:xfrm>
          <a:prstGeom prst="rect">
            <a:avLst/>
          </a:prstGeom>
        </p:spPr>
      </p:pic>
      <p:pic>
        <p:nvPicPr>
          <p:cNvPr id="43" name="Picture 42" descr="A tomato with a green banner&#10;&#10;Description automatically generated">
            <a:extLst>
              <a:ext uri="{FF2B5EF4-FFF2-40B4-BE49-F238E27FC236}">
                <a16:creationId xmlns:a16="http://schemas.microsoft.com/office/drawing/2014/main" id="{FEA65C33-9F8A-4BF8-AB0F-F84A50E67A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8553" y="1526727"/>
            <a:ext cx="434460" cy="457200"/>
          </a:xfrm>
          <a:prstGeom prst="rect">
            <a:avLst/>
          </a:prstGeom>
        </p:spPr>
      </p:pic>
      <p:pic>
        <p:nvPicPr>
          <p:cNvPr id="3086" name="Picture 14" descr="Ghostbusters 2 Movie Posters From Movie Poster Shop">
            <a:extLst>
              <a:ext uri="{FF2B5EF4-FFF2-40B4-BE49-F238E27FC236}">
                <a16:creationId xmlns:a16="http://schemas.microsoft.com/office/drawing/2014/main" id="{35F636B4-D77B-4AA3-B842-CA2104C7CA5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61756" y="1548805"/>
            <a:ext cx="412955" cy="64008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0669F2DB-7BF4-4047-AEE3-23DDD8DFA337}"/>
              </a:ext>
            </a:extLst>
          </p:cNvPr>
          <p:cNvSpPr txBox="1"/>
          <p:nvPr/>
        </p:nvSpPr>
        <p:spPr>
          <a:xfrm>
            <a:off x="3888268" y="1956276"/>
            <a:ext cx="845189" cy="261610"/>
          </a:xfrm>
          <a:prstGeom prst="rect">
            <a:avLst/>
          </a:prstGeom>
          <a:noFill/>
        </p:spPr>
        <p:txBody>
          <a:bodyPr wrap="square" rtlCol="0">
            <a:spAutoFit/>
          </a:bodyPr>
          <a:lstStyle/>
          <a:p>
            <a:pPr algn="ctr"/>
            <a:r>
              <a:rPr lang="en-GB" sz="1100" b="1" dirty="0">
                <a:solidFill>
                  <a:srgbClr val="FF0000"/>
                </a:solidFill>
              </a:rPr>
              <a:t>95%</a:t>
            </a:r>
          </a:p>
        </p:txBody>
      </p:sp>
      <p:pic>
        <p:nvPicPr>
          <p:cNvPr id="3088" name="Picture 16" descr="Honey, I Shrunk the Kids (Film) - TV Tropes">
            <a:extLst>
              <a:ext uri="{FF2B5EF4-FFF2-40B4-BE49-F238E27FC236}">
                <a16:creationId xmlns:a16="http://schemas.microsoft.com/office/drawing/2014/main" id="{C206699C-74BD-4A4B-9F22-3263D5C3D1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79484" y="2635096"/>
            <a:ext cx="449011" cy="64008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A red tomato with green stem&#10;&#10;Description automatically generated">
            <a:extLst>
              <a:ext uri="{FF2B5EF4-FFF2-40B4-BE49-F238E27FC236}">
                <a16:creationId xmlns:a16="http://schemas.microsoft.com/office/drawing/2014/main" id="{5BBE0629-AA14-4270-A37E-81CA0530EE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1546" y="2631370"/>
            <a:ext cx="457200" cy="457200"/>
          </a:xfrm>
          <a:prstGeom prst="rect">
            <a:avLst/>
          </a:prstGeom>
        </p:spPr>
      </p:pic>
      <p:sp>
        <p:nvSpPr>
          <p:cNvPr id="54" name="TextBox 53">
            <a:extLst>
              <a:ext uri="{FF2B5EF4-FFF2-40B4-BE49-F238E27FC236}">
                <a16:creationId xmlns:a16="http://schemas.microsoft.com/office/drawing/2014/main" id="{3E64C75C-2F7D-4CB9-AFB8-1CE87442F27D}"/>
              </a:ext>
            </a:extLst>
          </p:cNvPr>
          <p:cNvSpPr txBox="1"/>
          <p:nvPr/>
        </p:nvSpPr>
        <p:spPr>
          <a:xfrm>
            <a:off x="4676672" y="3058970"/>
            <a:ext cx="845189" cy="261610"/>
          </a:xfrm>
          <a:prstGeom prst="rect">
            <a:avLst/>
          </a:prstGeom>
          <a:noFill/>
        </p:spPr>
        <p:txBody>
          <a:bodyPr wrap="square" rtlCol="0">
            <a:spAutoFit/>
          </a:bodyPr>
          <a:lstStyle/>
          <a:p>
            <a:pPr algn="ctr"/>
            <a:r>
              <a:rPr lang="en-GB" sz="1100" b="1" dirty="0">
                <a:solidFill>
                  <a:srgbClr val="FF0000"/>
                </a:solidFill>
              </a:rPr>
              <a:t>76%</a:t>
            </a:r>
          </a:p>
        </p:txBody>
      </p:sp>
      <p:sp>
        <p:nvSpPr>
          <p:cNvPr id="55" name="TextBox 54">
            <a:extLst>
              <a:ext uri="{FF2B5EF4-FFF2-40B4-BE49-F238E27FC236}">
                <a16:creationId xmlns:a16="http://schemas.microsoft.com/office/drawing/2014/main" id="{C453F74D-B298-486D-81F8-21EE56231624}"/>
              </a:ext>
            </a:extLst>
          </p:cNvPr>
          <p:cNvSpPr txBox="1"/>
          <p:nvPr/>
        </p:nvSpPr>
        <p:spPr>
          <a:xfrm>
            <a:off x="5602285" y="5082271"/>
            <a:ext cx="845189" cy="261610"/>
          </a:xfrm>
          <a:prstGeom prst="rect">
            <a:avLst/>
          </a:prstGeom>
          <a:noFill/>
        </p:spPr>
        <p:txBody>
          <a:bodyPr wrap="square" rtlCol="0">
            <a:spAutoFit/>
          </a:bodyPr>
          <a:lstStyle/>
          <a:p>
            <a:pPr algn="ctr"/>
            <a:r>
              <a:rPr lang="en-GB" sz="1100" b="1" dirty="0">
                <a:solidFill>
                  <a:srgbClr val="00B050"/>
                </a:solidFill>
              </a:rPr>
              <a:t>40%</a:t>
            </a:r>
          </a:p>
        </p:txBody>
      </p:sp>
      <p:pic>
        <p:nvPicPr>
          <p:cNvPr id="3092" name="Picture 20" descr="Honey, I Blew Up The Kid | Disney Movies">
            <a:extLst>
              <a:ext uri="{FF2B5EF4-FFF2-40B4-BE49-F238E27FC236}">
                <a16:creationId xmlns:a16="http://schemas.microsoft.com/office/drawing/2014/main" id="{D306034D-3260-4EC4-9734-F1FFE6E7542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93479" y="4652714"/>
            <a:ext cx="425944"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ONEY, WE SHRUNK OURSELVES (1997) POSTER HNSH 001VS Stock Photo - Alamy">
            <a:extLst>
              <a:ext uri="{FF2B5EF4-FFF2-40B4-BE49-F238E27FC236}">
                <a16:creationId xmlns:a16="http://schemas.microsoft.com/office/drawing/2014/main" id="{2147039C-F4DD-470A-9FCD-24ED9E2A381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84985" y="3540185"/>
            <a:ext cx="388938" cy="6400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A green blob on a black background&#10;&#10;Description automatically generated">
            <a:extLst>
              <a:ext uri="{FF2B5EF4-FFF2-40B4-BE49-F238E27FC236}">
                <a16:creationId xmlns:a16="http://schemas.microsoft.com/office/drawing/2014/main" id="{F4B4405D-F759-41C0-A233-EF2ABA3CA3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8282" y="3550367"/>
            <a:ext cx="473720" cy="457200"/>
          </a:xfrm>
          <a:prstGeom prst="rect">
            <a:avLst/>
          </a:prstGeom>
        </p:spPr>
      </p:pic>
      <p:sp>
        <p:nvSpPr>
          <p:cNvPr id="60" name="TextBox 59">
            <a:extLst>
              <a:ext uri="{FF2B5EF4-FFF2-40B4-BE49-F238E27FC236}">
                <a16:creationId xmlns:a16="http://schemas.microsoft.com/office/drawing/2014/main" id="{D1F17546-9DDE-44E8-AC72-7566F3690D5C}"/>
              </a:ext>
            </a:extLst>
          </p:cNvPr>
          <p:cNvSpPr txBox="1"/>
          <p:nvPr/>
        </p:nvSpPr>
        <p:spPr>
          <a:xfrm>
            <a:off x="6609116" y="4007567"/>
            <a:ext cx="845189" cy="261610"/>
          </a:xfrm>
          <a:prstGeom prst="rect">
            <a:avLst/>
          </a:prstGeom>
          <a:noFill/>
        </p:spPr>
        <p:txBody>
          <a:bodyPr wrap="square" rtlCol="0">
            <a:spAutoFit/>
          </a:bodyPr>
          <a:lstStyle/>
          <a:p>
            <a:pPr algn="ctr"/>
            <a:r>
              <a:rPr lang="en-GB" sz="1100" b="1" dirty="0">
                <a:solidFill>
                  <a:srgbClr val="00B050"/>
                </a:solidFill>
              </a:rPr>
              <a:t>25%</a:t>
            </a:r>
          </a:p>
        </p:txBody>
      </p:sp>
      <p:pic>
        <p:nvPicPr>
          <p:cNvPr id="3096" name="Picture 24" descr="Amazon.com: SCTV, Volume 1 - Network 90 (5 Disc Set) : Eugene Levy, John  Candy, Andrea Martin, Joe Flaherty, Rick Moranis, Dave Thomas, Catherine  O'Hara, Martin Short, John Hemphill, Mary Charlotte Wilcox,">
            <a:extLst>
              <a:ext uri="{FF2B5EF4-FFF2-40B4-BE49-F238E27FC236}">
                <a16:creationId xmlns:a16="http://schemas.microsoft.com/office/drawing/2014/main" id="{192CD921-E156-4FA5-A6D9-6CE4AEFF929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1801" y="3999585"/>
            <a:ext cx="4794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The Goldbergs - Rotten Tomatoes">
            <a:extLst>
              <a:ext uri="{FF2B5EF4-FFF2-40B4-BE49-F238E27FC236}">
                <a16:creationId xmlns:a16="http://schemas.microsoft.com/office/drawing/2014/main" id="{510E29F8-F222-4810-AFEA-771FD14EE03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51929" y="4447472"/>
            <a:ext cx="479442"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77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8639464-13A6-4A0A-859D-6B65B7DAA52C}"/>
              </a:ext>
            </a:extLst>
          </p:cNvPr>
          <p:cNvGraphicFramePr>
            <a:graphicFrameLocks noChangeAspect="1"/>
          </p:cNvGraphicFramePr>
          <p:nvPr>
            <p:custDataLst>
              <p:tags r:id="rId1"/>
            </p:custDataLst>
            <p:extLst>
              <p:ext uri="{D42A27DB-BD31-4B8C-83A1-F6EECF244321}">
                <p14:modId xmlns:p14="http://schemas.microsoft.com/office/powerpoint/2010/main" val="990203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48639464-13A6-4A0A-859D-6B65B7DAA5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4">
            <a:extLst>
              <a:ext uri="{FF2B5EF4-FFF2-40B4-BE49-F238E27FC236}">
                <a16:creationId xmlns:a16="http://schemas.microsoft.com/office/drawing/2014/main" id="{C7A6FDCB-5E68-4C1D-A03A-D6A00BEC8392}"/>
              </a:ext>
            </a:extLst>
          </p:cNvPr>
          <p:cNvSpPr txBox="1">
            <a:spLocks/>
          </p:cNvSpPr>
          <p:nvPr/>
        </p:nvSpPr>
        <p:spPr>
          <a:xfrm>
            <a:off x="457200" y="1883664"/>
            <a:ext cx="11277600" cy="4517136"/>
          </a:xfrm>
          <a:prstGeom prst="rect">
            <a:avLst/>
          </a:prstGeom>
        </p:spPr>
        <p:txBody>
          <a:bodyPr lIns="0" tIns="0" rIns="0" bIns="0"/>
          <a:lstStyle/>
          <a:p>
            <a:endParaRPr lang="en-US" dirty="0">
              <a:solidFill>
                <a:sysClr val="windowText" lastClr="000000"/>
              </a:solidFill>
              <a:latin typeface="Arial"/>
            </a:endParaRPr>
          </a:p>
          <a:p>
            <a:r>
              <a:rPr lang="en-US" dirty="0">
                <a:solidFill>
                  <a:sysClr val="windowText" lastClr="000000"/>
                </a:solidFill>
                <a:latin typeface="Arial"/>
              </a:rPr>
              <a:t>Chris is a Partner in the Actuarial practice of Oliver Wyman and works in the Hartford, CT office. He specializes in life insurance and has more than a decade of experience in pricing, valuation, and corporate development and strategy. His experience includes advising insurers on high-profile M&amp;A assignments, navigating regulatory changes and optimizing product and reinsurance strategy.</a:t>
            </a:r>
          </a:p>
          <a:p>
            <a:endParaRPr lang="en-US" dirty="0">
              <a:solidFill>
                <a:sysClr val="windowText" lastClr="000000"/>
              </a:solidFill>
              <a:latin typeface="Arial"/>
            </a:endParaRPr>
          </a:p>
          <a:p>
            <a:r>
              <a:rPr lang="en-US" dirty="0">
                <a:solidFill>
                  <a:sysClr val="windowText" lastClr="000000"/>
                </a:solidFill>
                <a:latin typeface="Arial"/>
              </a:rPr>
              <a:t>Chris has worked in the actuarial field since graduating from the University of Connecticut.  Prior to joining Oliver Wyman, Chris worked for two insurers where he held a variety of roles focused on financial reporting, pricing &amp; product development, and reinsurance strategy &amp; administration. </a:t>
            </a:r>
          </a:p>
        </p:txBody>
      </p:sp>
      <p:sp>
        <p:nvSpPr>
          <p:cNvPr id="11" name="Title 1">
            <a:extLst>
              <a:ext uri="{FF2B5EF4-FFF2-40B4-BE49-F238E27FC236}">
                <a16:creationId xmlns:a16="http://schemas.microsoft.com/office/drawing/2014/main" id="{211F22D9-45F2-412B-9530-A0615ABB3586}"/>
              </a:ext>
            </a:extLst>
          </p:cNvPr>
          <p:cNvSpPr txBox="1">
            <a:spLocks/>
          </p:cNvSpPr>
          <p:nvPr/>
        </p:nvSpPr>
        <p:spPr>
          <a:xfrm>
            <a:off x="2091873" y="384048"/>
            <a:ext cx="9642927" cy="758952"/>
          </a:xfrm>
          <a:prstGeom prst="rect">
            <a:avLst/>
          </a:prstGeom>
        </p:spPr>
        <p:txBody>
          <a:bodyPr vert="horz" lIns="0" tIns="0" rIns="0" bIns="0" rtlCol="0" anchorCtr="0">
            <a:noAutofit/>
          </a:bodyPr>
          <a:lstStyle>
            <a:lvl1pPr algn="l" defTabSz="1161105" rtl="0" eaLnBrk="1" latinLnBrk="0" hangingPunct="1">
              <a:lnSpc>
                <a:spcPct val="88000"/>
              </a:lnSpc>
              <a:spcBef>
                <a:spcPct val="0"/>
              </a:spcBef>
              <a:buNone/>
              <a:defRPr sz="2540" kern="0">
                <a:solidFill>
                  <a:schemeClr val="tx2"/>
                </a:solidFill>
                <a:latin typeface="+mj-lt"/>
                <a:ea typeface="+mj-ea"/>
                <a:cs typeface="+mj-cs"/>
              </a:defRPr>
            </a:lvl1pPr>
          </a:lstStyle>
          <a:p>
            <a:pPr marL="0" marR="0" lvl="0" indent="0" algn="l" defTabSz="1161105" rtl="0" eaLnBrk="1" fontAlgn="auto" latinLnBrk="0" hangingPunct="1">
              <a:lnSpc>
                <a:spcPct val="88000"/>
              </a:lnSpc>
              <a:spcBef>
                <a:spcPct val="0"/>
              </a:spcBef>
              <a:spcAft>
                <a:spcPts val="0"/>
              </a:spcAft>
              <a:buClrTx/>
              <a:buSzTx/>
              <a:buFontTx/>
              <a:buNone/>
              <a:tabLst/>
              <a:defRPr/>
            </a:pPr>
            <a:r>
              <a:rPr kumimoji="0" lang="en-US" sz="2800" b="1" i="0" u="none" strike="noStrike" kern="0" cap="all" spc="0" normalizeH="0" baseline="0" noProof="0" dirty="0">
                <a:ln>
                  <a:noFill/>
                </a:ln>
                <a:solidFill>
                  <a:srgbClr val="000000"/>
                </a:solidFill>
                <a:effectLst/>
                <a:uLnTx/>
                <a:uFillTx/>
                <a:latin typeface="Oswald bold (headings)"/>
                <a:ea typeface="+mj-ea"/>
                <a:cs typeface="+mj-cs"/>
              </a:rPr>
              <a:t>Chris Whitney, FSA, MAAA</a:t>
            </a:r>
          </a:p>
          <a:p>
            <a:pPr marL="0" marR="0" lvl="0" indent="0" algn="l" defTabSz="1161105" rtl="0" eaLnBrk="1" fontAlgn="auto" latinLnBrk="0" hangingPunct="1">
              <a:lnSpc>
                <a:spcPct val="88000"/>
              </a:lnSpc>
              <a:spcBef>
                <a:spcPct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Light"/>
                <a:ea typeface="+mj-ea"/>
                <a:cs typeface="+mj-cs"/>
              </a:rPr>
              <a:t>Partner, Actuarial Consulting</a:t>
            </a:r>
          </a:p>
          <a:p>
            <a:pPr marL="0" marR="0" lvl="0" indent="0" algn="l" defTabSz="1161105" rtl="0" eaLnBrk="1" fontAlgn="auto" latinLnBrk="0" hangingPunct="1">
              <a:lnSpc>
                <a:spcPct val="88000"/>
              </a:lnSpc>
              <a:spcBef>
                <a:spcPct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Light"/>
                <a:ea typeface="+mj-ea"/>
                <a:cs typeface="+mj-cs"/>
              </a:rPr>
              <a:t>Oliver Wyman</a:t>
            </a:r>
          </a:p>
        </p:txBody>
      </p:sp>
      <p:pic>
        <p:nvPicPr>
          <p:cNvPr id="8" name="Content Placeholder 4">
            <a:extLst>
              <a:ext uri="{FF2B5EF4-FFF2-40B4-BE49-F238E27FC236}">
                <a16:creationId xmlns:a16="http://schemas.microsoft.com/office/drawing/2014/main" id="{A3D513FC-F244-45BD-8DB5-269A4B512216}"/>
              </a:ext>
            </a:extLst>
          </p:cNvPr>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484123" y="338327"/>
            <a:ext cx="1490472" cy="1490472"/>
          </a:xfrm>
          <a:prstGeom prst="ellipse">
            <a:avLst/>
          </a:prstGeom>
          <a:noFill/>
          <a:ln>
            <a:solidFill>
              <a:schemeClr val="tx1">
                <a:lumMod val="50000"/>
              </a:schemeClr>
            </a:solidFill>
          </a:ln>
        </p:spPr>
      </p:pic>
    </p:spTree>
    <p:extLst>
      <p:ext uri="{BB962C8B-B14F-4D97-AF65-F5344CB8AC3E}">
        <p14:creationId xmlns:p14="http://schemas.microsoft.com/office/powerpoint/2010/main" val="791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8639464-13A6-4A0A-859D-6B65B7DAA5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48639464-13A6-4A0A-859D-6B65B7DAA5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4">
            <a:extLst>
              <a:ext uri="{FF2B5EF4-FFF2-40B4-BE49-F238E27FC236}">
                <a16:creationId xmlns:a16="http://schemas.microsoft.com/office/drawing/2014/main" id="{C7A6FDCB-5E68-4C1D-A03A-D6A00BEC8392}"/>
              </a:ext>
            </a:extLst>
          </p:cNvPr>
          <p:cNvSpPr txBox="1">
            <a:spLocks/>
          </p:cNvSpPr>
          <p:nvPr/>
        </p:nvSpPr>
        <p:spPr>
          <a:xfrm>
            <a:off x="457200" y="1883664"/>
            <a:ext cx="11277600" cy="4517136"/>
          </a:xfrm>
          <a:prstGeom prst="rect">
            <a:avLst/>
          </a:prstGeom>
        </p:spPr>
        <p:txBody>
          <a:bodyPr lIns="0" tIns="0" rIns="0" bIns="0"/>
          <a:lstStyle/>
          <a:p>
            <a:pPr marL="0" marR="0">
              <a:lnSpc>
                <a:spcPct val="115000"/>
              </a:lnSpc>
              <a:spcBef>
                <a:spcPts val="0"/>
              </a:spcBef>
            </a:pPr>
            <a:endParaRPr lang="en-US" dirty="0">
              <a:solidFill>
                <a:sysClr val="windowText" lastClr="000000"/>
              </a:solidFill>
              <a:latin typeface="Arial"/>
            </a:endParaRPr>
          </a:p>
          <a:p>
            <a:pPr marL="0" marR="0">
              <a:lnSpc>
                <a:spcPct val="115000"/>
              </a:lnSpc>
              <a:spcBef>
                <a:spcPts val="0"/>
              </a:spcBef>
            </a:pPr>
            <a:r>
              <a:rPr lang="en-US" dirty="0">
                <a:solidFill>
                  <a:sysClr val="windowText" lastClr="000000"/>
                </a:solidFill>
                <a:latin typeface="Arial"/>
              </a:rPr>
              <a:t>Kyle Puffer is Senior Vice President &amp; Chief Actuary for Voya Financial where he leads valuation, modelling, assumptions and reinsurance. He also serves as the appointed actuary for each of Voya’s subsidiary insurance companies. </a:t>
            </a:r>
          </a:p>
          <a:p>
            <a:pPr marL="0" marR="0">
              <a:lnSpc>
                <a:spcPct val="115000"/>
              </a:lnSpc>
              <a:spcBef>
                <a:spcPts val="0"/>
              </a:spcBef>
            </a:pPr>
            <a:br>
              <a:rPr lang="en-US" dirty="0">
                <a:solidFill>
                  <a:sysClr val="windowText" lastClr="000000"/>
                </a:solidFill>
                <a:latin typeface="Arial"/>
              </a:rPr>
            </a:br>
            <a:r>
              <a:rPr lang="en-US" dirty="0">
                <a:solidFill>
                  <a:sysClr val="windowText" lastClr="000000"/>
                </a:solidFill>
                <a:latin typeface="Arial"/>
              </a:rPr>
              <a:t>Kyle has been with Voya since 2013 and has over 20 years of industry experience. Prior to joining Voya, he was Vice President at Prudential Financial, where he led management reporting, competitive analysis and expense management for Prudential Annuities, and was head of pricing and financial analysis for Prudential Retirement. </a:t>
            </a:r>
          </a:p>
          <a:p>
            <a:pPr marL="0" marR="0">
              <a:lnSpc>
                <a:spcPct val="115000"/>
              </a:lnSpc>
              <a:spcBef>
                <a:spcPts val="0"/>
              </a:spcBef>
            </a:pPr>
            <a:endParaRPr lang="en-US" dirty="0">
              <a:solidFill>
                <a:sysClr val="windowText" lastClr="000000"/>
              </a:solidFill>
              <a:latin typeface="Arial"/>
            </a:endParaRPr>
          </a:p>
          <a:p>
            <a:pPr marL="0" marR="0">
              <a:lnSpc>
                <a:spcPct val="115000"/>
              </a:lnSpc>
              <a:spcBef>
                <a:spcPts val="0"/>
              </a:spcBef>
            </a:pPr>
            <a:r>
              <a:rPr lang="en-US" dirty="0">
                <a:solidFill>
                  <a:sysClr val="windowText" lastClr="000000"/>
                </a:solidFill>
                <a:latin typeface="Arial"/>
              </a:rPr>
              <a:t>Kyle graduated </a:t>
            </a:r>
            <a:r>
              <a:rPr lang="en-US" dirty="0" err="1">
                <a:solidFill>
                  <a:sysClr val="windowText" lastClr="000000"/>
                </a:solidFill>
                <a:latin typeface="Arial"/>
              </a:rPr>
              <a:t>suma</a:t>
            </a:r>
            <a:r>
              <a:rPr lang="en-US" dirty="0">
                <a:solidFill>
                  <a:sysClr val="windowText" lastClr="000000"/>
                </a:solidFill>
                <a:latin typeface="Arial"/>
              </a:rPr>
              <a:t> cum laude from UCONN and is a Fellow of the Society of Actuaries and a Member of the American Academy of Actuaries. </a:t>
            </a:r>
          </a:p>
        </p:txBody>
      </p:sp>
      <p:sp>
        <p:nvSpPr>
          <p:cNvPr id="11" name="Title 1">
            <a:extLst>
              <a:ext uri="{FF2B5EF4-FFF2-40B4-BE49-F238E27FC236}">
                <a16:creationId xmlns:a16="http://schemas.microsoft.com/office/drawing/2014/main" id="{211F22D9-45F2-412B-9530-A0615ABB3586}"/>
              </a:ext>
            </a:extLst>
          </p:cNvPr>
          <p:cNvSpPr txBox="1">
            <a:spLocks/>
          </p:cNvSpPr>
          <p:nvPr/>
        </p:nvSpPr>
        <p:spPr>
          <a:xfrm>
            <a:off x="2091873" y="384048"/>
            <a:ext cx="9642927" cy="758952"/>
          </a:xfrm>
          <a:prstGeom prst="rect">
            <a:avLst/>
          </a:prstGeom>
        </p:spPr>
        <p:txBody>
          <a:bodyPr vert="horz" lIns="0" tIns="0" rIns="0" bIns="0" rtlCol="0" anchorCtr="0">
            <a:noAutofit/>
          </a:bodyPr>
          <a:lstStyle>
            <a:lvl1pPr algn="l" defTabSz="1161105" rtl="0" eaLnBrk="1" latinLnBrk="0" hangingPunct="1">
              <a:lnSpc>
                <a:spcPct val="88000"/>
              </a:lnSpc>
              <a:spcBef>
                <a:spcPct val="0"/>
              </a:spcBef>
              <a:buNone/>
              <a:defRPr sz="2540" kern="0">
                <a:solidFill>
                  <a:schemeClr val="tx2"/>
                </a:solidFill>
                <a:latin typeface="+mj-lt"/>
                <a:ea typeface="+mj-ea"/>
                <a:cs typeface="+mj-cs"/>
              </a:defRPr>
            </a:lvl1pPr>
          </a:lstStyle>
          <a:p>
            <a:pPr marL="0" marR="0" lvl="0" indent="0" algn="l" defTabSz="1161105" rtl="0" eaLnBrk="1" fontAlgn="auto" latinLnBrk="0" hangingPunct="1">
              <a:lnSpc>
                <a:spcPct val="88000"/>
              </a:lnSpc>
              <a:spcBef>
                <a:spcPct val="0"/>
              </a:spcBef>
              <a:spcAft>
                <a:spcPts val="0"/>
              </a:spcAft>
              <a:buClrTx/>
              <a:buSzTx/>
              <a:buFontTx/>
              <a:buNone/>
              <a:tabLst/>
              <a:defRPr/>
            </a:pPr>
            <a:r>
              <a:rPr kumimoji="0" lang="en-US" sz="2800" b="1" i="0" u="none" strike="noStrike" kern="0" cap="all" spc="0" normalizeH="0" baseline="0" noProof="0" dirty="0">
                <a:ln>
                  <a:noFill/>
                </a:ln>
                <a:solidFill>
                  <a:srgbClr val="000000"/>
                </a:solidFill>
                <a:effectLst/>
                <a:uLnTx/>
                <a:uFillTx/>
                <a:latin typeface="Oswald bold (headings)"/>
                <a:ea typeface="+mj-ea"/>
                <a:cs typeface="+mj-cs"/>
              </a:rPr>
              <a:t>Kyle Puffer, FSA, MAAA</a:t>
            </a:r>
          </a:p>
          <a:p>
            <a:pPr marL="0" marR="0" lvl="0" indent="0" algn="l" defTabSz="1161105" rtl="0" eaLnBrk="1" fontAlgn="auto" latinLnBrk="0" hangingPunct="1">
              <a:lnSpc>
                <a:spcPct val="88000"/>
              </a:lnSpc>
              <a:spcBef>
                <a:spcPct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Light"/>
                <a:ea typeface="+mj-ea"/>
                <a:cs typeface="+mj-cs"/>
              </a:rPr>
              <a:t>Senior Vice President &amp; Chief Actuary</a:t>
            </a:r>
          </a:p>
          <a:p>
            <a:pPr marL="0" marR="0" lvl="0" indent="0" algn="l" defTabSz="1161105" rtl="0" eaLnBrk="1" fontAlgn="auto" latinLnBrk="0" hangingPunct="1">
              <a:lnSpc>
                <a:spcPct val="88000"/>
              </a:lnSpc>
              <a:spcBef>
                <a:spcPct val="0"/>
              </a:spcBef>
              <a:spcAft>
                <a:spcPts val="0"/>
              </a:spcAft>
              <a:buClrTx/>
              <a:buSzTx/>
              <a:buFontTx/>
              <a:buNone/>
              <a:tabLst/>
              <a:defRPr/>
            </a:pPr>
            <a:r>
              <a:rPr lang="en-US" sz="1800" b="1" dirty="0">
                <a:solidFill>
                  <a:srgbClr val="000000"/>
                </a:solidFill>
                <a:latin typeface="Calibri Light"/>
              </a:rPr>
              <a:t>Voya Financial</a:t>
            </a:r>
            <a:endParaRPr kumimoji="0" lang="en-US" sz="1800" b="1" i="0" u="none" strike="noStrike" kern="0" cap="none" spc="0" normalizeH="0" baseline="0" noProof="0" dirty="0">
              <a:ln>
                <a:noFill/>
              </a:ln>
              <a:solidFill>
                <a:srgbClr val="000000"/>
              </a:solidFill>
              <a:effectLst/>
              <a:uLnTx/>
              <a:uFillTx/>
              <a:latin typeface="Calibri Light"/>
              <a:ea typeface="+mj-ea"/>
              <a:cs typeface="+mj-cs"/>
            </a:endParaRPr>
          </a:p>
        </p:txBody>
      </p:sp>
      <p:pic>
        <p:nvPicPr>
          <p:cNvPr id="8" name="Content Placeholder 4">
            <a:extLst>
              <a:ext uri="{FF2B5EF4-FFF2-40B4-BE49-F238E27FC236}">
                <a16:creationId xmlns:a16="http://schemas.microsoft.com/office/drawing/2014/main" id="{A3D513FC-F244-45BD-8DB5-269A4B512216}"/>
              </a:ext>
            </a:extLst>
          </p:cNvPr>
          <p:cNvPicPr>
            <a:picLocks/>
          </p:cNvPicPr>
          <p:nvPr/>
        </p:nvPicPr>
        <p:blipFill rotWithShape="1">
          <a:blip r:embed="rId5"/>
          <a:srcRect t="15333" b="15333"/>
          <a:stretch/>
        </p:blipFill>
        <p:spPr>
          <a:xfrm>
            <a:off x="484123" y="338327"/>
            <a:ext cx="1490472" cy="1490472"/>
          </a:xfrm>
          <a:prstGeom prst="ellipse">
            <a:avLst/>
          </a:prstGeom>
          <a:noFill/>
          <a:ln>
            <a:solidFill>
              <a:schemeClr val="tx1">
                <a:lumMod val="50000"/>
              </a:schemeClr>
            </a:solidFill>
          </a:ln>
        </p:spPr>
      </p:pic>
    </p:spTree>
    <p:extLst>
      <p:ext uri="{BB962C8B-B14F-4D97-AF65-F5344CB8AC3E}">
        <p14:creationId xmlns:p14="http://schemas.microsoft.com/office/powerpoint/2010/main" val="35794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8639464-13A6-4A0A-859D-6B65B7DAA5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48639464-13A6-4A0A-859D-6B65B7DAA5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4">
            <a:extLst>
              <a:ext uri="{FF2B5EF4-FFF2-40B4-BE49-F238E27FC236}">
                <a16:creationId xmlns:a16="http://schemas.microsoft.com/office/drawing/2014/main" id="{C7A6FDCB-5E68-4C1D-A03A-D6A00BEC8392}"/>
              </a:ext>
            </a:extLst>
          </p:cNvPr>
          <p:cNvSpPr txBox="1">
            <a:spLocks/>
          </p:cNvSpPr>
          <p:nvPr/>
        </p:nvSpPr>
        <p:spPr>
          <a:xfrm>
            <a:off x="457200" y="1883664"/>
            <a:ext cx="11277600" cy="4517136"/>
          </a:xfrm>
          <a:prstGeom prst="rect">
            <a:avLst/>
          </a:prstGeom>
        </p:spPr>
        <p:txBody>
          <a:bodyPr lIns="0" tIns="0" rIns="0" bIns="0"/>
          <a:lstStyle/>
          <a:p>
            <a:pPr marL="0" marR="0">
              <a:lnSpc>
                <a:spcPct val="115000"/>
              </a:lnSpc>
              <a:spcBef>
                <a:spcPts val="0"/>
              </a:spcBef>
            </a:pPr>
            <a:endParaRPr lang="en-US" dirty="0">
              <a:solidFill>
                <a:sysClr val="windowText" lastClr="000000"/>
              </a:solidFill>
              <a:latin typeface="Arial"/>
            </a:endParaRPr>
          </a:p>
          <a:p>
            <a:pPr marR="40640">
              <a:spcAft>
                <a:spcPts val="0"/>
              </a:spcAft>
            </a:pPr>
            <a:r>
              <a:rPr lang="en-US" dirty="0">
                <a:solidFill>
                  <a:sysClr val="windowText" lastClr="000000"/>
                </a:solidFill>
                <a:latin typeface="Arial"/>
              </a:rPr>
              <a:t>Todd currently leads the Individual Life Actuarial teams at Prudential.  The Life Chief Actuary is responsible for pricing, strategy and Reinsurance as well as overseeing the actuarial modeling, assumptions, valuation, and projections for the Life business.  He is a member of the Senior Leadership Team of the Life Business and provides strategic guidance and actuarial insights to members of the leadership team.  </a:t>
            </a:r>
          </a:p>
          <a:p>
            <a:pPr marR="0">
              <a:spcAft>
                <a:spcPts val="0"/>
              </a:spcAft>
            </a:pPr>
            <a:r>
              <a:rPr lang="en-US" dirty="0">
                <a:solidFill>
                  <a:sysClr val="windowText" lastClr="000000"/>
                </a:solidFill>
                <a:latin typeface="Arial"/>
              </a:rPr>
              <a:t> </a:t>
            </a:r>
          </a:p>
          <a:p>
            <a:pPr marR="26670">
              <a:spcAft>
                <a:spcPts val="0"/>
              </a:spcAft>
            </a:pPr>
            <a:r>
              <a:rPr lang="en-US" dirty="0">
                <a:solidFill>
                  <a:sysClr val="windowText" lastClr="000000"/>
                </a:solidFill>
                <a:latin typeface="Arial"/>
              </a:rPr>
              <a:t>Todd Joined Prudential in 2005. He has held several positions in Finance, the Business and Actuarial disciplines over his tenure, spanning several business units which have included Retirement, Annuities and now Life Insurance.  </a:t>
            </a:r>
          </a:p>
          <a:p>
            <a:pPr marR="26670">
              <a:spcAft>
                <a:spcPts val="0"/>
              </a:spcAft>
            </a:pPr>
            <a:r>
              <a:rPr lang="en-US" dirty="0">
                <a:solidFill>
                  <a:sysClr val="windowText" lastClr="000000"/>
                </a:solidFill>
                <a:latin typeface="Arial"/>
              </a:rPr>
              <a:t>  </a:t>
            </a:r>
          </a:p>
          <a:p>
            <a:pPr marR="0">
              <a:spcAft>
                <a:spcPts val="0"/>
              </a:spcAft>
            </a:pPr>
            <a:r>
              <a:rPr lang="en-US" dirty="0">
                <a:solidFill>
                  <a:sysClr val="windowText" lastClr="000000"/>
                </a:solidFill>
                <a:latin typeface="Arial"/>
              </a:rPr>
              <a:t>Todd has a Bachelor of Science degree in Actuarial Science with a minor in Mathematics from The Pennsylvania State University. He is a Fellow of the Society of Actuaries (FSA) and a member of the American Academy of Actuaries (MAAA).  He currently lives in northeast Connecticut with his wife and three school aged children, who keep him busy with sports, dance, and other kid activities.  </a:t>
            </a:r>
          </a:p>
        </p:txBody>
      </p:sp>
      <p:sp>
        <p:nvSpPr>
          <p:cNvPr id="11" name="Title 1">
            <a:extLst>
              <a:ext uri="{FF2B5EF4-FFF2-40B4-BE49-F238E27FC236}">
                <a16:creationId xmlns:a16="http://schemas.microsoft.com/office/drawing/2014/main" id="{211F22D9-45F2-412B-9530-A0615ABB3586}"/>
              </a:ext>
            </a:extLst>
          </p:cNvPr>
          <p:cNvSpPr txBox="1">
            <a:spLocks/>
          </p:cNvSpPr>
          <p:nvPr/>
        </p:nvSpPr>
        <p:spPr>
          <a:xfrm>
            <a:off x="2091873" y="384048"/>
            <a:ext cx="9642927" cy="758952"/>
          </a:xfrm>
          <a:prstGeom prst="rect">
            <a:avLst/>
          </a:prstGeom>
        </p:spPr>
        <p:txBody>
          <a:bodyPr vert="horz" lIns="0" tIns="0" rIns="0" bIns="0" rtlCol="0" anchorCtr="0">
            <a:noAutofit/>
          </a:bodyPr>
          <a:lstStyle>
            <a:lvl1pPr algn="l" defTabSz="1161105" rtl="0" eaLnBrk="1" latinLnBrk="0" hangingPunct="1">
              <a:lnSpc>
                <a:spcPct val="88000"/>
              </a:lnSpc>
              <a:spcBef>
                <a:spcPct val="0"/>
              </a:spcBef>
              <a:buNone/>
              <a:defRPr sz="2540" kern="0">
                <a:solidFill>
                  <a:schemeClr val="tx2"/>
                </a:solidFill>
                <a:latin typeface="+mj-lt"/>
                <a:ea typeface="+mj-ea"/>
                <a:cs typeface="+mj-cs"/>
              </a:defRPr>
            </a:lvl1pPr>
          </a:lstStyle>
          <a:p>
            <a:pPr marL="0" marR="0" lvl="0" indent="0" algn="l" defTabSz="1161105" rtl="0" eaLnBrk="1" fontAlgn="auto" latinLnBrk="0" hangingPunct="1">
              <a:lnSpc>
                <a:spcPct val="88000"/>
              </a:lnSpc>
              <a:spcBef>
                <a:spcPct val="0"/>
              </a:spcBef>
              <a:spcAft>
                <a:spcPts val="0"/>
              </a:spcAft>
              <a:buClrTx/>
              <a:buSzTx/>
              <a:buFontTx/>
              <a:buNone/>
              <a:tabLst/>
              <a:defRPr/>
            </a:pPr>
            <a:r>
              <a:rPr kumimoji="0" lang="en-US" sz="2800" b="1" i="0" u="none" strike="noStrike" kern="0" cap="all" spc="0" normalizeH="0" baseline="0" noProof="0" dirty="0">
                <a:ln>
                  <a:noFill/>
                </a:ln>
                <a:solidFill>
                  <a:srgbClr val="000000"/>
                </a:solidFill>
                <a:effectLst/>
                <a:uLnTx/>
                <a:uFillTx/>
                <a:latin typeface="Oswald bold (headings)"/>
                <a:ea typeface="+mj-ea"/>
                <a:cs typeface="+mj-cs"/>
              </a:rPr>
              <a:t>Todd Bryden, FSA, MAAA</a:t>
            </a:r>
          </a:p>
          <a:p>
            <a:pPr marL="0" marR="0" lvl="0" indent="0" algn="l" defTabSz="1161105" rtl="0" eaLnBrk="1" fontAlgn="auto" latinLnBrk="0" hangingPunct="1">
              <a:lnSpc>
                <a:spcPct val="88000"/>
              </a:lnSpc>
              <a:spcBef>
                <a:spcPct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Vi</a:t>
            </a:r>
            <a:r>
              <a:rPr lang="en-US" sz="1800" b="1" spc="-5" dirty="0">
                <a:effectLst/>
                <a:latin typeface="Calibri" panose="020F0502020204030204" pitchFamily="34" charset="0"/>
                <a:ea typeface="Times New Roman" panose="02020603050405020304" pitchFamily="18" charset="0"/>
              </a:rPr>
              <a:t>c</a:t>
            </a:r>
            <a:r>
              <a:rPr lang="en-US" sz="1800" b="1" dirty="0">
                <a:effectLst/>
                <a:latin typeface="Calibri" panose="020F0502020204030204" pitchFamily="34" charset="0"/>
                <a:ea typeface="Times New Roman" panose="02020603050405020304" pitchFamily="18" charset="0"/>
              </a:rPr>
              <a:t>e P</a:t>
            </a:r>
            <a:r>
              <a:rPr lang="en-US" sz="1800" b="1" spc="-5" dirty="0">
                <a:effectLst/>
                <a:latin typeface="Calibri" panose="020F0502020204030204" pitchFamily="34" charset="0"/>
                <a:ea typeface="Times New Roman" panose="02020603050405020304" pitchFamily="18" charset="0"/>
              </a:rPr>
              <a:t>r</a:t>
            </a:r>
            <a:r>
              <a:rPr lang="en-US" sz="1800" b="1" dirty="0">
                <a:effectLst/>
                <a:latin typeface="Calibri" panose="020F0502020204030204" pitchFamily="34" charset="0"/>
                <a:ea typeface="Times New Roman" panose="02020603050405020304" pitchFamily="18" charset="0"/>
              </a:rPr>
              <a:t>esi</a:t>
            </a:r>
            <a:r>
              <a:rPr lang="en-US" sz="1800" b="1" spc="5" dirty="0">
                <a:effectLst/>
                <a:latin typeface="Calibri" panose="020F0502020204030204" pitchFamily="34" charset="0"/>
                <a:ea typeface="Times New Roman" panose="02020603050405020304" pitchFamily="18" charset="0"/>
              </a:rPr>
              <a:t>d</a:t>
            </a:r>
            <a:r>
              <a:rPr lang="en-US" sz="1800" b="1" dirty="0">
                <a:effectLst/>
                <a:latin typeface="Calibri" panose="020F0502020204030204" pitchFamily="34" charset="0"/>
                <a:ea typeface="Times New Roman" panose="02020603050405020304" pitchFamily="18" charset="0"/>
              </a:rPr>
              <a:t>e</a:t>
            </a:r>
            <a:r>
              <a:rPr lang="en-US" sz="1800" b="1" spc="-5" dirty="0">
                <a:effectLst/>
                <a:latin typeface="Calibri" panose="020F0502020204030204" pitchFamily="34" charset="0"/>
                <a:ea typeface="Times New Roman" panose="02020603050405020304" pitchFamily="18" charset="0"/>
              </a:rPr>
              <a:t>n</a:t>
            </a:r>
            <a:r>
              <a:rPr lang="en-US" sz="1800" b="1" dirty="0">
                <a:effectLst/>
                <a:latin typeface="Calibri" panose="020F0502020204030204" pitchFamily="34" charset="0"/>
                <a:ea typeface="Times New Roman" panose="02020603050405020304" pitchFamily="18" charset="0"/>
              </a:rPr>
              <a:t>t</a:t>
            </a:r>
            <a:r>
              <a:rPr lang="en-US" sz="1800" b="1" spc="-50" dirty="0">
                <a:effectLst/>
                <a:latin typeface="Calibri" panose="020F0502020204030204" pitchFamily="34" charset="0"/>
                <a:ea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rPr>
              <a:t>&amp; Life Chief </a:t>
            </a:r>
            <a:r>
              <a:rPr lang="en-US" sz="1800" b="1" spc="5" dirty="0">
                <a:effectLst/>
                <a:latin typeface="Calibri" panose="020F0502020204030204" pitchFamily="34" charset="0"/>
                <a:ea typeface="Times New Roman" panose="02020603050405020304" pitchFamily="18" charset="0"/>
              </a:rPr>
              <a:t>A</a:t>
            </a:r>
            <a:r>
              <a:rPr lang="en-US" sz="1800" b="1" spc="-5" dirty="0">
                <a:effectLst/>
                <a:latin typeface="Calibri" panose="020F0502020204030204" pitchFamily="34" charset="0"/>
                <a:ea typeface="Times New Roman" panose="02020603050405020304" pitchFamily="18" charset="0"/>
              </a:rPr>
              <a:t>c</a:t>
            </a:r>
            <a:r>
              <a:rPr lang="en-US" sz="1800" b="1" spc="5" dirty="0">
                <a:effectLst/>
                <a:latin typeface="Calibri" panose="020F0502020204030204" pitchFamily="34" charset="0"/>
                <a:ea typeface="Times New Roman" panose="02020603050405020304" pitchFamily="18" charset="0"/>
              </a:rPr>
              <a:t>tu</a:t>
            </a:r>
            <a:r>
              <a:rPr lang="en-US" sz="1800" b="1" dirty="0">
                <a:effectLst/>
                <a:latin typeface="Calibri" panose="020F0502020204030204" pitchFamily="34" charset="0"/>
                <a:ea typeface="Times New Roman" panose="02020603050405020304" pitchFamily="18" charset="0"/>
              </a:rPr>
              <a:t>ary</a:t>
            </a:r>
          </a:p>
          <a:p>
            <a:pPr marL="0" marR="0" lvl="0" indent="0" algn="l" defTabSz="1161105" rtl="0" eaLnBrk="1" fontAlgn="auto" latinLnBrk="0" hangingPunct="1">
              <a:lnSpc>
                <a:spcPct val="88000"/>
              </a:lnSpc>
              <a:spcBef>
                <a:spcPct val="0"/>
              </a:spcBef>
              <a:spcAft>
                <a:spcPts val="0"/>
              </a:spcAft>
              <a:buClrTx/>
              <a:buSzTx/>
              <a:buFontTx/>
              <a:buNone/>
              <a:tabLst/>
              <a:defRPr/>
            </a:pPr>
            <a:r>
              <a:rPr lang="en-US" sz="1800" b="1" dirty="0">
                <a:solidFill>
                  <a:srgbClr val="000000"/>
                </a:solidFill>
                <a:latin typeface="Calibri Light"/>
              </a:rPr>
              <a:t>Prudential Financial</a:t>
            </a:r>
            <a:endParaRPr kumimoji="0" lang="en-US" sz="1800" b="1" i="0" u="none" strike="noStrike" kern="0" cap="none" spc="0" normalizeH="0" baseline="0" noProof="0" dirty="0">
              <a:ln>
                <a:noFill/>
              </a:ln>
              <a:solidFill>
                <a:srgbClr val="000000"/>
              </a:solidFill>
              <a:effectLst/>
              <a:uLnTx/>
              <a:uFillTx/>
              <a:latin typeface="Calibri Light"/>
              <a:ea typeface="+mj-ea"/>
              <a:cs typeface="+mj-cs"/>
            </a:endParaRPr>
          </a:p>
        </p:txBody>
      </p:sp>
      <p:pic>
        <p:nvPicPr>
          <p:cNvPr id="8" name="Content Placeholder 4">
            <a:extLst>
              <a:ext uri="{FF2B5EF4-FFF2-40B4-BE49-F238E27FC236}">
                <a16:creationId xmlns:a16="http://schemas.microsoft.com/office/drawing/2014/main" id="{A3D513FC-F244-45BD-8DB5-269A4B512216}"/>
              </a:ext>
            </a:extLst>
          </p:cNvPr>
          <p:cNvPicPr>
            <a:picLocks/>
          </p:cNvPicPr>
          <p:nvPr/>
        </p:nvPicPr>
        <p:blipFill rotWithShape="1">
          <a:blip r:embed="rId5"/>
          <a:srcRect t="6028" b="6028"/>
          <a:stretch/>
        </p:blipFill>
        <p:spPr>
          <a:xfrm>
            <a:off x="484123" y="338327"/>
            <a:ext cx="1490472" cy="1490472"/>
          </a:xfrm>
          <a:prstGeom prst="ellipse">
            <a:avLst/>
          </a:prstGeom>
          <a:noFill/>
          <a:ln>
            <a:solidFill>
              <a:schemeClr val="tx1">
                <a:lumMod val="50000"/>
              </a:schemeClr>
            </a:solidFill>
          </a:ln>
        </p:spPr>
      </p:pic>
    </p:spTree>
    <p:extLst>
      <p:ext uri="{BB962C8B-B14F-4D97-AF65-F5344CB8AC3E}">
        <p14:creationId xmlns:p14="http://schemas.microsoft.com/office/powerpoint/2010/main" val="233529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8639464-13A6-4A0A-859D-6B65B7DAA5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48639464-13A6-4A0A-859D-6B65B7DAA5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4">
            <a:extLst>
              <a:ext uri="{FF2B5EF4-FFF2-40B4-BE49-F238E27FC236}">
                <a16:creationId xmlns:a16="http://schemas.microsoft.com/office/drawing/2014/main" id="{C7A6FDCB-5E68-4C1D-A03A-D6A00BEC8392}"/>
              </a:ext>
            </a:extLst>
          </p:cNvPr>
          <p:cNvSpPr txBox="1">
            <a:spLocks/>
          </p:cNvSpPr>
          <p:nvPr/>
        </p:nvSpPr>
        <p:spPr>
          <a:xfrm>
            <a:off x="457200" y="1883664"/>
            <a:ext cx="11277600" cy="4517136"/>
          </a:xfrm>
          <a:prstGeom prst="rect">
            <a:avLst/>
          </a:prstGeom>
        </p:spPr>
        <p:txBody>
          <a:bodyPr lIns="0" tIns="0" rIns="0" bIns="0"/>
          <a:lstStyle/>
          <a:p>
            <a:pPr marL="0" marR="0">
              <a:lnSpc>
                <a:spcPct val="115000"/>
              </a:lnSpc>
              <a:spcBef>
                <a:spcPts val="0"/>
              </a:spcBef>
            </a:pPr>
            <a:endParaRPr lang="en-US" dirty="0">
              <a:solidFill>
                <a:sysClr val="windowText" lastClr="000000"/>
              </a:solidFill>
              <a:latin typeface="Arial"/>
            </a:endParaRPr>
          </a:p>
          <a:p>
            <a:pPr marL="0" marR="0" algn="just">
              <a:spcBef>
                <a:spcPts val="0"/>
              </a:spcBef>
              <a:spcAft>
                <a:spcPts val="0"/>
              </a:spcAft>
            </a:pPr>
            <a:r>
              <a:rPr lang="en-US" dirty="0">
                <a:solidFill>
                  <a:sysClr val="windowText" lastClr="000000"/>
                </a:solidFill>
                <a:latin typeface="Arial"/>
              </a:rPr>
              <a:t>Art Wallace is Chief Actuary of MassMutual where he leads actuarial oversight for the pricing, profitability, reinsurance, illustration, valuation, and policyholder dividends of all MassMutual products.  He provides counsel on actuarial implications of business strategies, offers solutions to enhance our financial flexibility, and proactively identifies opportunities and actuarial risks to the company as a result of regulatory changes.  In this role, he works with partners across the company, bringing strategic actuarial thought leadership and insights from the industry.</a:t>
            </a:r>
          </a:p>
          <a:p>
            <a:pPr marL="0" marR="0" algn="just">
              <a:spcBef>
                <a:spcPts val="0"/>
              </a:spcBef>
              <a:spcAft>
                <a:spcPts val="0"/>
              </a:spcAft>
            </a:pPr>
            <a:r>
              <a:rPr lang="en-US" dirty="0">
                <a:solidFill>
                  <a:sysClr val="windowText" lastClr="000000"/>
                </a:solidFill>
                <a:latin typeface="Arial"/>
              </a:rPr>
              <a:t> </a:t>
            </a:r>
          </a:p>
          <a:p>
            <a:pPr marL="0" marR="0" algn="just">
              <a:spcBef>
                <a:spcPts val="0"/>
              </a:spcBef>
              <a:spcAft>
                <a:spcPts val="0"/>
              </a:spcAft>
            </a:pPr>
            <a:r>
              <a:rPr lang="en-US" dirty="0">
                <a:solidFill>
                  <a:sysClr val="windowText" lastClr="000000"/>
                </a:solidFill>
                <a:latin typeface="Arial"/>
              </a:rPr>
              <a:t>Prior to joining MassMutual, Art has previously held leadership roles in actuarial, risk and investments at other leading insurance companies such as Prudential, Voya, and The Hartford, and consulting practices such as Oliver Wyman and Ernst &amp; Young.</a:t>
            </a:r>
          </a:p>
          <a:p>
            <a:pPr marL="0" marR="0" algn="just">
              <a:spcBef>
                <a:spcPts val="0"/>
              </a:spcBef>
              <a:spcAft>
                <a:spcPts val="0"/>
              </a:spcAft>
            </a:pPr>
            <a:r>
              <a:rPr lang="en-US" dirty="0">
                <a:solidFill>
                  <a:sysClr val="windowText" lastClr="000000"/>
                </a:solidFill>
                <a:latin typeface="Arial"/>
              </a:rPr>
              <a:t> </a:t>
            </a:r>
          </a:p>
          <a:p>
            <a:pPr marL="0" marR="0" algn="just">
              <a:spcBef>
                <a:spcPts val="0"/>
              </a:spcBef>
              <a:spcAft>
                <a:spcPts val="0"/>
              </a:spcAft>
            </a:pPr>
            <a:r>
              <a:rPr lang="en-US" dirty="0">
                <a:solidFill>
                  <a:sysClr val="windowText" lastClr="000000"/>
                </a:solidFill>
                <a:latin typeface="Arial"/>
              </a:rPr>
              <a:t>Art is a graduate of Trinity College in Hartford, CT, where he double majored in Mathematics and Economics. He is a Fellow of the Society of Actuaries (FSA) and a Chartered Financial Analyst (CFA). </a:t>
            </a:r>
          </a:p>
        </p:txBody>
      </p:sp>
      <p:sp>
        <p:nvSpPr>
          <p:cNvPr id="11" name="Title 1">
            <a:extLst>
              <a:ext uri="{FF2B5EF4-FFF2-40B4-BE49-F238E27FC236}">
                <a16:creationId xmlns:a16="http://schemas.microsoft.com/office/drawing/2014/main" id="{211F22D9-45F2-412B-9530-A0615ABB3586}"/>
              </a:ext>
            </a:extLst>
          </p:cNvPr>
          <p:cNvSpPr txBox="1">
            <a:spLocks/>
          </p:cNvSpPr>
          <p:nvPr/>
        </p:nvSpPr>
        <p:spPr>
          <a:xfrm>
            <a:off x="2091873" y="384048"/>
            <a:ext cx="9642927" cy="758952"/>
          </a:xfrm>
          <a:prstGeom prst="rect">
            <a:avLst/>
          </a:prstGeom>
        </p:spPr>
        <p:txBody>
          <a:bodyPr vert="horz" lIns="0" tIns="0" rIns="0" bIns="0" rtlCol="0" anchorCtr="0">
            <a:noAutofit/>
          </a:bodyPr>
          <a:lstStyle>
            <a:lvl1pPr algn="l" defTabSz="1161105" rtl="0" eaLnBrk="1" latinLnBrk="0" hangingPunct="1">
              <a:lnSpc>
                <a:spcPct val="88000"/>
              </a:lnSpc>
              <a:spcBef>
                <a:spcPct val="0"/>
              </a:spcBef>
              <a:buNone/>
              <a:defRPr sz="2540" kern="0">
                <a:solidFill>
                  <a:schemeClr val="tx2"/>
                </a:solidFill>
                <a:latin typeface="+mj-lt"/>
                <a:ea typeface="+mj-ea"/>
                <a:cs typeface="+mj-cs"/>
              </a:defRPr>
            </a:lvl1pPr>
          </a:lstStyle>
          <a:p>
            <a:pPr marL="0" marR="0" lvl="0" indent="0" algn="l" defTabSz="1161105" rtl="0" eaLnBrk="1" fontAlgn="auto" latinLnBrk="0" hangingPunct="1">
              <a:lnSpc>
                <a:spcPct val="88000"/>
              </a:lnSpc>
              <a:spcBef>
                <a:spcPct val="0"/>
              </a:spcBef>
              <a:spcAft>
                <a:spcPts val="0"/>
              </a:spcAft>
              <a:buClrTx/>
              <a:buSzTx/>
              <a:buFontTx/>
              <a:buNone/>
              <a:tabLst/>
              <a:defRPr/>
            </a:pPr>
            <a:r>
              <a:rPr kumimoji="0" lang="en-US" sz="2800" b="1" i="0" u="none" strike="noStrike" kern="0" cap="all" spc="0" normalizeH="0" baseline="0" noProof="0" dirty="0">
                <a:ln>
                  <a:noFill/>
                </a:ln>
                <a:solidFill>
                  <a:srgbClr val="000000"/>
                </a:solidFill>
                <a:effectLst/>
                <a:uLnTx/>
                <a:uFillTx/>
                <a:latin typeface="Oswald bold (headings)"/>
                <a:ea typeface="+mj-ea"/>
                <a:cs typeface="+mj-cs"/>
              </a:rPr>
              <a:t>Art Wallace, FSA, MAAA</a:t>
            </a:r>
          </a:p>
          <a:p>
            <a:pPr marL="0" marR="0" lvl="0" indent="0" algn="l" defTabSz="1161105" rtl="0" eaLnBrk="1" fontAlgn="auto" latinLnBrk="0" hangingPunct="1">
              <a:lnSpc>
                <a:spcPct val="88000"/>
              </a:lnSpc>
              <a:spcBef>
                <a:spcPct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Chief </a:t>
            </a:r>
            <a:r>
              <a:rPr lang="en-US" sz="1800" b="1" spc="5" dirty="0">
                <a:effectLst/>
                <a:latin typeface="Calibri" panose="020F0502020204030204" pitchFamily="34" charset="0"/>
                <a:ea typeface="Times New Roman" panose="02020603050405020304" pitchFamily="18" charset="0"/>
              </a:rPr>
              <a:t>A</a:t>
            </a:r>
            <a:r>
              <a:rPr lang="en-US" sz="1800" b="1" spc="-5" dirty="0">
                <a:effectLst/>
                <a:latin typeface="Calibri" panose="020F0502020204030204" pitchFamily="34" charset="0"/>
                <a:ea typeface="Times New Roman" panose="02020603050405020304" pitchFamily="18" charset="0"/>
              </a:rPr>
              <a:t>c</a:t>
            </a:r>
            <a:r>
              <a:rPr lang="en-US" sz="1800" b="1" spc="5" dirty="0">
                <a:effectLst/>
                <a:latin typeface="Calibri" panose="020F0502020204030204" pitchFamily="34" charset="0"/>
                <a:ea typeface="Times New Roman" panose="02020603050405020304" pitchFamily="18" charset="0"/>
              </a:rPr>
              <a:t>tu</a:t>
            </a:r>
            <a:r>
              <a:rPr lang="en-US" sz="1800" b="1" dirty="0">
                <a:effectLst/>
                <a:latin typeface="Calibri" panose="020F0502020204030204" pitchFamily="34" charset="0"/>
                <a:ea typeface="Times New Roman" panose="02020603050405020304" pitchFamily="18" charset="0"/>
              </a:rPr>
              <a:t>ary</a:t>
            </a:r>
          </a:p>
          <a:p>
            <a:pPr marL="0" marR="0" lvl="0" indent="0" algn="l" defTabSz="1161105" rtl="0" eaLnBrk="1" fontAlgn="auto" latinLnBrk="0" hangingPunct="1">
              <a:lnSpc>
                <a:spcPct val="88000"/>
              </a:lnSpc>
              <a:spcBef>
                <a:spcPct val="0"/>
              </a:spcBef>
              <a:spcAft>
                <a:spcPts val="0"/>
              </a:spcAft>
              <a:buClrTx/>
              <a:buSzTx/>
              <a:buFontTx/>
              <a:buNone/>
              <a:tabLst/>
              <a:defRPr/>
            </a:pPr>
            <a:r>
              <a:rPr lang="en-US" sz="1800" b="1" dirty="0">
                <a:solidFill>
                  <a:srgbClr val="000000"/>
                </a:solidFill>
                <a:latin typeface="Calibri Light"/>
              </a:rPr>
              <a:t>MassMutual</a:t>
            </a:r>
            <a:endParaRPr kumimoji="0" lang="en-US" sz="1800" b="1" i="0" u="none" strike="noStrike" kern="0" cap="none" spc="0" normalizeH="0" baseline="0" noProof="0" dirty="0">
              <a:ln>
                <a:noFill/>
              </a:ln>
              <a:solidFill>
                <a:srgbClr val="000000"/>
              </a:solidFill>
              <a:effectLst/>
              <a:uLnTx/>
              <a:uFillTx/>
              <a:latin typeface="Calibri Light"/>
              <a:ea typeface="+mj-ea"/>
              <a:cs typeface="+mj-cs"/>
            </a:endParaRPr>
          </a:p>
        </p:txBody>
      </p:sp>
      <p:pic>
        <p:nvPicPr>
          <p:cNvPr id="8" name="Content Placeholder 4">
            <a:extLst>
              <a:ext uri="{FF2B5EF4-FFF2-40B4-BE49-F238E27FC236}">
                <a16:creationId xmlns:a16="http://schemas.microsoft.com/office/drawing/2014/main" id="{A3D513FC-F244-45BD-8DB5-269A4B512216}"/>
              </a:ext>
            </a:extLst>
          </p:cNvPr>
          <p:cNvPicPr>
            <a:picLocks/>
          </p:cNvPicPr>
          <p:nvPr/>
        </p:nvPicPr>
        <p:blipFill rotWithShape="1">
          <a:blip r:embed="rId5"/>
          <a:srcRect/>
          <a:stretch/>
        </p:blipFill>
        <p:spPr>
          <a:xfrm>
            <a:off x="484123" y="338327"/>
            <a:ext cx="1490472" cy="1490472"/>
          </a:xfrm>
          <a:prstGeom prst="ellipse">
            <a:avLst/>
          </a:prstGeom>
          <a:noFill/>
          <a:ln>
            <a:solidFill>
              <a:schemeClr val="tx1">
                <a:lumMod val="50000"/>
              </a:schemeClr>
            </a:solidFill>
          </a:ln>
        </p:spPr>
      </p:pic>
    </p:spTree>
    <p:extLst>
      <p:ext uri="{BB962C8B-B14F-4D97-AF65-F5344CB8AC3E}">
        <p14:creationId xmlns:p14="http://schemas.microsoft.com/office/powerpoint/2010/main" val="7497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BA97EC-C61A-2A66-569D-BE4D48AD7FF5}"/>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01F5A22-2254-D59D-16FA-2B7564151BC3}"/>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EB9DFDE-5998-461C-564D-B5624BBEFDCB}"/>
              </a:ext>
            </a:extLst>
          </p:cNvPr>
          <p:cNvSpPr/>
          <p:nvPr>
            <p:custDataLst>
              <p:tags r:id="rId4"/>
            </p:custDataLst>
          </p:nvPr>
        </p:nvSpPr>
        <p:spPr>
          <a:xfrm>
            <a:off x="3200400" y="2571750"/>
            <a:ext cx="8483600" cy="1714500"/>
          </a:xfrm>
          <a:prstGeom prst="rect">
            <a:avLst/>
          </a:prstGeom>
          <a:noFill/>
          <a:ln w="9525">
            <a:solidFill>
              <a:srgbClr val="FFFFFF"/>
            </a:solidFill>
            <a:miter lim="800000"/>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da-DK" sz="3600" b="1" kern="0">
                <a:solidFill>
                  <a:srgbClr val="5B5B5B"/>
                </a:solidFill>
              </a:rPr>
              <a:t>Join at slido.com</a:t>
            </a:r>
            <a:br>
              <a:rPr lang="da-DK" sz="3600" b="1" kern="0">
                <a:solidFill>
                  <a:srgbClr val="5B5B5B"/>
                </a:solidFill>
              </a:rPr>
            </a:br>
            <a:r>
              <a:rPr lang="da-DK" sz="3600" b="1" kern="0">
                <a:solidFill>
                  <a:srgbClr val="5B5B5B"/>
                </a:solidFill>
              </a:rPr>
              <a:t>#ACHS2023</a:t>
            </a:r>
            <a:endParaRPr lang="en-GB" sz="3600" b="1" kern="0" dirty="0" err="1">
              <a:solidFill>
                <a:srgbClr val="5B5B5B"/>
              </a:solidFill>
            </a:endParaRPr>
          </a:p>
        </p:txBody>
      </p:sp>
      <p:sp>
        <p:nvSpPr>
          <p:cNvPr id="7" name="Rectangle 6">
            <a:extLst>
              <a:ext uri="{FF2B5EF4-FFF2-40B4-BE49-F238E27FC236}">
                <a16:creationId xmlns:a16="http://schemas.microsoft.com/office/drawing/2014/main" id="{0C659EDC-BBF3-0BF7-4EF3-920B1FEDC586}"/>
              </a:ext>
            </a:extLst>
          </p:cNvPr>
          <p:cNvSpPr/>
          <p:nvPr>
            <p:custDataLst>
              <p:tags r:id="rId5"/>
            </p:custDataLst>
          </p:nvPr>
        </p:nvSpPr>
        <p:spPr>
          <a:xfrm>
            <a:off x="3200400" y="6096000"/>
            <a:ext cx="8737600" cy="51012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300" b="1" kern="0">
                <a:solidFill>
                  <a:srgbClr val="5B5B5B"/>
                </a:solidFill>
              </a:rPr>
              <a:t>ⓘ</a:t>
            </a:r>
            <a:r>
              <a:rPr lang="en-US" sz="1400" kern="0">
                <a:solidFill>
                  <a:srgbClr val="5B5B5B"/>
                </a:solidFill>
              </a:rPr>
              <a:t> Start presenting to display the joining instructions on this slide.</a:t>
            </a:r>
            <a:endParaRPr lang="en-GB" sz="1400" kern="0" dirty="0" err="1">
              <a:solidFill>
                <a:srgbClr val="5B5B5B"/>
              </a:solidFill>
            </a:endParaRPr>
          </a:p>
        </p:txBody>
      </p:sp>
    </p:spTree>
    <p:custDataLst>
      <p:tags r:id="rId1"/>
    </p:custDataLst>
    <p:extLst>
      <p:ext uri="{BB962C8B-B14F-4D97-AF65-F5344CB8AC3E}">
        <p14:creationId xmlns:p14="http://schemas.microsoft.com/office/powerpoint/2010/main" val="10828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77CA26-7823-24DA-7087-EEB38517A820}"/>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E2765FE7-E37A-4EF7-1966-F4F9BF4F3B30}"/>
              </a:ext>
            </a:extLst>
          </p:cNvPr>
          <p:cNvSpPr/>
          <p:nvPr>
            <p:custDataLst>
              <p:tags r:id="rId3"/>
            </p:custDataLst>
          </p:nvPr>
        </p:nvSpPr>
        <p:spPr>
          <a:xfrm>
            <a:off x="3200400" y="2571750"/>
            <a:ext cx="8483600" cy="1714500"/>
          </a:xfrm>
          <a:prstGeom prst="rect">
            <a:avLst/>
          </a:prstGeom>
          <a:noFill/>
          <a:ln w="9525">
            <a:solidFill>
              <a:srgbClr val="FFFFFF"/>
            </a:solidFill>
            <a:miter lim="800000"/>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2400" b="1" kern="0">
                <a:solidFill>
                  <a:srgbClr val="5B5B5B"/>
                </a:solidFill>
              </a:rPr>
              <a:t>Which emoji best represents the effect of rising interest rates on the insurance industry?</a:t>
            </a:r>
            <a:endParaRPr lang="en-GB" sz="2400" b="1" kern="0" dirty="0" err="1">
              <a:solidFill>
                <a:srgbClr val="5B5B5B"/>
              </a:solidFill>
            </a:endParaRPr>
          </a:p>
        </p:txBody>
      </p:sp>
      <p:sp>
        <p:nvSpPr>
          <p:cNvPr id="7" name="Rectangle 6">
            <a:extLst>
              <a:ext uri="{FF2B5EF4-FFF2-40B4-BE49-F238E27FC236}">
                <a16:creationId xmlns:a16="http://schemas.microsoft.com/office/drawing/2014/main" id="{0AA28DF7-6446-F1CD-8502-3C1651A1C433}"/>
              </a:ext>
            </a:extLst>
          </p:cNvPr>
          <p:cNvSpPr/>
          <p:nvPr>
            <p:custDataLst>
              <p:tags r:id="rId4"/>
            </p:custDataLst>
          </p:nvPr>
        </p:nvSpPr>
        <p:spPr>
          <a:xfrm>
            <a:off x="3200400" y="6096000"/>
            <a:ext cx="8737600" cy="51012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300" b="1" kern="0">
                <a:solidFill>
                  <a:srgbClr val="5B5B5B"/>
                </a:solidFill>
              </a:rPr>
              <a:t>ⓘ</a:t>
            </a:r>
            <a:r>
              <a:rPr lang="en-US" sz="1400" kern="0">
                <a:solidFill>
                  <a:srgbClr val="5B5B5B"/>
                </a:solidFill>
              </a:rPr>
              <a:t> Start presenting to display the poll results on this slide.</a:t>
            </a:r>
            <a:endParaRPr lang="en-GB" sz="1400" kern="0" dirty="0" err="1">
              <a:solidFill>
                <a:srgbClr val="5B5B5B"/>
              </a:solidFill>
            </a:endParaRPr>
          </a:p>
        </p:txBody>
      </p:sp>
      <p:pic>
        <p:nvPicPr>
          <p:cNvPr id="13" name="Picture 12">
            <a:extLst>
              <a:ext uri="{FF2B5EF4-FFF2-40B4-BE49-F238E27FC236}">
                <a16:creationId xmlns:a16="http://schemas.microsoft.com/office/drawing/2014/main" id="{3E18EC18-135D-8B09-C107-98FFEEF2E4B4}"/>
              </a:ext>
            </a:extLst>
          </p:cNvPr>
          <p:cNvPicPr>
            <a:picLocks/>
          </p:cNvPicPr>
          <p:nvPr>
            <p:custDataLst>
              <p:tags r:id="rId5"/>
            </p:custDataLst>
          </p:nvPr>
        </p:nvPicPr>
        <p:blipFill>
          <a:blip r:embed="rId8"/>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372579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677D70-A9DE-E307-210B-C8A0A8CDCF72}"/>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4832DDFD-4AEC-E3EA-0E4A-99E1BE2A2BB7}"/>
              </a:ext>
            </a:extLst>
          </p:cNvPr>
          <p:cNvSpPr/>
          <p:nvPr>
            <p:custDataLst>
              <p:tags r:id="rId3"/>
            </p:custDataLst>
          </p:nvPr>
        </p:nvSpPr>
        <p:spPr>
          <a:xfrm>
            <a:off x="3200400" y="2571750"/>
            <a:ext cx="8483600" cy="1714500"/>
          </a:xfrm>
          <a:prstGeom prst="rect">
            <a:avLst/>
          </a:prstGeom>
          <a:noFill/>
          <a:ln w="9525">
            <a:solidFill>
              <a:srgbClr val="FFFFFF"/>
            </a:solidFill>
            <a:miter lim="800000"/>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2900" b="1" kern="0">
                <a:solidFill>
                  <a:srgbClr val="5B5B5B"/>
                </a:solidFill>
              </a:rPr>
              <a:t>Who is most positively impacted by higher interest rates? (Please rank)</a:t>
            </a:r>
            <a:endParaRPr lang="en-GB" sz="2900" b="1" kern="0" dirty="0" err="1">
              <a:solidFill>
                <a:srgbClr val="5B5B5B"/>
              </a:solidFill>
            </a:endParaRPr>
          </a:p>
        </p:txBody>
      </p:sp>
      <p:sp>
        <p:nvSpPr>
          <p:cNvPr id="7" name="Rectangle 6">
            <a:extLst>
              <a:ext uri="{FF2B5EF4-FFF2-40B4-BE49-F238E27FC236}">
                <a16:creationId xmlns:a16="http://schemas.microsoft.com/office/drawing/2014/main" id="{BAD59CF5-EF53-580F-E76D-42C2455C7194}"/>
              </a:ext>
            </a:extLst>
          </p:cNvPr>
          <p:cNvSpPr/>
          <p:nvPr>
            <p:custDataLst>
              <p:tags r:id="rId4"/>
            </p:custDataLst>
          </p:nvPr>
        </p:nvSpPr>
        <p:spPr>
          <a:xfrm>
            <a:off x="3200400" y="6096000"/>
            <a:ext cx="8737600" cy="51012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300" b="1" kern="0" dirty="0">
                <a:solidFill>
                  <a:srgbClr val="5B5B5B"/>
                </a:solidFill>
              </a:rPr>
              <a:t>ⓘ</a:t>
            </a:r>
            <a:r>
              <a:rPr lang="en-US" sz="1400" kern="0" dirty="0">
                <a:solidFill>
                  <a:srgbClr val="5B5B5B"/>
                </a:solidFill>
              </a:rPr>
              <a:t> Start presenting to display the poll results on this slide.</a:t>
            </a:r>
            <a:endParaRPr lang="en-GB" sz="1400" kern="0" dirty="0" err="1">
              <a:solidFill>
                <a:srgbClr val="5B5B5B"/>
              </a:solidFill>
            </a:endParaRPr>
          </a:p>
        </p:txBody>
      </p:sp>
      <p:pic>
        <p:nvPicPr>
          <p:cNvPr id="15" name="Picture 14">
            <a:extLst>
              <a:ext uri="{FF2B5EF4-FFF2-40B4-BE49-F238E27FC236}">
                <a16:creationId xmlns:a16="http://schemas.microsoft.com/office/drawing/2014/main" id="{EB621A19-4411-74BB-93E7-CB6BD1D4FEFD}"/>
              </a:ext>
            </a:extLst>
          </p:cNvPr>
          <p:cNvPicPr>
            <a:picLocks/>
          </p:cNvPicPr>
          <p:nvPr>
            <p:custDataLst>
              <p:tags r:id="rId5"/>
            </p:custDataLst>
          </p:nvPr>
        </p:nvPicPr>
        <p:blipFill>
          <a:blip r:embed="rId8"/>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2696849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TP_TOOLSPOWERPOINTCONFIGV2" val="{&quot;ConfigName&quot;:&quot;Oliver Wyman Widescreen&quot;,&quot;BracketAndBrace&quot;:{&quot;Brace&quot;:{&quot;Line&quot;:{&quot;Visible&quot;:true,&quot;Color&quot;:[{&quot;Source&quot;:2,&quot;Data&quot;:&quot;msoThemeColorText1&quot;}],&quot;Width&quot;:0.75},&quot;Width&quot;:14.4,&quot;Height&quot;:144.0,&quot;Adjustments&quot;:[0.5],&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Text1&quot;}],&quot;Name&quot;:&quot;+mn-lt&quot;,&quot;Style&quot;:0,&quot;Size&quot;:10},&quot;FillColor&quot;:[{&quot;Source&quot;:2,&quot;Data&quot;:&quot;msoThemeColorBackground1&quot;}],&quot;Line&quot;:{&quot;Visible&quot;:true,&quot;Color&quot;:[{&quot;Source&quot;:2,&quot;Data&quot;:&quot;msoThemeColorText1&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6},&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1&quot;}],&quot;Name&quot;:&quot;+mn-lt&quot;,&quot;Style&quot;:2,&quot;Size&quot;:10},&quot;Line&quot;:{&quot;Visible&quot;:true,&quot;Color&quot;:[{&quot;Source&quot;:2,&quot;Data&quot;:&quot;msoThemeColorAccent1&quot;}],&quot;Width&quot;:0.75},&quot;Fill&quot;:{&quot;FillType&quot;:0,&quot;Color&quot;:[]}},&quot;Ghost&quot;:{&quot;Font&quot;:{&quot;Color&quot;:[{&quot;Source&quot;:2,&quot;Data&quot;:&quot;msoThemeColorAccent3&quot;}],&quot;Name&quot;:&quot;+mn-lt&quot;,&quot;Style&quot;:0,&quot;Size&quot;:11}}}"/>
  <p:tag name="DTP_TOOLSPOWERPOINTCONFIG" val="{&quot;ConfigName&quot;:&quot;Oliver Wyman Widescreen&quot;,&quot;BracketAndBrace&quot;:{&quot;Brace&quot;:{&quot;Line&quot;:{&quot;Visible&quot;:true,&quot;Color&quot;:[{&quot;Source&quot;:2,&quot;Data&quot;:&quot;msoThemeColorText1&quot;}],&quot;Width&quot;:0.75},&quot;Width&quot;:14.4,&quot;Height&quot;:144.0,&quot;Adjustments&quot;:[1.0],&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Text1&quot;}],&quot;Name&quot;:&quot;+mn-lt&quot;,&quot;Style&quot;:0,&quot;Size&quot;:10},&quot;FillColor&quot;:[{&quot;Source&quot;:2,&quot;Data&quot;:&quot;msoThemeColorBackground1&quot;}],&quot;Line&quot;:{&quot;Visible&quot;:true,&quot;Color&quot;:[{&quot;Source&quot;:2,&quot;Data&quot;:&quot;msoThemeColorText1&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6},&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1&quot;}],&quot;Name&quot;:&quot;+mn-lt&quot;,&quot;Style&quot;:2,&quot;Size&quot;:10},&quot;Line&quot;:{&quot;Visible&quot;:true,&quot;Color&quot;:[{&quot;Source&quot;:2,&quot;Data&quot;:&quot;msoThemeColorAccent1&quot;}],&quot;Width&quot;:0.75}},&quot;Ghost&quot;:{&quot;Font&quot;:{&quot;Color&quot;:[{&quot;Source&quot;:2,&quot;Data&quot;:&quot;msoThemeColorAccent3&quot;}],&quot;Name&quot;:&quot;+mn-lt&quot;,&quot;Style&quot;:0,&quot;Size&quot;:11}}}"/>
  <p:tag name="SLIDO_APP_VERSION" val="1.7.0.4528"/>
  <p:tag name="SLIDO_PRESENTATION_ID" val="00000000-0000-0000-0000-000000000000"/>
  <p:tag name="SLIDO_EVENT_UUID" val="95ca86c1-58da-49f8-a3f1-effb6544660e"/>
  <p:tag name="SLIDO_EVENT_SECTION_UUID" val="5e87834e-6aff-411e-bde2-04b8c8353d69"/>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LIDO_ELEMENT" val="logo"/>
</p:tagLst>
</file>

<file path=ppt/tags/tag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footer"/>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2OTc0ODExMjd9"/>
  <p:tag name="SLIDO_TYPE" val="SlidoPoll"/>
  <p:tag name="SLIDO_POLL_UUID" val="aa9579d9-948a-47dd-90aa-f761be6910c4"/>
  <p:tag name="SLIDO_TIMELINE" val="W3sicG9sbFF1ZXN0aW9uVXVpZCI6IjFkODRkN2JjLWYyMzYtNDYxNS05ZTMxLWFhZjU1MTZmZjM3ZiIsInNob3dSZXN1bHRzIjp0cnVlLCJzaG93Q29ycmVjdEFuc3dlcnMiOmZhbHNlLCJ2b3RpbmdMb2NrZWQiOmZhbHNlfV0="/>
</p:tagLst>
</file>

<file path=ppt/tags/tag15.xml><?xml version="1.0" encoding="utf-8"?>
<p:tagLst xmlns:a="http://schemas.openxmlformats.org/drawingml/2006/main" xmlns:r="http://schemas.openxmlformats.org/officeDocument/2006/relationships" xmlns:p="http://schemas.openxmlformats.org/presentationml/2006/main">
  <p:tag name="SLIDO_ELEMENT" val="logo"/>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ELEMENT" val="footer"/>
</p:tagLst>
</file>

<file path=ppt/tags/tag1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9.xml><?xml version="1.0" encoding="utf-8"?>
<p:tagLst xmlns:a="http://schemas.openxmlformats.org/drawingml/2006/main" xmlns:r="http://schemas.openxmlformats.org/officeDocument/2006/relationships" xmlns:p="http://schemas.openxmlformats.org/presentationml/2006/main">
  <p:tag name="SLIDO_METADATA" val="eyJUaW1lc3RhbXAiOjE2OTc0ODA2MDJ9"/>
  <p:tag name="SLIDO_TYPE" val="SlidoPoll"/>
  <p:tag name="SLIDO_POLL_UUID" val="f2114301-4c2c-42d7-80dc-b904003f7f92"/>
  <p:tag name="SLIDO_TIMELINE" val="W3sicG9sbFF1ZXN0aW9uVXVpZCI6ImIyZmZiNzY1LTgwMmItNGY3My1hZDBhLTI0MjNiMjQ5ZmI5NiIsInNob3dSZXN1bHRzIjp0cnVlLCJzaG93Q29ycmVjdEFuc3dlcnMiOmZhbHNlLCJ2b3RpbmdMb2NrZWQiOmZhbHNlfV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LIDO_ELEMENT" val="logo"/>
</p:tagLst>
</file>

<file path=ppt/tags/tag21.xml><?xml version="1.0" encoding="utf-8"?>
<p:tagLst xmlns:a="http://schemas.openxmlformats.org/drawingml/2006/main" xmlns:r="http://schemas.openxmlformats.org/officeDocument/2006/relationships" xmlns:p="http://schemas.openxmlformats.org/presentationml/2006/main">
  <p:tag name="SLIDO_ELEMENT" val="title"/>
</p:tagLst>
</file>

<file path=ppt/tags/tag22.xml><?xml version="1.0" encoding="utf-8"?>
<p:tagLst xmlns:a="http://schemas.openxmlformats.org/drawingml/2006/main" xmlns:r="http://schemas.openxmlformats.org/officeDocument/2006/relationships" xmlns:p="http://schemas.openxmlformats.org/presentationml/2006/main">
  <p:tag name="SLIDO_ELEMENT" val="footer"/>
</p:tagLst>
</file>

<file path=ppt/tags/tag2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nking"/>
</p:tagLst>
</file>

<file path=ppt/tags/tag24.xml><?xml version="1.0" encoding="utf-8"?>
<p:tagLst xmlns:a="http://schemas.openxmlformats.org/drawingml/2006/main" xmlns:r="http://schemas.openxmlformats.org/officeDocument/2006/relationships" xmlns:p="http://schemas.openxmlformats.org/presentationml/2006/main">
  <p:tag name="SLIDO_METADATA" val="eyJUaW1lc3RhbXAiOjE2OTc0ODIyMjl9"/>
  <p:tag name="SLIDO_TYPE" val="SlidoPoll"/>
  <p:tag name="SLIDO_POLL_UUID" val="bfa88977-fd82-4676-b379-23360f7d856a"/>
  <p:tag name="SLIDO_TIMELINE" val="W3sicG9sbFF1ZXN0aW9uVXVpZCI6IjViODEyMTA3LTg1NTEtNGQwMy1iN2RjLTdlNTJjNDE2NWQ1NSIsInNob3dSZXN1bHRzIjp0cnVlLCJzaG93Q29ycmVjdEFuc3dlcnMiOmZhbHNlLCJ2b3RpbmdMb2NrZWQiOmZhbHNlfV0="/>
</p:tagLst>
</file>

<file path=ppt/tags/tag25.xml><?xml version="1.0" encoding="utf-8"?>
<p:tagLst xmlns:a="http://schemas.openxmlformats.org/drawingml/2006/main" xmlns:r="http://schemas.openxmlformats.org/officeDocument/2006/relationships" xmlns:p="http://schemas.openxmlformats.org/presentationml/2006/main">
  <p:tag name="SLIDO_ELEMENT" val="logo"/>
</p:tagLst>
</file>

<file path=ppt/tags/tag2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7.xml><?xml version="1.0" encoding="utf-8"?>
<p:tagLst xmlns:a="http://schemas.openxmlformats.org/drawingml/2006/main" xmlns:r="http://schemas.openxmlformats.org/officeDocument/2006/relationships" xmlns:p="http://schemas.openxmlformats.org/presentationml/2006/main">
  <p:tag name="SLIDO_ELEMENT" val="title"/>
</p:tagLst>
</file>

<file path=ppt/tags/tag28.xml><?xml version="1.0" encoding="utf-8"?>
<p:tagLst xmlns:a="http://schemas.openxmlformats.org/drawingml/2006/main" xmlns:r="http://schemas.openxmlformats.org/officeDocument/2006/relationships" xmlns:p="http://schemas.openxmlformats.org/presentationml/2006/main">
  <p:tag name="SLIDO_ELEMENT" val="footer"/>
</p:tagLst>
</file>

<file path=ppt/tags/tag29.xml><?xml version="1.0" encoding="utf-8"?>
<p:tagLst xmlns:a="http://schemas.openxmlformats.org/drawingml/2006/main" xmlns:r="http://schemas.openxmlformats.org/officeDocument/2006/relationships" xmlns:p="http://schemas.openxmlformats.org/presentationml/2006/main">
  <p:tag name="SLIDO_METADATA" val="eyJUaW1lc3RhbXAiOjE2OTc0ODA4ODl9"/>
  <p:tag name="SLIDO_TYPE" val="SlidoQ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LIDO_ELEMENT" val="logo"/>
</p:tagLst>
</file>

<file path=ppt/tags/tag3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2.xml><?xml version="1.0" encoding="utf-8"?>
<p:tagLst xmlns:a="http://schemas.openxmlformats.org/drawingml/2006/main" xmlns:r="http://schemas.openxmlformats.org/officeDocument/2006/relationships" xmlns:p="http://schemas.openxmlformats.org/presentationml/2006/main">
  <p:tag name="SLIDO_ELEMENT" val="title"/>
</p:tagLst>
</file>

<file path=ppt/tags/tag33.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LIDO_METADATA" val="eyJUaW1lc3RhbXAiOjE2OTc0ODA3NDl9"/>
  <p:tag name="SLIDO_TYPE" val="SlidoJoining"/>
</p:tagLst>
</file>

<file path=ppt/theme/theme1.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Widescreen 16x9.potx" id="{2424723C-DCAF-4D64-B3DB-C56EB77CF2CE}" vid="{E8AFB1E0-F6E7-4D6B-87BC-BF239EBCB6D8}"/>
    </a:ext>
  </a:extLst>
</a:theme>
</file>

<file path=ppt/theme/theme2.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potx" id="{3BD3F9C2-E0F5-4CEF-8789-E4AB830419DB}" vid="{79E2AB3F-92A5-4A76-BFD1-0EDE0A7B893B}"/>
    </a:ext>
  </a:extLst>
</a:theme>
</file>

<file path=ppt/theme/theme3.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potx" id="{3BD3F9C2-E0F5-4CEF-8789-E4AB830419DB}" vid="{79E2AB3F-92A5-4A76-BFD1-0EDE0A7B893B}"/>
    </a:ext>
  </a:extLst>
</a:theme>
</file>

<file path=customUI/customUI14.xml><?xml version="1.0" encoding="utf-8"?>
<mso:customUI xmlns:mso="http://schemas.microsoft.com/office/2009/07/customui">
  <mso:ribbon>
    <mso:contextualTabs>
      <mso:tabSet idMso="TabSetTableTools">
        <mso:tab idQ="mso:TabTableToolsDesign">
          <mso:group idQ="mso:GroupTableStylesPowerPoint" visible="false"/>
          <mso:group id="OWTable" label="Table" autoScale="true">
            <mso:gallery idQ="mso:ShadingColorPicker" visible="true"/>
            <mso:control idQ="mso:TableBordersMenu" visible="true"/>
          </mso:group>
        </mso:tab>
      </mso:tabSet>
    </mso:contextualTabs>
  </mso:ribbon>
</mso:customUI>
</file>

<file path=docProps/app.xml><?xml version="1.0" encoding="utf-8"?>
<Properties xmlns="http://schemas.openxmlformats.org/officeDocument/2006/extended-properties" xmlns:vt="http://schemas.openxmlformats.org/officeDocument/2006/docPropsVTypes">
  <Template>blank</Template>
  <TotalTime>189</TotalTime>
  <Words>957</Words>
  <Application>Microsoft Office PowerPoint</Application>
  <PresentationFormat>Widescreen</PresentationFormat>
  <Paragraphs>62</Paragraphs>
  <Slides>11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MMC Display Condensed</vt:lpstr>
      <vt:lpstr>Oswald bold (headings)</vt:lpstr>
      <vt:lpstr>Arial</vt:lpstr>
      <vt:lpstr>Calibri</vt:lpstr>
      <vt:lpstr>Calibri Light</vt:lpstr>
      <vt:lpstr>Oliver Wyman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Christopher</dc:creator>
  <cp:keywords>OW21.Widescreen.20221107.2</cp:keywords>
  <cp:lastModifiedBy>Whitney, Christopher</cp:lastModifiedBy>
  <cp:revision>1</cp:revision>
  <dcterms:created xsi:type="dcterms:W3CDTF">2023-10-16T17:58:10Z</dcterms:created>
  <dcterms:modified xsi:type="dcterms:W3CDTF">2023-10-20T17:30:20Z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2021/06/01</vt:lpwstr>
  </property>
  <property fmtid="{D5CDD505-2E9C-101B-9397-08002B2CF9AE}" pid="3" name="DocumentMSOLanguageID">
    <vt:lpwstr>msoLanguageIDEnglishUK</vt:lpwstr>
  </property>
  <property fmtid="{D5CDD505-2E9C-101B-9397-08002B2CF9AE}" pid="4" name="LogoName">
    <vt:lpwstr>Oliver Wyman</vt:lpwstr>
  </property>
  <property fmtid="{D5CDD505-2E9C-101B-9397-08002B2CF9AE}" pid="5" name="SlidoAppVersion">
    <vt:lpwstr>1.7.0.4528</vt:lpwstr>
  </property>
</Properties>
</file>