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7" r:id="rId2"/>
    <p:sldId id="259" r:id="rId3"/>
    <p:sldId id="260" r:id="rId4"/>
    <p:sldId id="362" r:id="rId5"/>
    <p:sldId id="333" r:id="rId6"/>
    <p:sldId id="334" r:id="rId7"/>
    <p:sldId id="368" r:id="rId8"/>
    <p:sldId id="361" r:id="rId9"/>
    <p:sldId id="335" r:id="rId10"/>
    <p:sldId id="360" r:id="rId11"/>
    <p:sldId id="338" r:id="rId12"/>
    <p:sldId id="330" r:id="rId13"/>
    <p:sldId id="341" r:id="rId14"/>
    <p:sldId id="342" r:id="rId15"/>
    <p:sldId id="343" r:id="rId16"/>
    <p:sldId id="344" r:id="rId17"/>
    <p:sldId id="345" r:id="rId18"/>
    <p:sldId id="393" r:id="rId19"/>
    <p:sldId id="370" r:id="rId20"/>
    <p:sldId id="347" r:id="rId21"/>
    <p:sldId id="374" r:id="rId22"/>
    <p:sldId id="383" r:id="rId23"/>
    <p:sldId id="384" r:id="rId24"/>
    <p:sldId id="385" r:id="rId25"/>
    <p:sldId id="388" r:id="rId26"/>
    <p:sldId id="353" r:id="rId27"/>
    <p:sldId id="349" r:id="rId28"/>
    <p:sldId id="350" r:id="rId29"/>
    <p:sldId id="351" r:id="rId30"/>
    <p:sldId id="397" r:id="rId31"/>
    <p:sldId id="369" r:id="rId32"/>
    <p:sldId id="390" r:id="rId33"/>
    <p:sldId id="391" r:id="rId34"/>
    <p:sldId id="331" r:id="rId35"/>
  </p:sldIdLst>
  <p:sldSz cx="12192000" cy="6858000"/>
  <p:notesSz cx="7023100" cy="93091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53" autoAdjust="0"/>
    <p:restoredTop sz="94660"/>
  </p:normalViewPr>
  <p:slideViewPr>
    <p:cSldViewPr snapToGrid="0">
      <p:cViewPr varScale="1">
        <p:scale>
          <a:sx n="69" d="100"/>
          <a:sy n="69" d="100"/>
        </p:scale>
        <p:origin x="702" y="48"/>
      </p:cViewPr>
      <p:guideLst>
        <p:guide orient="horz" pos="2160"/>
        <p:guide pos="3840"/>
      </p:guideLst>
    </p:cSldViewPr>
  </p:slideViewPr>
  <p:notesTextViewPr>
    <p:cViewPr>
      <p:scale>
        <a:sx n="1" d="1"/>
        <a:sy n="1" d="1"/>
      </p:scale>
      <p:origin x="0" y="0"/>
    </p:cViewPr>
  </p:notesTextViewPr>
  <p:sorterViewPr>
    <p:cViewPr>
      <p:scale>
        <a:sx n="125" d="100"/>
        <a:sy n="125" d="100"/>
      </p:scale>
      <p:origin x="0" y="23388"/>
    </p:cViewPr>
  </p:sorterViewPr>
  <p:notesViewPr>
    <p:cSldViewPr snapToGrid="0">
      <p:cViewPr varScale="1">
        <p:scale>
          <a:sx n="78" d="100"/>
          <a:sy n="78" d="100"/>
        </p:scale>
        <p:origin x="-1980"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C:\Users\hulme\Documents\ABCD\Number%20of%20RFG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a:defRPr/>
            </a:pPr>
            <a:r>
              <a:rPr lang="en-US" sz="2000" dirty="0"/>
              <a:t>Requests for Guidance, 1992-2016</a:t>
            </a:r>
          </a:p>
        </c:rich>
      </c:tx>
      <c:layout>
        <c:manualLayout>
          <c:xMode val="edge"/>
          <c:yMode val="edge"/>
          <c:x val="0.17921375001799369"/>
          <c:y val="2.314814814814815E-2"/>
        </c:manualLayout>
      </c:layout>
      <c:overlay val="0"/>
    </c:title>
    <c:autoTitleDeleted val="0"/>
    <c:plotArea>
      <c:layout/>
      <c:lineChart>
        <c:grouping val="standard"/>
        <c:varyColors val="0"/>
        <c:ser>
          <c:idx val="0"/>
          <c:order val="0"/>
          <c:marker>
            <c:symbol val="none"/>
          </c:marker>
          <c:cat>
            <c:numRef>
              <c:f>Sheet1!$A$2:$A$26</c:f>
              <c:numCache>
                <c:formatCode>General</c:formatCode>
                <c:ptCount val="25"/>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numCache>
            </c:numRef>
          </c:cat>
          <c:val>
            <c:numRef>
              <c:f>Sheet1!$B$2:$B$26</c:f>
              <c:numCache>
                <c:formatCode>General</c:formatCode>
                <c:ptCount val="25"/>
                <c:pt idx="0">
                  <c:v>8</c:v>
                </c:pt>
                <c:pt idx="1">
                  <c:v>8</c:v>
                </c:pt>
                <c:pt idx="2">
                  <c:v>8</c:v>
                </c:pt>
                <c:pt idx="3">
                  <c:v>10</c:v>
                </c:pt>
                <c:pt idx="4">
                  <c:v>28</c:v>
                </c:pt>
                <c:pt idx="5">
                  <c:v>31</c:v>
                </c:pt>
                <c:pt idx="6">
                  <c:v>22</c:v>
                </c:pt>
                <c:pt idx="7">
                  <c:v>31</c:v>
                </c:pt>
                <c:pt idx="8">
                  <c:v>36</c:v>
                </c:pt>
                <c:pt idx="9">
                  <c:v>21</c:v>
                </c:pt>
                <c:pt idx="10">
                  <c:v>47</c:v>
                </c:pt>
                <c:pt idx="11">
                  <c:v>30</c:v>
                </c:pt>
                <c:pt idx="12">
                  <c:v>46</c:v>
                </c:pt>
                <c:pt idx="13">
                  <c:v>37</c:v>
                </c:pt>
                <c:pt idx="14">
                  <c:v>31</c:v>
                </c:pt>
                <c:pt idx="15">
                  <c:v>35</c:v>
                </c:pt>
                <c:pt idx="16">
                  <c:v>48</c:v>
                </c:pt>
                <c:pt idx="17">
                  <c:v>46</c:v>
                </c:pt>
                <c:pt idx="18">
                  <c:v>55</c:v>
                </c:pt>
                <c:pt idx="19">
                  <c:v>55</c:v>
                </c:pt>
                <c:pt idx="20">
                  <c:v>62</c:v>
                </c:pt>
                <c:pt idx="21">
                  <c:v>82</c:v>
                </c:pt>
                <c:pt idx="22">
                  <c:v>90</c:v>
                </c:pt>
                <c:pt idx="23">
                  <c:v>96</c:v>
                </c:pt>
                <c:pt idx="24">
                  <c:v>108</c:v>
                </c:pt>
              </c:numCache>
            </c:numRef>
          </c:val>
          <c:smooth val="0"/>
          <c:extLst>
            <c:ext xmlns:c16="http://schemas.microsoft.com/office/drawing/2014/chart" uri="{C3380CC4-5D6E-409C-BE32-E72D297353CC}">
              <c16:uniqueId val="{00000000-769D-488B-91A9-C0A2D59E3694}"/>
            </c:ext>
          </c:extLst>
        </c:ser>
        <c:dLbls>
          <c:showLegendKey val="0"/>
          <c:showVal val="0"/>
          <c:showCatName val="0"/>
          <c:showSerName val="0"/>
          <c:showPercent val="0"/>
          <c:showBubbleSize val="0"/>
        </c:dLbls>
        <c:smooth val="0"/>
        <c:axId val="133399680"/>
        <c:axId val="133401216"/>
      </c:lineChart>
      <c:dateAx>
        <c:axId val="133399680"/>
        <c:scaling>
          <c:orientation val="minMax"/>
        </c:scaling>
        <c:delete val="0"/>
        <c:axPos val="b"/>
        <c:numFmt formatCode="General" sourceLinked="1"/>
        <c:majorTickMark val="cross"/>
        <c:minorTickMark val="in"/>
        <c:tickLblPos val="nextTo"/>
        <c:txPr>
          <a:bodyPr/>
          <a:lstStyle/>
          <a:p>
            <a:pPr>
              <a:defRPr sz="1100"/>
            </a:pPr>
            <a:endParaRPr lang="en-US"/>
          </a:p>
        </c:txPr>
        <c:crossAx val="133401216"/>
        <c:crosses val="autoZero"/>
        <c:auto val="0"/>
        <c:lblOffset val="100"/>
        <c:baseTimeUnit val="days"/>
        <c:majorUnit val="5"/>
        <c:majorTimeUnit val="days"/>
      </c:dateAx>
      <c:valAx>
        <c:axId val="133401216"/>
        <c:scaling>
          <c:orientation val="minMax"/>
        </c:scaling>
        <c:delete val="0"/>
        <c:axPos val="l"/>
        <c:majorGridlines/>
        <c:numFmt formatCode="General" sourceLinked="1"/>
        <c:majorTickMark val="none"/>
        <c:minorTickMark val="none"/>
        <c:tickLblPos val="nextTo"/>
        <c:txPr>
          <a:bodyPr/>
          <a:lstStyle/>
          <a:p>
            <a:pPr>
              <a:defRPr sz="1100"/>
            </a:pPr>
            <a:endParaRPr lang="en-US"/>
          </a:p>
        </c:txPr>
        <c:crossAx val="133399680"/>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lt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19D6C10D-3794-4567-888F-FE10CD487490}" type="datetimeFigureOut">
              <a:rPr lang="en-US" altLang="en-US"/>
              <a:pPr>
                <a:defRPr/>
              </a:pPr>
              <a:t>5/9/2018</a:t>
            </a:fld>
            <a:endParaRPr lang="en-US" alt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lt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4FAF3A3-A344-41CD-BD82-B05CC658551A}" type="slidenum">
              <a:rPr lang="en-US" altLang="en-US"/>
              <a:pPr/>
              <a:t>‹#›</a:t>
            </a:fld>
            <a:endParaRPr lang="en-US" altLang="en-US" dirty="0"/>
          </a:p>
        </p:txBody>
      </p:sp>
    </p:spTree>
    <p:extLst>
      <p:ext uri="{BB962C8B-B14F-4D97-AF65-F5344CB8AC3E}">
        <p14:creationId xmlns:p14="http://schemas.microsoft.com/office/powerpoint/2010/main" val="3842947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wrap="square" lIns="93315" tIns="46657" rIns="93315" bIns="46657"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ltLang="en-US" dirty="0"/>
          </a:p>
        </p:txBody>
      </p:sp>
      <p:sp>
        <p:nvSpPr>
          <p:cNvPr id="3" name="Date Placeholder 2"/>
          <p:cNvSpPr>
            <a:spLocks noGrp="1"/>
          </p:cNvSpPr>
          <p:nvPr>
            <p:ph type="dt" idx="1"/>
          </p:nvPr>
        </p:nvSpPr>
        <p:spPr>
          <a:xfrm>
            <a:off x="3978275" y="0"/>
            <a:ext cx="3043238" cy="466725"/>
          </a:xfrm>
          <a:prstGeom prst="rect">
            <a:avLst/>
          </a:prstGeom>
        </p:spPr>
        <p:txBody>
          <a:bodyPr vert="horz" wrap="square" lIns="93315" tIns="46657" rIns="93315" bIns="46657"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8AA2698F-0B1B-4267-BDAC-BE0D5CC3552C}" type="datetimeFigureOut">
              <a:rPr lang="en-US" altLang="en-US"/>
              <a:pPr>
                <a:defRPr/>
              </a:pPr>
              <a:t>5/9/2018</a:t>
            </a:fld>
            <a:endParaRPr lang="en-US" alt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5" tIns="46657" rIns="93315" bIns="46657" rtlCol="0" anchor="ctr"/>
          <a:lstStyle/>
          <a:p>
            <a:pPr lvl="0"/>
            <a:endParaRPr lang="en-US" noProof="0"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3315" tIns="46657" rIns="93315" bIns="4665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wrap="square" lIns="93315" tIns="46657" rIns="93315" bIns="46657"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lt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wrap="square" lIns="93315" tIns="46657" rIns="93315" bIns="46657" numCol="1" anchor="b" anchorCtr="0" compatLnSpc="1">
            <a:prstTxWarp prst="textNoShape">
              <a:avLst/>
            </a:prstTxWarp>
          </a:bodyPr>
          <a:lstStyle>
            <a:lvl1pPr algn="r">
              <a:defRPr sz="1200">
                <a:latin typeface="Calibri" panose="020F0502020204030204" pitchFamily="34" charset="0"/>
              </a:defRPr>
            </a:lvl1pPr>
          </a:lstStyle>
          <a:p>
            <a:fld id="{788F3773-E308-4815-B011-D32265049252}" type="slidenum">
              <a:rPr lang="en-US" altLang="en-US"/>
              <a:pPr/>
              <a:t>‹#›</a:t>
            </a:fld>
            <a:endParaRPr lang="en-US" altLang="en-US" dirty="0"/>
          </a:p>
        </p:txBody>
      </p:sp>
    </p:spTree>
    <p:extLst>
      <p:ext uri="{BB962C8B-B14F-4D97-AF65-F5344CB8AC3E}">
        <p14:creationId xmlns:p14="http://schemas.microsoft.com/office/powerpoint/2010/main" val="2446698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0467B3-1864-42A8-9B28-FD97E86C1E1A}" type="slidenum">
              <a:rPr lang="en-US" altLang="en-US">
                <a:solidFill>
                  <a:srgbClr val="000000"/>
                </a:solidFill>
                <a:latin typeface="Calibri" panose="020F0502020204030204" pitchFamily="34" charset="0"/>
              </a:rPr>
              <a:pPr eaLnBrk="1" hangingPunct="1"/>
              <a:t>1</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34297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5" name="Slide Number Placeholder 3"/>
          <p:cNvSpPr txBox="1">
            <a:spLocks noGrp="1"/>
          </p:cNvSpPr>
          <p:nvPr/>
        </p:nvSpPr>
        <p:spPr bwMode="auto">
          <a:xfrm>
            <a:off x="3978275" y="8842375"/>
            <a:ext cx="30432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15" tIns="46657" rIns="93315" bIns="46657"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982FC14-C18E-4895-828E-333798C0EF7C}" type="slidenum">
              <a:rPr lang="en-US" altLang="en-US" sz="1200">
                <a:latin typeface="Calibri" panose="020F0502020204030204" pitchFamily="34" charset="0"/>
              </a:rPr>
              <a:pPr algn="r" eaLnBrk="1" hangingPunct="1"/>
              <a:t>25</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1952396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0419" name="Slide Number Placeholder 3"/>
          <p:cNvSpPr txBox="1">
            <a:spLocks noGrp="1"/>
          </p:cNvSpPr>
          <p:nvPr/>
        </p:nvSpPr>
        <p:spPr bwMode="auto">
          <a:xfrm>
            <a:off x="3978275" y="8842375"/>
            <a:ext cx="30432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15" tIns="46657" rIns="93315" bIns="46657"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6A308201-22EC-40D3-884D-D77452082A98}" type="slidenum">
              <a:rPr lang="en-US" altLang="en-US" sz="1200">
                <a:latin typeface="Calibri" panose="020F0502020204030204" pitchFamily="34" charset="0"/>
              </a:rPr>
              <a:pPr algn="r" eaLnBrk="1" hangingPunct="1"/>
              <a:t>31</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1710215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60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645288-9295-4F86-995D-87BEDD8D6376}" type="slidenum">
              <a:rPr lang="en-US" altLang="en-US">
                <a:latin typeface="Calibri" panose="020F0502020204030204" pitchFamily="34" charset="0"/>
              </a:rPr>
              <a:pPr eaLnBrk="1" hangingPunct="1"/>
              <a:t>34</a:t>
            </a:fld>
            <a:endParaRPr lang="en-US" altLang="en-US" dirty="0">
              <a:latin typeface="Calibri" panose="020F0502020204030204" pitchFamily="34" charset="0"/>
            </a:endParaRPr>
          </a:p>
        </p:txBody>
      </p:sp>
    </p:spTree>
    <p:extLst>
      <p:ext uri="{BB962C8B-B14F-4D97-AF65-F5344CB8AC3E}">
        <p14:creationId xmlns:p14="http://schemas.microsoft.com/office/powerpoint/2010/main" val="1311066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EA409C-60FE-4D86-98AC-529FCD25B8CE}" type="slidenum">
              <a:rPr lang="en-US" altLang="en-US">
                <a:solidFill>
                  <a:srgbClr val="000000"/>
                </a:solidFill>
                <a:latin typeface="Calibri" panose="020F0502020204030204" pitchFamily="34" charset="0"/>
              </a:rPr>
              <a:pPr eaLnBrk="1" hangingPunct="1"/>
              <a:t>2</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485849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752FD5-665B-4FC0-A9D7-8FC7F2145986}" type="slidenum">
              <a:rPr lang="en-US" altLang="en-US">
                <a:latin typeface="Calibri" panose="020F0502020204030204" pitchFamily="34" charset="0"/>
              </a:rPr>
              <a:pPr eaLnBrk="1" hangingPunct="1"/>
              <a:t>3</a:t>
            </a:fld>
            <a:endParaRPr lang="en-US" altLang="en-US" dirty="0">
              <a:latin typeface="Calibri" panose="020F0502020204030204" pitchFamily="34" charset="0"/>
            </a:endParaRPr>
          </a:p>
        </p:txBody>
      </p:sp>
    </p:spTree>
    <p:extLst>
      <p:ext uri="{BB962C8B-B14F-4D97-AF65-F5344CB8AC3E}">
        <p14:creationId xmlns:p14="http://schemas.microsoft.com/office/powerpoint/2010/main" val="1669512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A397AC-A6EE-44F9-97DB-C07BF963441E}" type="slidenum">
              <a:rPr lang="en-US" altLang="en-US">
                <a:latin typeface="Calibri" panose="020F0502020204030204" pitchFamily="34" charset="0"/>
              </a:rPr>
              <a:pPr eaLnBrk="1" hangingPunct="1"/>
              <a:t>4</a:t>
            </a:fld>
            <a:endParaRPr lang="en-US" altLang="en-US" dirty="0">
              <a:latin typeface="Calibri" panose="020F0502020204030204" pitchFamily="34" charset="0"/>
            </a:endParaRPr>
          </a:p>
        </p:txBody>
      </p:sp>
    </p:spTree>
    <p:extLst>
      <p:ext uri="{BB962C8B-B14F-4D97-AF65-F5344CB8AC3E}">
        <p14:creationId xmlns:p14="http://schemas.microsoft.com/office/powerpoint/2010/main" val="195843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1C8C8D-C05E-4CC9-9BD5-7EE7C1813A21}" type="slidenum">
              <a:rPr lang="en-US" altLang="en-US">
                <a:latin typeface="Times New Roman" panose="02020603050405020304" pitchFamily="18" charset="0"/>
              </a:rPr>
              <a:pPr eaLnBrk="1" hangingPunct="1"/>
              <a:t>5</a:t>
            </a:fld>
            <a:endParaRPr lang="en-US" altLang="en-US" dirty="0">
              <a:latin typeface="Times New Roman" panose="02020603050405020304" pitchFamily="18" charset="0"/>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753743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4D0DB8-A581-4F20-A32A-A3C6E0EB2885}" type="slidenum">
              <a:rPr lang="en-US" altLang="en-US">
                <a:latin typeface="Times New Roman" panose="02020603050405020304" pitchFamily="18" charset="0"/>
              </a:rPr>
              <a:pPr eaLnBrk="1" hangingPunct="1"/>
              <a:t>6</a:t>
            </a:fld>
            <a:endParaRPr lang="en-US" altLang="en-US" dirty="0">
              <a:latin typeface="Times New Roman" panose="02020603050405020304" pitchFamily="18"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694753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19D33A-C15F-4575-9AD0-2A358F3B03F5}" type="slidenum">
              <a:rPr lang="en-US" altLang="en-US">
                <a:latin typeface="Times New Roman" panose="02020603050405020304" pitchFamily="18" charset="0"/>
              </a:rPr>
              <a:pPr eaLnBrk="1" hangingPunct="1"/>
              <a:t>9</a:t>
            </a:fld>
            <a:endParaRPr lang="en-US" altLang="en-US" dirty="0">
              <a:latin typeface="Times New Roman" panose="02020603050405020304" pitchFamily="18"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918092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20C3A3-63A2-46CC-BD90-1336DB65AFA9}" type="slidenum">
              <a:rPr lang="en-US" altLang="en-US">
                <a:latin typeface="Times New Roman" panose="02020603050405020304" pitchFamily="18" charset="0"/>
              </a:rPr>
              <a:pPr eaLnBrk="1" hangingPunct="1"/>
              <a:t>11</a:t>
            </a:fld>
            <a:endParaRPr lang="en-US" altLang="en-US" dirty="0">
              <a:latin typeface="Times New Roman" panose="02020603050405020304" pitchFamily="18" charset="0"/>
            </a:endParaRPr>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013490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6083" name="Slide Number Placeholder 3"/>
          <p:cNvSpPr txBox="1">
            <a:spLocks noGrp="1"/>
          </p:cNvSpPr>
          <p:nvPr/>
        </p:nvSpPr>
        <p:spPr bwMode="auto">
          <a:xfrm>
            <a:off x="3978275" y="8842375"/>
            <a:ext cx="30432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15" tIns="46657" rIns="93315" bIns="46657"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D67C8F8-9E16-4996-A7CA-D80EB725205C}" type="slidenum">
              <a:rPr lang="en-US" altLang="en-US" sz="1200">
                <a:latin typeface="Calibri" panose="020F0502020204030204" pitchFamily="34" charset="0"/>
              </a:rPr>
              <a:pPr algn="r" eaLnBrk="1" hangingPunct="1"/>
              <a:t>19</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3090395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6"/>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5" name="Rectangle 9"/>
          <p:cNvSpPr/>
          <p:nvPr/>
        </p:nvSpPr>
        <p:spPr>
          <a:xfrm>
            <a:off x="-12700" y="6053138"/>
            <a:ext cx="300037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6" name="Rectangle 10"/>
          <p:cNvSpPr/>
          <p:nvPr/>
        </p:nvSpPr>
        <p:spPr>
          <a:xfrm>
            <a:off x="3144838" y="6043613"/>
            <a:ext cx="9047162"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pic>
        <p:nvPicPr>
          <p:cNvPr id="7" name="Picture 5" descr="2014AAALOGO_white_horiz_outlines copy.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4188" y="4752975"/>
            <a:ext cx="2135187"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2"/>
          <p:cNvSpPr/>
          <p:nvPr userDrawn="1"/>
        </p:nvSpPr>
        <p:spPr>
          <a:xfrm>
            <a:off x="174625" y="6448425"/>
            <a:ext cx="2733675" cy="338138"/>
          </a:xfrm>
          <a:prstGeom prst="rect">
            <a:avLst/>
          </a:prstGeom>
        </p:spPr>
        <p:txBody>
          <a:bodyPr wrap="none">
            <a:spAutoFit/>
          </a:bodyPr>
          <a:lstStyle/>
          <a:p>
            <a:pPr algn="ctr" fontAlgn="auto">
              <a:spcBef>
                <a:spcPts val="0"/>
              </a:spcBef>
              <a:spcAft>
                <a:spcPts val="0"/>
              </a:spcAft>
              <a:defRPr/>
            </a:pPr>
            <a:r>
              <a:rPr lang="en-US" sz="1200" spc="13" baseline="30000" dirty="0">
                <a:solidFill>
                  <a:prstClr val="white"/>
                </a:solidFill>
                <a:latin typeface="+mn-lt"/>
                <a:cs typeface="+mn-cs"/>
              </a:rPr>
              <a:t>© 2018 American Academy of Actuaries. All rights reserved.</a:t>
            </a:r>
          </a:p>
          <a:p>
            <a:pPr algn="ctr" fontAlgn="auto">
              <a:spcBef>
                <a:spcPts val="0"/>
              </a:spcBef>
              <a:spcAft>
                <a:spcPts val="0"/>
              </a:spcAft>
              <a:defRPr/>
            </a:pPr>
            <a:r>
              <a:rPr lang="en-US" sz="1200" spc="13" baseline="30000" dirty="0">
                <a:solidFill>
                  <a:prstClr val="white"/>
                </a:solidFill>
                <a:latin typeface="+mn-lt"/>
                <a:cs typeface="+mn-cs"/>
              </a:rPr>
              <a:t>May not be reproduced without express permission.</a:t>
            </a: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3149600" y="6050037"/>
            <a:ext cx="8940800" cy="685800"/>
          </a:xfrm>
        </p:spPr>
        <p:txBody>
          <a:bodyPr anchor="ctr"/>
          <a:lstStyle>
            <a:lvl1pPr marL="0" indent="0" algn="l">
              <a:buNone/>
              <a:defRPr sz="3467">
                <a:solidFill>
                  <a:srgbClr val="FFFFFF"/>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lang="en-US" dirty="0"/>
              <a:t>Click to edit Master subtitle style</a:t>
            </a:r>
          </a:p>
        </p:txBody>
      </p:sp>
    </p:spTree>
    <p:extLst>
      <p:ext uri="{BB962C8B-B14F-4D97-AF65-F5344CB8AC3E}">
        <p14:creationId xmlns:p14="http://schemas.microsoft.com/office/powerpoint/2010/main" val="33962579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2"/>
          <p:cNvSpPr>
            <a:spLocks noGrp="1"/>
          </p:cNvSpPr>
          <p:nvPr>
            <p:ph type="sldNum" sz="quarter" idx="10"/>
          </p:nvPr>
        </p:nvSpPr>
        <p:spPr/>
        <p:txBody>
          <a:bodyPr/>
          <a:lstStyle>
            <a:lvl1pPr>
              <a:defRPr/>
            </a:lvl1pPr>
          </a:lstStyle>
          <a:p>
            <a:fld id="{1C87C1F7-EF26-440F-B1E0-6CF08647D0C7}" type="slidenum">
              <a:rPr lang="en-US" altLang="en-US"/>
              <a:pPr/>
              <a:t>‹#›</a:t>
            </a:fld>
            <a:endParaRPr lang="en-US" altLang="en-US" dirty="0"/>
          </a:p>
        </p:txBody>
      </p:sp>
    </p:spTree>
    <p:extLst>
      <p:ext uri="{BB962C8B-B14F-4D97-AF65-F5344CB8AC3E}">
        <p14:creationId xmlns:p14="http://schemas.microsoft.com/office/powerpoint/2010/main" val="162092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8128000" y="0"/>
            <a:ext cx="427038"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5" name="Rectangle 7"/>
          <p:cNvSpPr/>
          <p:nvPr/>
        </p:nvSpPr>
        <p:spPr>
          <a:xfrm>
            <a:off x="8189913"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6" name="Rectangle 8"/>
          <p:cNvSpPr/>
          <p:nvPr/>
        </p:nvSpPr>
        <p:spPr>
          <a:xfrm>
            <a:off x="8189913"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pic>
        <p:nvPicPr>
          <p:cNvPr id="7" name="Picture 9" descr="2014AAALOGO_horiz_outlines_all_black.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83725" y="5700713"/>
            <a:ext cx="1952625"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3"/>
          <p:cNvSpPr/>
          <p:nvPr userDrawn="1"/>
        </p:nvSpPr>
        <p:spPr>
          <a:xfrm>
            <a:off x="9096375" y="6567488"/>
            <a:ext cx="2692400" cy="368300"/>
          </a:xfrm>
          <a:prstGeom prst="rect">
            <a:avLst/>
          </a:prstGeom>
        </p:spPr>
        <p:txBody>
          <a:bodyPr wrap="none"/>
          <a:lstStyle/>
          <a:p>
            <a:pPr algn="ctr" fontAlgn="auto">
              <a:spcBef>
                <a:spcPts val="0"/>
              </a:spcBef>
              <a:spcAft>
                <a:spcPts val="0"/>
              </a:spcAft>
              <a:defRPr/>
            </a:pPr>
            <a:r>
              <a:rPr lang="en-US" sz="1067" spc="13" baseline="30000" dirty="0">
                <a:solidFill>
                  <a:prstClr val="black"/>
                </a:solidFill>
                <a:latin typeface="+mn-lt"/>
                <a:cs typeface="+mn-cs"/>
              </a:rPr>
              <a:t>© 2017 American Academy of Actuaries. All rights reserved.</a:t>
            </a:r>
          </a:p>
          <a:p>
            <a:pPr algn="ctr" fontAlgn="auto">
              <a:spcBef>
                <a:spcPts val="0"/>
              </a:spcBef>
              <a:spcAft>
                <a:spcPts val="0"/>
              </a:spcAft>
              <a:defRPr/>
            </a:pPr>
            <a:r>
              <a:rPr lang="en-US" sz="1067" spc="13" baseline="30000" dirty="0">
                <a:solidFill>
                  <a:prstClr val="black"/>
                </a:solidFill>
                <a:latin typeface="+mn-lt"/>
                <a:cs typeface="+mn-cs"/>
              </a:rPr>
              <a:t>May not be reproduced without express permission.</a:t>
            </a:r>
          </a:p>
        </p:txBody>
      </p:sp>
      <p:sp>
        <p:nvSpPr>
          <p:cNvPr id="2" name="Vertical Title 1"/>
          <p:cNvSpPr>
            <a:spLocks noGrp="1"/>
          </p:cNvSpPr>
          <p:nvPr>
            <p:ph type="title" orient="vert"/>
          </p:nvPr>
        </p:nvSpPr>
        <p:spPr>
          <a:xfrm>
            <a:off x="8737600" y="609601"/>
            <a:ext cx="27432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1"/>
            <a:ext cx="74168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10"/>
          </p:nvPr>
        </p:nvSpPr>
        <p:spPr>
          <a:xfrm rot="5400000">
            <a:off x="8074819" y="103981"/>
            <a:ext cx="533400" cy="325438"/>
          </a:xfrm>
        </p:spPr>
        <p:txBody>
          <a:bodyPr/>
          <a:lstStyle>
            <a:lvl1pPr>
              <a:defRPr/>
            </a:lvl1pPr>
          </a:lstStyle>
          <a:p>
            <a:fld id="{211B23B9-F44B-4847-B54D-08E8C479C47D}" type="slidenum">
              <a:rPr lang="en-US" altLang="en-US"/>
              <a:pPr/>
              <a:t>‹#›</a:t>
            </a:fld>
            <a:endParaRPr lang="en-US" altLang="en-US" dirty="0"/>
          </a:p>
        </p:txBody>
      </p:sp>
    </p:spTree>
    <p:extLst>
      <p:ext uri="{BB962C8B-B14F-4D97-AF65-F5344CB8AC3E}">
        <p14:creationId xmlns:p14="http://schemas.microsoft.com/office/powerpoint/2010/main" val="399374255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22"/>
          <p:cNvSpPr>
            <a:spLocks noGrp="1"/>
          </p:cNvSpPr>
          <p:nvPr>
            <p:ph type="sldNum" sz="quarter" idx="10"/>
          </p:nvPr>
        </p:nvSpPr>
        <p:spPr/>
        <p:txBody>
          <a:bodyPr/>
          <a:lstStyle>
            <a:lvl1pPr>
              <a:defRPr/>
            </a:lvl1pPr>
          </a:lstStyle>
          <a:p>
            <a:fld id="{DADE32F5-83EA-470B-92AD-314273EAF87B}" type="slidenum">
              <a:rPr lang="en-US" altLang="en-US"/>
              <a:pPr/>
              <a:t>‹#›</a:t>
            </a:fld>
            <a:endParaRPr lang="en-US" altLang="en-US" dirty="0"/>
          </a:p>
        </p:txBody>
      </p:sp>
    </p:spTree>
    <p:extLst>
      <p:ext uri="{BB962C8B-B14F-4D97-AF65-F5344CB8AC3E}">
        <p14:creationId xmlns:p14="http://schemas.microsoft.com/office/powerpoint/2010/main" val="158416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a:t>Click to edit Master title style</a:t>
            </a:r>
          </a:p>
        </p:txBody>
      </p:sp>
      <p:sp>
        <p:nvSpPr>
          <p:cNvPr id="8" name="Content Placeholder 7"/>
          <p:cNvSpPr>
            <a:spLocks noGrp="1"/>
          </p:cNvSpPr>
          <p:nvPr>
            <p:ph sz="quarter" idx="1"/>
          </p:nvPr>
        </p:nvSpPr>
        <p:spPr>
          <a:xfrm>
            <a:off x="816864" y="1600200"/>
            <a:ext cx="10871200" cy="4495800"/>
          </a:xfrm>
        </p:spPr>
        <p:txBody>
          <a:bodyPr/>
          <a:lstStyle>
            <a:lvl1pPr>
              <a:buSzPct val="80000"/>
              <a:defRPr/>
            </a:lvl1pPr>
            <a:lvl2pPr>
              <a:buSzPct val="70000"/>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2"/>
          <p:cNvSpPr>
            <a:spLocks noGrp="1"/>
          </p:cNvSpPr>
          <p:nvPr>
            <p:ph type="sldNum" sz="quarter" idx="10"/>
          </p:nvPr>
        </p:nvSpPr>
        <p:spPr/>
        <p:txBody>
          <a:bodyPr/>
          <a:lstStyle>
            <a:lvl1pPr>
              <a:defRPr/>
            </a:lvl1pPr>
          </a:lstStyle>
          <a:p>
            <a:fld id="{A0801812-C562-4427-B760-E72A7C0F8BD3}" type="slidenum">
              <a:rPr lang="en-US" altLang="en-US"/>
              <a:pPr/>
              <a:t>‹#›</a:t>
            </a:fld>
            <a:endParaRPr lang="en-US" altLang="en-US" dirty="0"/>
          </a:p>
        </p:txBody>
      </p:sp>
    </p:spTree>
    <p:extLst>
      <p:ext uri="{BB962C8B-B14F-4D97-AF65-F5344CB8AC3E}">
        <p14:creationId xmlns:p14="http://schemas.microsoft.com/office/powerpoint/2010/main" val="289899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5"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6"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pic>
        <p:nvPicPr>
          <p:cNvPr id="7" name="Picture 9" descr="2014AAALOGO_horiz_outlines_all_black.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32963" y="5700713"/>
            <a:ext cx="195103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1"/>
          <p:cNvSpPr/>
          <p:nvPr userDrawn="1"/>
        </p:nvSpPr>
        <p:spPr>
          <a:xfrm>
            <a:off x="9337675" y="6559550"/>
            <a:ext cx="2692400" cy="369888"/>
          </a:xfrm>
          <a:prstGeom prst="rect">
            <a:avLst/>
          </a:prstGeom>
        </p:spPr>
        <p:txBody>
          <a:bodyPr wrap="none"/>
          <a:lstStyle/>
          <a:p>
            <a:pPr algn="ctr" fontAlgn="auto">
              <a:spcBef>
                <a:spcPts val="0"/>
              </a:spcBef>
              <a:spcAft>
                <a:spcPts val="0"/>
              </a:spcAft>
              <a:defRPr/>
            </a:pPr>
            <a:r>
              <a:rPr lang="en-US" sz="1067" spc="13" baseline="30000" dirty="0">
                <a:solidFill>
                  <a:prstClr val="black"/>
                </a:solidFill>
                <a:latin typeface="+mn-lt"/>
                <a:cs typeface="+mn-cs"/>
              </a:rPr>
              <a:t>© 2017 American Academy of Actuaries. All rights reserved.</a:t>
            </a:r>
          </a:p>
          <a:p>
            <a:pPr algn="ctr" fontAlgn="auto">
              <a:spcBef>
                <a:spcPts val="0"/>
              </a:spcBef>
              <a:spcAft>
                <a:spcPts val="0"/>
              </a:spcAft>
              <a:defRPr/>
            </a:pPr>
            <a:r>
              <a:rPr lang="en-US" sz="1067" spc="13" baseline="30000" dirty="0">
                <a:solidFill>
                  <a:prstClr val="black"/>
                </a:solidFill>
                <a:latin typeface="+mn-lt"/>
                <a:cs typeface="+mn-cs"/>
              </a:rPr>
              <a:t>May not be reproduced without express permission.</a:t>
            </a:r>
          </a:p>
        </p:txBody>
      </p:sp>
      <p:sp>
        <p:nvSpPr>
          <p:cNvPr id="3" name="Text Placeholder 2"/>
          <p:cNvSpPr>
            <a:spLocks noGrp="1"/>
          </p:cNvSpPr>
          <p:nvPr>
            <p:ph type="body" idx="1"/>
          </p:nvPr>
        </p:nvSpPr>
        <p:spPr>
          <a:xfrm>
            <a:off x="1828802" y="2743201"/>
            <a:ext cx="9497484" cy="1673225"/>
          </a:xfrm>
        </p:spPr>
        <p:txBody>
          <a:bodyPr/>
          <a:lstStyle>
            <a:lvl1pPr marL="0" indent="0">
              <a:buNone/>
              <a:defRPr sz="3733">
                <a:solidFill>
                  <a:schemeClr val="tx2"/>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5867" b="0" cap="none">
                <a:solidFill>
                  <a:srgbClr val="FFFFFF"/>
                </a:solidFill>
              </a:defRPr>
            </a:lvl1pPr>
          </a:lstStyle>
          <a:p>
            <a:r>
              <a:rPr lang="en-US"/>
              <a:t>Click to edit Master title style</a:t>
            </a:r>
          </a:p>
        </p:txBody>
      </p:sp>
      <p:sp>
        <p:nvSpPr>
          <p:cNvPr id="9" name="Slide Number Placeholder 12"/>
          <p:cNvSpPr>
            <a:spLocks noGrp="1"/>
          </p:cNvSpPr>
          <p:nvPr>
            <p:ph type="sldNum" sz="quarter" idx="10"/>
          </p:nvPr>
        </p:nvSpPr>
        <p:spPr>
          <a:xfrm>
            <a:off x="0" y="1752600"/>
            <a:ext cx="1727200" cy="701675"/>
          </a:xfrm>
        </p:spPr>
        <p:txBody>
          <a:bodyPr>
            <a:noAutofit/>
          </a:bodyPr>
          <a:lstStyle>
            <a:lvl1pPr>
              <a:defRPr sz="3200"/>
            </a:lvl1pPr>
          </a:lstStyle>
          <a:p>
            <a:fld id="{006CC197-8F4B-4E11-9FE2-3F3056A9F9FA}" type="slidenum">
              <a:rPr lang="en-US" altLang="en-US"/>
              <a:pPr/>
              <a:t>‹#›</a:t>
            </a:fld>
            <a:endParaRPr lang="en-US" altLang="en-US" dirty="0"/>
          </a:p>
        </p:txBody>
      </p:sp>
    </p:spTree>
    <p:extLst>
      <p:ext uri="{BB962C8B-B14F-4D97-AF65-F5344CB8AC3E}">
        <p14:creationId xmlns:p14="http://schemas.microsoft.com/office/powerpoint/2010/main" val="28078536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6" name="Rectangle 5"/>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7" name="Rectangle 6"/>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pic>
        <p:nvPicPr>
          <p:cNvPr id="8" name="Picture 5" descr="2014AAALOGO_horiz_outlines_all_black.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2963" y="5700713"/>
            <a:ext cx="195103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9337675" y="6559550"/>
            <a:ext cx="2692400" cy="369888"/>
          </a:xfrm>
          <a:prstGeom prst="rect">
            <a:avLst/>
          </a:prstGeom>
        </p:spPr>
        <p:txBody>
          <a:bodyPr wrap="none"/>
          <a:lstStyle/>
          <a:p>
            <a:pPr algn="ctr" fontAlgn="auto">
              <a:spcBef>
                <a:spcPts val="0"/>
              </a:spcBef>
              <a:spcAft>
                <a:spcPts val="0"/>
              </a:spcAft>
              <a:defRPr/>
            </a:pPr>
            <a:r>
              <a:rPr lang="en-US" sz="1067" spc="13" baseline="30000" dirty="0">
                <a:solidFill>
                  <a:prstClr val="black"/>
                </a:solidFill>
                <a:latin typeface="+mn-lt"/>
                <a:cs typeface="+mn-cs"/>
              </a:rPr>
              <a:t>© 2017 American Academy of Actuaries. All rights reserved.</a:t>
            </a:r>
          </a:p>
          <a:p>
            <a:pPr algn="ctr" fontAlgn="auto">
              <a:spcBef>
                <a:spcPts val="0"/>
              </a:spcBef>
              <a:spcAft>
                <a:spcPts val="0"/>
              </a:spcAft>
              <a:defRPr/>
            </a:pPr>
            <a:r>
              <a:rPr lang="en-US" sz="1067" spc="13" baseline="30000" dirty="0">
                <a:solidFill>
                  <a:prstClr val="black"/>
                </a:solidFill>
                <a:latin typeface="+mn-lt"/>
                <a:cs typeface="+mn-cs"/>
              </a:rPr>
              <a:t>May not be reproduced without express permission.</a:t>
            </a:r>
          </a:p>
        </p:txBody>
      </p:sp>
      <p:sp>
        <p:nvSpPr>
          <p:cNvPr id="12" name="Slide Number Placeholder 5"/>
          <p:cNvSpPr txBox="1">
            <a:spLocks/>
          </p:cNvSpPr>
          <p:nvPr/>
        </p:nvSpPr>
        <p:spPr>
          <a:xfrm>
            <a:off x="8737600" y="8475663"/>
            <a:ext cx="2844800" cy="485775"/>
          </a:xfrm>
          <a:prstGeom prst="rect">
            <a:avLst/>
          </a:prstGeom>
        </p:spPr>
        <p:txBody>
          <a:bodyPr lIns="121920" tIns="60960" rIns="121920" bIns="6096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E2236EE-249A-4E59-B911-CADA323D3C57}" type="slidenum">
              <a:rPr lang="en-US" altLang="en-US" sz="1600">
                <a:solidFill>
                  <a:srgbClr val="898989"/>
                </a:solidFill>
                <a:latin typeface="Calibri" panose="020F0502020204030204" pitchFamily="34" charset="0"/>
              </a:rPr>
              <a:pPr algn="r" eaLnBrk="1" hangingPunct="1"/>
              <a:t>‹#›</a:t>
            </a:fld>
            <a:endParaRPr lang="en-US" altLang="en-US" sz="1600" dirty="0">
              <a:solidFill>
                <a:srgbClr val="898989"/>
              </a:solidFill>
              <a:latin typeface="Calibri" panose="020F0502020204030204" pitchFamily="34" charset="0"/>
            </a:endParaRPr>
          </a:p>
        </p:txBody>
      </p:sp>
      <p:sp>
        <p:nvSpPr>
          <p:cNvPr id="13" name="Slide Number Placeholder 5"/>
          <p:cNvSpPr txBox="1">
            <a:spLocks/>
          </p:cNvSpPr>
          <p:nvPr/>
        </p:nvSpPr>
        <p:spPr>
          <a:xfrm>
            <a:off x="8940800" y="8678863"/>
            <a:ext cx="2844800" cy="485775"/>
          </a:xfrm>
          <a:prstGeom prst="rect">
            <a:avLst/>
          </a:prstGeom>
        </p:spPr>
        <p:txBody>
          <a:bodyPr lIns="121920" tIns="60960" rIns="121920" bIns="6096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0511FE4-E132-4589-91A9-3657CD2B55D5}" type="slidenum">
              <a:rPr lang="en-US" altLang="en-US" sz="1600">
                <a:solidFill>
                  <a:srgbClr val="898989"/>
                </a:solidFill>
                <a:latin typeface="Calibri" panose="020F0502020204030204" pitchFamily="34" charset="0"/>
              </a:rPr>
              <a:pPr algn="r" eaLnBrk="1" hangingPunct="1"/>
              <a:t>‹#›</a:t>
            </a:fld>
            <a:endParaRPr lang="en-US" altLang="en-US" sz="1600" dirty="0">
              <a:solidFill>
                <a:srgbClr val="898989"/>
              </a:solidFill>
              <a:latin typeface="Calibri" panose="020F0502020204030204" pitchFamily="34" charset="0"/>
            </a:endParaRPr>
          </a:p>
        </p:txBody>
      </p:sp>
      <p:sp>
        <p:nvSpPr>
          <p:cNvPr id="14" name="Rectangle 23"/>
          <p:cNvSpPr>
            <a:spLocks noChangeArrowheads="1"/>
          </p:cNvSpPr>
          <p:nvPr/>
        </p:nvSpPr>
        <p:spPr bwMode="auto">
          <a:xfrm>
            <a:off x="103188" y="6162675"/>
            <a:ext cx="546100" cy="461963"/>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9B0181-6B18-4532-AD4F-A1E1295C7DF4}" type="slidenum">
              <a:rPr lang="en-US" altLang="en-US" sz="2400">
                <a:solidFill>
                  <a:srgbClr val="000000"/>
                </a:solidFill>
                <a:latin typeface="Calibri" panose="020F0502020204030204" pitchFamily="34" charset="0"/>
              </a:rPr>
              <a:pPr eaLnBrk="1" hangingPunct="1"/>
              <a:t>‹#›</a:t>
            </a:fld>
            <a:endParaRPr lang="en-US" altLang="en-US" sz="2400" dirty="0">
              <a:solidFill>
                <a:srgbClr val="000000"/>
              </a:solidFill>
              <a:latin typeface="Calibri" panose="020F050202020403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459868"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9"/>
          <p:cNvSpPr>
            <a:spLocks noGrp="1"/>
          </p:cNvSpPr>
          <p:nvPr>
            <p:ph type="sldNum" sz="quarter" idx="10"/>
          </p:nvPr>
        </p:nvSpPr>
        <p:spPr/>
        <p:txBody>
          <a:bodyPr/>
          <a:lstStyle>
            <a:lvl1pPr>
              <a:defRPr/>
            </a:lvl1pPr>
          </a:lstStyle>
          <a:p>
            <a:fld id="{A7C9DD82-0305-4C32-AE4B-109DEB76BE5D}" type="slidenum">
              <a:rPr lang="en-US" altLang="en-US"/>
              <a:pPr/>
              <a:t>‹#›</a:t>
            </a:fld>
            <a:endParaRPr lang="en-US" altLang="en-US" dirty="0"/>
          </a:p>
        </p:txBody>
      </p:sp>
    </p:spTree>
    <p:extLst>
      <p:ext uri="{BB962C8B-B14F-4D97-AF65-F5344CB8AC3E}">
        <p14:creationId xmlns:p14="http://schemas.microsoft.com/office/powerpoint/2010/main" val="371341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pic>
        <p:nvPicPr>
          <p:cNvPr id="10" name="Picture 5" descr="2014AAALOGO_horiz_outlines_all_black.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2963" y="5700713"/>
            <a:ext cx="195103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9337675" y="6559550"/>
            <a:ext cx="2692400" cy="369888"/>
          </a:xfrm>
          <a:prstGeom prst="rect">
            <a:avLst/>
          </a:prstGeom>
        </p:spPr>
        <p:txBody>
          <a:bodyPr wrap="none"/>
          <a:lstStyle/>
          <a:p>
            <a:pPr algn="ctr" fontAlgn="auto">
              <a:spcBef>
                <a:spcPts val="0"/>
              </a:spcBef>
              <a:spcAft>
                <a:spcPts val="0"/>
              </a:spcAft>
              <a:defRPr/>
            </a:pPr>
            <a:r>
              <a:rPr lang="en-US" sz="1067" spc="13" baseline="30000" dirty="0">
                <a:solidFill>
                  <a:prstClr val="black"/>
                </a:solidFill>
                <a:latin typeface="+mn-lt"/>
                <a:cs typeface="+mn-cs"/>
              </a:rPr>
              <a:t>© 2017 American Academy of Actuaries. All rights reserved.</a:t>
            </a:r>
          </a:p>
          <a:p>
            <a:pPr algn="ctr" fontAlgn="auto">
              <a:spcBef>
                <a:spcPts val="0"/>
              </a:spcBef>
              <a:spcAft>
                <a:spcPts val="0"/>
              </a:spcAft>
              <a:defRPr/>
            </a:pPr>
            <a:r>
              <a:rPr lang="en-US" sz="1067" spc="13" baseline="30000" dirty="0">
                <a:solidFill>
                  <a:prstClr val="black"/>
                </a:solidFill>
                <a:latin typeface="+mn-lt"/>
                <a:cs typeface="+mn-cs"/>
              </a:rPr>
              <a:t>May not be reproduced without express permission.</a:t>
            </a:r>
          </a:p>
        </p:txBody>
      </p:sp>
      <p:sp>
        <p:nvSpPr>
          <p:cNvPr id="14" name="Slide Number Placeholder 5"/>
          <p:cNvSpPr txBox="1">
            <a:spLocks/>
          </p:cNvSpPr>
          <p:nvPr/>
        </p:nvSpPr>
        <p:spPr>
          <a:xfrm>
            <a:off x="8737600" y="8475663"/>
            <a:ext cx="2844800" cy="485775"/>
          </a:xfrm>
          <a:prstGeom prst="rect">
            <a:avLst/>
          </a:prstGeom>
        </p:spPr>
        <p:txBody>
          <a:bodyPr lIns="121920" tIns="60960" rIns="121920" bIns="6096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370D78A-C5AB-460C-BEC6-0A6E8A18C6EA}" type="slidenum">
              <a:rPr lang="en-US" altLang="en-US" sz="1600">
                <a:solidFill>
                  <a:srgbClr val="898989"/>
                </a:solidFill>
                <a:latin typeface="Calibri" panose="020F0502020204030204" pitchFamily="34" charset="0"/>
              </a:rPr>
              <a:pPr algn="r" eaLnBrk="1" hangingPunct="1"/>
              <a:t>‹#›</a:t>
            </a:fld>
            <a:endParaRPr lang="en-US" altLang="en-US" sz="1600" dirty="0">
              <a:solidFill>
                <a:srgbClr val="898989"/>
              </a:solidFill>
              <a:latin typeface="Calibri" panose="020F0502020204030204" pitchFamily="34" charset="0"/>
            </a:endParaRPr>
          </a:p>
        </p:txBody>
      </p:sp>
      <p:sp>
        <p:nvSpPr>
          <p:cNvPr id="17" name="Slide Number Placeholder 5"/>
          <p:cNvSpPr txBox="1">
            <a:spLocks/>
          </p:cNvSpPr>
          <p:nvPr/>
        </p:nvSpPr>
        <p:spPr>
          <a:xfrm>
            <a:off x="8940800" y="8678863"/>
            <a:ext cx="2844800" cy="485775"/>
          </a:xfrm>
          <a:prstGeom prst="rect">
            <a:avLst/>
          </a:prstGeom>
        </p:spPr>
        <p:txBody>
          <a:bodyPr lIns="121920" tIns="60960" rIns="121920" bIns="6096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2618155-1561-4BE0-B21C-ABC03E7F4BAD}" type="slidenum">
              <a:rPr lang="en-US" altLang="en-US" sz="1600">
                <a:solidFill>
                  <a:srgbClr val="898989"/>
                </a:solidFill>
                <a:latin typeface="Calibri" panose="020F0502020204030204" pitchFamily="34" charset="0"/>
              </a:rPr>
              <a:pPr algn="r" eaLnBrk="1" hangingPunct="1"/>
              <a:t>‹#›</a:t>
            </a:fld>
            <a:endParaRPr lang="en-US" altLang="en-US" sz="1600" dirty="0">
              <a:solidFill>
                <a:srgbClr val="898989"/>
              </a:solidFill>
              <a:latin typeface="Calibri" panose="020F0502020204030204" pitchFamily="34" charset="0"/>
            </a:endParaRPr>
          </a:p>
        </p:txBody>
      </p:sp>
      <p:sp>
        <p:nvSpPr>
          <p:cNvPr id="18" name="Rectangle 23"/>
          <p:cNvSpPr>
            <a:spLocks noChangeArrowheads="1"/>
          </p:cNvSpPr>
          <p:nvPr/>
        </p:nvSpPr>
        <p:spPr bwMode="auto">
          <a:xfrm>
            <a:off x="103188" y="6162675"/>
            <a:ext cx="546100" cy="461963"/>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C92E9F-0372-466C-A077-D03CAD89242C}" type="slidenum">
              <a:rPr lang="en-US" altLang="en-US" sz="2400">
                <a:solidFill>
                  <a:srgbClr val="000000"/>
                </a:solidFill>
                <a:latin typeface="Calibri" panose="020F0502020204030204" pitchFamily="34" charset="0"/>
              </a:rPr>
              <a:pPr eaLnBrk="1" hangingPunct="1"/>
              <a:t>‹#›</a:t>
            </a:fld>
            <a:endParaRPr lang="en-US" altLang="en-US" sz="2400" dirty="0">
              <a:solidFill>
                <a:srgbClr val="000000"/>
              </a:solidFill>
              <a:latin typeface="Calibri" panose="020F0502020204030204" pitchFamily="34" charset="0"/>
            </a:endParaRPr>
          </a:p>
        </p:txBody>
      </p:sp>
      <p:sp>
        <p:nvSpPr>
          <p:cNvPr id="2" name="Title 1"/>
          <p:cNvSpPr>
            <a:spLocks noGrp="1"/>
          </p:cNvSpPr>
          <p:nvPr>
            <p:ph type="title"/>
          </p:nvPr>
        </p:nvSpPr>
        <p:spPr>
          <a:xfrm>
            <a:off x="711200" y="273050"/>
            <a:ext cx="10871200" cy="869951"/>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6400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667"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667" b="1">
                <a:solidFill>
                  <a:srgbClr val="FFFFFF"/>
                </a:solidFill>
              </a:defRPr>
            </a:lvl1pPr>
          </a:lstStyle>
          <a:p>
            <a:pPr lvl="0"/>
            <a:r>
              <a:rPr lang="en-US"/>
              <a:t>Click to edit Master text styles</a:t>
            </a:r>
          </a:p>
        </p:txBody>
      </p:sp>
      <p:sp>
        <p:nvSpPr>
          <p:cNvPr id="19" name="Slide Number Placeholder 11"/>
          <p:cNvSpPr>
            <a:spLocks noGrp="1"/>
          </p:cNvSpPr>
          <p:nvPr>
            <p:ph type="sldNum" sz="quarter" idx="10"/>
          </p:nvPr>
        </p:nvSpPr>
        <p:spPr/>
        <p:txBody>
          <a:bodyPr/>
          <a:lstStyle>
            <a:lvl1pPr>
              <a:defRPr/>
            </a:lvl1pPr>
          </a:lstStyle>
          <a:p>
            <a:fld id="{6F6EA893-7450-4B7A-A1BA-2A3AE13915A3}" type="slidenum">
              <a:rPr lang="en-US" altLang="en-US"/>
              <a:pPr/>
              <a:t>‹#›</a:t>
            </a:fld>
            <a:endParaRPr lang="en-US" altLang="en-US" dirty="0"/>
          </a:p>
        </p:txBody>
      </p:sp>
    </p:spTree>
    <p:extLst>
      <p:ext uri="{BB962C8B-B14F-4D97-AF65-F5344CB8AC3E}">
        <p14:creationId xmlns:p14="http://schemas.microsoft.com/office/powerpoint/2010/main" val="288731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2"/>
          <p:cNvSpPr>
            <a:spLocks noGrp="1"/>
          </p:cNvSpPr>
          <p:nvPr>
            <p:ph type="sldNum" sz="quarter" idx="10"/>
          </p:nvPr>
        </p:nvSpPr>
        <p:spPr/>
        <p:txBody>
          <a:bodyPr/>
          <a:lstStyle>
            <a:lvl1pPr>
              <a:defRPr/>
            </a:lvl1pPr>
          </a:lstStyle>
          <a:p>
            <a:fld id="{773AD4B3-81EA-4B49-93F5-850BB22B013D}" type="slidenum">
              <a:rPr lang="en-US" altLang="en-US"/>
              <a:pPr/>
              <a:t>‹#›</a:t>
            </a:fld>
            <a:endParaRPr lang="en-US" altLang="en-US" dirty="0"/>
          </a:p>
        </p:txBody>
      </p:sp>
    </p:spTree>
    <p:extLst>
      <p:ext uri="{BB962C8B-B14F-4D97-AF65-F5344CB8AC3E}">
        <p14:creationId xmlns:p14="http://schemas.microsoft.com/office/powerpoint/2010/main" val="351827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4" descr="2014AAALOGO_horiz_outlines_all_black.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32963" y="5700713"/>
            <a:ext cx="195103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6"/>
          <p:cNvSpPr>
            <a:spLocks noChangeArrowheads="1"/>
          </p:cNvSpPr>
          <p:nvPr userDrawn="1"/>
        </p:nvSpPr>
        <p:spPr bwMode="auto">
          <a:xfrm>
            <a:off x="9337675" y="6597650"/>
            <a:ext cx="2644775" cy="2143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1200" baseline="30000" dirty="0">
                <a:solidFill>
                  <a:srgbClr val="000000"/>
                </a:solidFill>
                <a:latin typeface="Calibri" pitchFamily="34" charset="0"/>
              </a:rPr>
              <a:t>© 2017 American Academy of Actuaries All rights reserved.</a:t>
            </a:r>
          </a:p>
        </p:txBody>
      </p:sp>
      <p:sp>
        <p:nvSpPr>
          <p:cNvPr id="4" name="Slide Number Placeholder 3"/>
          <p:cNvSpPr>
            <a:spLocks noGrp="1"/>
          </p:cNvSpPr>
          <p:nvPr>
            <p:ph type="sldNum" sz="quarter" idx="10"/>
          </p:nvPr>
        </p:nvSpPr>
        <p:spPr>
          <a:xfrm>
            <a:off x="0" y="6248400"/>
            <a:ext cx="711200" cy="381000"/>
          </a:xfrm>
        </p:spPr>
        <p:txBody>
          <a:bodyPr/>
          <a:lstStyle>
            <a:lvl1pPr>
              <a:defRPr>
                <a:solidFill>
                  <a:srgbClr val="00175D"/>
                </a:solidFill>
              </a:defRPr>
            </a:lvl1pPr>
          </a:lstStyle>
          <a:p>
            <a:fld id="{97E7EBE2-5505-43F9-9E12-AB569599437D}" type="slidenum">
              <a:rPr lang="en-US" altLang="en-US"/>
              <a:pPr/>
              <a:t>‹#›</a:t>
            </a:fld>
            <a:endParaRPr lang="en-US" altLang="en-US" dirty="0"/>
          </a:p>
        </p:txBody>
      </p:sp>
    </p:spTree>
    <p:extLst>
      <p:ext uri="{BB962C8B-B14F-4D97-AF65-F5344CB8AC3E}">
        <p14:creationId xmlns:p14="http://schemas.microsoft.com/office/powerpoint/2010/main" val="372799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1"/>
          </a:xfrm>
        </p:spPr>
        <p:txBody>
          <a:bodyPr/>
          <a:lstStyle>
            <a:lvl1pPr algn="l">
              <a:buNone/>
              <a:defRPr sz="5867" b="0"/>
            </a:lvl1pPr>
          </a:lstStyle>
          <a:p>
            <a:r>
              <a:rPr lang="en-US"/>
              <a:t>Click to edit Master title style</a:t>
            </a: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333"/>
              </a:spcAft>
              <a:buNone/>
              <a:defRPr sz="2400"/>
            </a:lvl1pPr>
            <a:lvl2pPr>
              <a:buNone/>
              <a:defRPr sz="1600"/>
            </a:lvl2pPr>
            <a:lvl3pPr>
              <a:buNone/>
              <a:defRPr sz="1333"/>
            </a:lvl3pPr>
            <a:lvl4pPr>
              <a:buNone/>
              <a:defRPr sz="1200"/>
            </a:lvl4pPr>
            <a:lvl5pPr>
              <a:buNone/>
              <a:defRPr sz="12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2"/>
          <p:cNvSpPr>
            <a:spLocks noGrp="1"/>
          </p:cNvSpPr>
          <p:nvPr>
            <p:ph type="sldNum" sz="quarter" idx="10"/>
          </p:nvPr>
        </p:nvSpPr>
        <p:spPr/>
        <p:txBody>
          <a:bodyPr/>
          <a:lstStyle>
            <a:lvl1pPr>
              <a:defRPr/>
            </a:lvl1pPr>
          </a:lstStyle>
          <a:p>
            <a:fld id="{DE7D35D9-3D01-4D15-9BE9-DE3B5B7B8AAF}" type="slidenum">
              <a:rPr lang="en-US" altLang="en-US"/>
              <a:pPr/>
              <a:t>‹#›</a:t>
            </a:fld>
            <a:endParaRPr lang="en-US" altLang="en-US" dirty="0"/>
          </a:p>
        </p:txBody>
      </p:sp>
    </p:spTree>
    <p:extLst>
      <p:ext uri="{BB962C8B-B14F-4D97-AF65-F5344CB8AC3E}">
        <p14:creationId xmlns:p14="http://schemas.microsoft.com/office/powerpoint/2010/main" val="251094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7"/>
          <p:cNvSpPr/>
          <p:nvPr/>
        </p:nvSpPr>
        <p:spPr bwMode="white">
          <a:xfrm>
            <a:off x="-12700" y="4572000"/>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6" name="Rectangle 8"/>
          <p:cNvSpPr/>
          <p:nvPr/>
        </p:nvSpPr>
        <p:spPr>
          <a:xfrm>
            <a:off x="-12700" y="4664075"/>
            <a:ext cx="195103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7" name="Rectangle 9"/>
          <p:cNvSpPr/>
          <p:nvPr/>
        </p:nvSpPr>
        <p:spPr>
          <a:xfrm>
            <a:off x="2060575" y="4654550"/>
            <a:ext cx="1013142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8" name="Rectangle 10"/>
          <p:cNvSpPr/>
          <p:nvPr/>
        </p:nvSpPr>
        <p:spPr bwMode="white">
          <a:xfrm>
            <a:off x="1930400" y="0"/>
            <a:ext cx="13335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pic>
        <p:nvPicPr>
          <p:cNvPr id="9" name="Picture 14" descr="2014AAALOGO_horiz_outlines_all_black.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32963" y="5700713"/>
            <a:ext cx="195103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3"/>
          <p:cNvSpPr/>
          <p:nvPr userDrawn="1"/>
        </p:nvSpPr>
        <p:spPr>
          <a:xfrm>
            <a:off x="9337675" y="6559550"/>
            <a:ext cx="2692400" cy="369888"/>
          </a:xfrm>
          <a:prstGeom prst="rect">
            <a:avLst/>
          </a:prstGeom>
        </p:spPr>
        <p:txBody>
          <a:bodyPr wrap="none"/>
          <a:lstStyle/>
          <a:p>
            <a:pPr algn="ctr" fontAlgn="auto">
              <a:spcBef>
                <a:spcPts val="0"/>
              </a:spcBef>
              <a:spcAft>
                <a:spcPts val="0"/>
              </a:spcAft>
              <a:defRPr/>
            </a:pPr>
            <a:r>
              <a:rPr lang="en-US" sz="1067" spc="13" baseline="30000" dirty="0">
                <a:solidFill>
                  <a:prstClr val="black"/>
                </a:solidFill>
                <a:latin typeface="+mn-lt"/>
                <a:cs typeface="+mn-cs"/>
              </a:rPr>
              <a:t>© 2017 American Academy of Actuaries. All rights reserved.</a:t>
            </a:r>
          </a:p>
          <a:p>
            <a:pPr algn="ctr" fontAlgn="auto">
              <a:spcBef>
                <a:spcPts val="0"/>
              </a:spcBef>
              <a:spcAft>
                <a:spcPts val="0"/>
              </a:spcAft>
              <a:defRPr/>
            </a:pPr>
            <a:r>
              <a:rPr lang="en-US" sz="1067" spc="13" baseline="30000" dirty="0">
                <a:solidFill>
                  <a:prstClr val="black"/>
                </a:solidFill>
                <a:latin typeface="+mn-lt"/>
                <a:cs typeface="+mn-cs"/>
              </a:rPr>
              <a:t>May not be reproduced without express permission.</a:t>
            </a:r>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2267"/>
            </a:lvl1pPr>
            <a:lvl2pPr>
              <a:buFontTx/>
              <a:buNone/>
              <a:defRPr sz="1600"/>
            </a:lvl2pPr>
            <a:lvl3pPr>
              <a:buFontTx/>
              <a:buNone/>
              <a:defRPr sz="1333"/>
            </a:lvl3pPr>
            <a:lvl4pPr>
              <a:buFontTx/>
              <a:buNone/>
              <a:defRPr sz="1200"/>
            </a:lvl4pPr>
            <a:lvl5pPr>
              <a:buFontTx/>
              <a:buNone/>
              <a:defRPr sz="12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3733"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4267"/>
            </a:lvl1pPr>
          </a:lstStyle>
          <a:p>
            <a:pPr lvl="0"/>
            <a:r>
              <a:rPr lang="en-US" noProof="0" dirty="0"/>
              <a:t>Click icon to add picture</a:t>
            </a:r>
          </a:p>
        </p:txBody>
      </p:sp>
      <p:sp>
        <p:nvSpPr>
          <p:cNvPr id="11" name="Slide Number Placeholder 12"/>
          <p:cNvSpPr>
            <a:spLocks noGrp="1"/>
          </p:cNvSpPr>
          <p:nvPr>
            <p:ph type="sldNum" sz="quarter" idx="10"/>
          </p:nvPr>
        </p:nvSpPr>
        <p:spPr>
          <a:xfrm>
            <a:off x="0" y="4667250"/>
            <a:ext cx="1930400" cy="663575"/>
          </a:xfrm>
        </p:spPr>
        <p:txBody>
          <a:bodyPr/>
          <a:lstStyle>
            <a:lvl1pPr>
              <a:defRPr sz="3700"/>
            </a:lvl1pPr>
          </a:lstStyle>
          <a:p>
            <a:fld id="{7DEEFE3F-2DED-4AB1-9E4C-5F6AA58F5B40}" type="slidenum">
              <a:rPr lang="en-US" altLang="en-US"/>
              <a:pPr/>
              <a:t>‹#›</a:t>
            </a:fld>
            <a:endParaRPr lang="en-US" altLang="en-US" dirty="0"/>
          </a:p>
        </p:txBody>
      </p:sp>
    </p:spTree>
    <p:extLst>
      <p:ext uri="{BB962C8B-B14F-4D97-AF65-F5344CB8AC3E}">
        <p14:creationId xmlns:p14="http://schemas.microsoft.com/office/powerpoint/2010/main" val="29428376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817563" y="1600200"/>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sz="2400" dirty="0">
              <a:solidFill>
                <a:srgbClr val="FFFFFF"/>
              </a:solidFill>
              <a:latin typeface="Calibri" pitchFamily="34" charset="0"/>
            </a:endParaRPr>
          </a:p>
        </p:txBody>
      </p:sp>
      <p:sp>
        <p:nvSpPr>
          <p:cNvPr id="23" name="Slide Number Placeholder 22"/>
          <p:cNvSpPr>
            <a:spLocks noGrp="1"/>
          </p:cNvSpPr>
          <p:nvPr>
            <p:ph type="sldNum" sz="quarter" idx="4"/>
          </p:nvPr>
        </p:nvSpPr>
        <p:spPr>
          <a:xfrm>
            <a:off x="0" y="1271588"/>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b="1">
                <a:solidFill>
                  <a:srgbClr val="FFFFFF"/>
                </a:solidFill>
                <a:latin typeface="Calibri" panose="020F0502020204030204" pitchFamily="34" charset="0"/>
              </a:defRPr>
            </a:lvl1pPr>
          </a:lstStyle>
          <a:p>
            <a:fld id="{CBE05E16-3A8F-4BDE-9694-ABAD914FADFC}" type="slidenum">
              <a:rPr lang="en-US" altLang="en-US"/>
              <a:pPr/>
              <a:t>‹#›</a:t>
            </a:fld>
            <a:endParaRPr lang="en-US" altLang="en-US" dirty="0"/>
          </a:p>
        </p:txBody>
      </p:sp>
      <p:pic>
        <p:nvPicPr>
          <p:cNvPr id="1032" name="Picture 5" descr="2014AAALOGO_horiz_outlines_all_black.eps"/>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732963" y="5700713"/>
            <a:ext cx="195103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337675" y="6559550"/>
            <a:ext cx="2692400" cy="369888"/>
          </a:xfrm>
          <a:prstGeom prst="rect">
            <a:avLst/>
          </a:prstGeom>
        </p:spPr>
        <p:txBody>
          <a:bodyPr wrap="none"/>
          <a:lstStyle/>
          <a:p>
            <a:pPr algn="ctr" fontAlgn="auto">
              <a:spcBef>
                <a:spcPts val="0"/>
              </a:spcBef>
              <a:spcAft>
                <a:spcPts val="0"/>
              </a:spcAft>
              <a:defRPr/>
            </a:pPr>
            <a:r>
              <a:rPr lang="en-US" sz="1067" spc="13" baseline="30000" dirty="0">
                <a:solidFill>
                  <a:prstClr val="black"/>
                </a:solidFill>
                <a:latin typeface="+mn-lt"/>
                <a:cs typeface="+mn-cs"/>
              </a:rPr>
              <a:t>© 2017 American Academy of Actuaries. All rights reserved.</a:t>
            </a:r>
          </a:p>
          <a:p>
            <a:pPr algn="ctr" fontAlgn="auto">
              <a:spcBef>
                <a:spcPts val="0"/>
              </a:spcBef>
              <a:spcAft>
                <a:spcPts val="0"/>
              </a:spcAft>
              <a:defRPr/>
            </a:pPr>
            <a:r>
              <a:rPr lang="en-US" sz="1067" spc="13" baseline="30000" dirty="0">
                <a:solidFill>
                  <a:prstClr val="black"/>
                </a:solidFill>
                <a:latin typeface="+mn-lt"/>
                <a:cs typeface="+mn-cs"/>
              </a:rPr>
              <a:t>May not be reproduced without express permission.</a:t>
            </a:r>
          </a:p>
        </p:txBody>
      </p:sp>
      <p:sp>
        <p:nvSpPr>
          <p:cNvPr id="12" name="Slide Number Placeholder 5"/>
          <p:cNvSpPr txBox="1">
            <a:spLocks/>
          </p:cNvSpPr>
          <p:nvPr/>
        </p:nvSpPr>
        <p:spPr>
          <a:xfrm>
            <a:off x="8737600" y="8475663"/>
            <a:ext cx="2844800" cy="485775"/>
          </a:xfrm>
          <a:prstGeom prst="rect">
            <a:avLst/>
          </a:prstGeom>
        </p:spPr>
        <p:txBody>
          <a:bodyPr lIns="121920" tIns="60960" rIns="121920" bIns="6096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92D85E4-D6FC-43F6-8CB8-A9A76FCE19FD}" type="slidenum">
              <a:rPr lang="en-US" altLang="en-US" sz="1600">
                <a:solidFill>
                  <a:srgbClr val="898989"/>
                </a:solidFill>
                <a:latin typeface="Calibri" panose="020F0502020204030204" pitchFamily="34" charset="0"/>
              </a:rPr>
              <a:pPr algn="r" eaLnBrk="1" hangingPunct="1"/>
              <a:t>‹#›</a:t>
            </a:fld>
            <a:endParaRPr lang="en-US" altLang="en-US" sz="1600" dirty="0">
              <a:solidFill>
                <a:srgbClr val="898989"/>
              </a:solidFill>
              <a:latin typeface="Calibri" panose="020F0502020204030204" pitchFamily="34" charset="0"/>
            </a:endParaRPr>
          </a:p>
        </p:txBody>
      </p:sp>
      <p:sp>
        <p:nvSpPr>
          <p:cNvPr id="14" name="Slide Number Placeholder 5"/>
          <p:cNvSpPr txBox="1">
            <a:spLocks/>
          </p:cNvSpPr>
          <p:nvPr/>
        </p:nvSpPr>
        <p:spPr>
          <a:xfrm>
            <a:off x="8940800" y="8678863"/>
            <a:ext cx="2844800" cy="485775"/>
          </a:xfrm>
          <a:prstGeom prst="rect">
            <a:avLst/>
          </a:prstGeom>
        </p:spPr>
        <p:txBody>
          <a:bodyPr lIns="121920" tIns="60960" rIns="121920" bIns="6096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D413CE3-AF77-45E7-841E-1BA6459A4DD9}" type="slidenum">
              <a:rPr lang="en-US" altLang="en-US" sz="1600">
                <a:solidFill>
                  <a:srgbClr val="898989"/>
                </a:solidFill>
                <a:latin typeface="Calibri" panose="020F0502020204030204" pitchFamily="34" charset="0"/>
              </a:rPr>
              <a:pPr algn="r" eaLnBrk="1" hangingPunct="1"/>
              <a:t>‹#›</a:t>
            </a:fld>
            <a:endParaRPr lang="en-US" altLang="en-US" sz="1600" dirty="0">
              <a:solidFill>
                <a:srgbClr val="898989"/>
              </a:solidFill>
              <a:latin typeface="Calibri" panose="020F0502020204030204" pitchFamily="34" charset="0"/>
            </a:endParaRPr>
          </a:p>
        </p:txBody>
      </p:sp>
      <p:sp>
        <p:nvSpPr>
          <p:cNvPr id="1036" name="Rectangle 3"/>
          <p:cNvSpPr>
            <a:spLocks noChangeArrowheads="1"/>
          </p:cNvSpPr>
          <p:nvPr/>
        </p:nvSpPr>
        <p:spPr bwMode="auto">
          <a:xfrm>
            <a:off x="103188" y="6162675"/>
            <a:ext cx="542925" cy="45720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7D9149-5387-4F47-8A89-CA10358CD2DB}" type="slidenum">
              <a:rPr lang="en-US" altLang="en-US" sz="2400">
                <a:solidFill>
                  <a:srgbClr val="000000"/>
                </a:solidFill>
                <a:latin typeface="Calibri" panose="020F0502020204030204" pitchFamily="34" charset="0"/>
              </a:rPr>
              <a:pPr eaLnBrk="1" hangingPunct="1"/>
              <a:t>‹#›</a:t>
            </a:fld>
            <a:endParaRPr lang="en-US" altLang="en-US" sz="2400" dirty="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68" r:id="rId2"/>
    <p:sldLayoutId id="2147483674" r:id="rId3"/>
    <p:sldLayoutId id="2147483675" r:id="rId4"/>
    <p:sldLayoutId id="2147483676" r:id="rId5"/>
    <p:sldLayoutId id="2147483669" r:id="rId6"/>
    <p:sldLayoutId id="2147483677" r:id="rId7"/>
    <p:sldLayoutId id="2147483670" r:id="rId8"/>
    <p:sldLayoutId id="2147483678" r:id="rId9"/>
    <p:sldLayoutId id="2147483671" r:id="rId10"/>
    <p:sldLayoutId id="2147483679" r:id="rId11"/>
    <p:sldLayoutId id="2147483672" r:id="rId12"/>
  </p:sldLayoutIdLst>
  <p:txStyles>
    <p:titleStyle>
      <a:lvl1pPr algn="l" rtl="0" eaLnBrk="0" fontAlgn="base" hangingPunct="0">
        <a:spcBef>
          <a:spcPct val="0"/>
        </a:spcBef>
        <a:spcAft>
          <a:spcPct val="0"/>
        </a:spcAft>
        <a:defRPr sz="5800" kern="1200">
          <a:solidFill>
            <a:schemeClr val="tx2"/>
          </a:solidFill>
          <a:latin typeface="+mj-lt"/>
          <a:ea typeface="+mj-ea"/>
          <a:cs typeface="+mj-cs"/>
        </a:defRPr>
      </a:lvl1pPr>
      <a:lvl2pPr algn="l" rtl="0" eaLnBrk="0" fontAlgn="base" hangingPunct="0">
        <a:spcBef>
          <a:spcPct val="0"/>
        </a:spcBef>
        <a:spcAft>
          <a:spcPct val="0"/>
        </a:spcAft>
        <a:defRPr sz="5800">
          <a:solidFill>
            <a:schemeClr val="tx2"/>
          </a:solidFill>
          <a:latin typeface="Calibri" pitchFamily="34" charset="0"/>
        </a:defRPr>
      </a:lvl2pPr>
      <a:lvl3pPr algn="l" rtl="0" eaLnBrk="0" fontAlgn="base" hangingPunct="0">
        <a:spcBef>
          <a:spcPct val="0"/>
        </a:spcBef>
        <a:spcAft>
          <a:spcPct val="0"/>
        </a:spcAft>
        <a:defRPr sz="5800">
          <a:solidFill>
            <a:schemeClr val="tx2"/>
          </a:solidFill>
          <a:latin typeface="Calibri" pitchFamily="34" charset="0"/>
        </a:defRPr>
      </a:lvl3pPr>
      <a:lvl4pPr algn="l" rtl="0" eaLnBrk="0" fontAlgn="base" hangingPunct="0">
        <a:spcBef>
          <a:spcPct val="0"/>
        </a:spcBef>
        <a:spcAft>
          <a:spcPct val="0"/>
        </a:spcAft>
        <a:defRPr sz="5800">
          <a:solidFill>
            <a:schemeClr val="tx2"/>
          </a:solidFill>
          <a:latin typeface="Calibri" pitchFamily="34" charset="0"/>
        </a:defRPr>
      </a:lvl4pPr>
      <a:lvl5pPr algn="l" rtl="0" eaLnBrk="0" fontAlgn="base" hangingPunct="0">
        <a:spcBef>
          <a:spcPct val="0"/>
        </a:spcBef>
        <a:spcAft>
          <a:spcPct val="0"/>
        </a:spcAft>
        <a:defRPr sz="5800">
          <a:solidFill>
            <a:schemeClr val="tx2"/>
          </a:solidFill>
          <a:latin typeface="Calibri" pitchFamily="34" charset="0"/>
        </a:defRPr>
      </a:lvl5pPr>
      <a:lvl6pPr marL="457200" algn="l" rtl="0" fontAlgn="base">
        <a:spcBef>
          <a:spcPct val="0"/>
        </a:spcBef>
        <a:spcAft>
          <a:spcPct val="0"/>
        </a:spcAft>
        <a:defRPr sz="5800">
          <a:solidFill>
            <a:schemeClr val="tx2"/>
          </a:solidFill>
          <a:latin typeface="Calibri" pitchFamily="34" charset="0"/>
        </a:defRPr>
      </a:lvl6pPr>
      <a:lvl7pPr marL="914400" algn="l" rtl="0" fontAlgn="base">
        <a:spcBef>
          <a:spcPct val="0"/>
        </a:spcBef>
        <a:spcAft>
          <a:spcPct val="0"/>
        </a:spcAft>
        <a:defRPr sz="5800">
          <a:solidFill>
            <a:schemeClr val="tx2"/>
          </a:solidFill>
          <a:latin typeface="Calibri" pitchFamily="34" charset="0"/>
        </a:defRPr>
      </a:lvl7pPr>
      <a:lvl8pPr marL="1371600" algn="l" rtl="0" fontAlgn="base">
        <a:spcBef>
          <a:spcPct val="0"/>
        </a:spcBef>
        <a:spcAft>
          <a:spcPct val="0"/>
        </a:spcAft>
        <a:defRPr sz="5800">
          <a:solidFill>
            <a:schemeClr val="tx2"/>
          </a:solidFill>
          <a:latin typeface="Calibri" pitchFamily="34" charset="0"/>
        </a:defRPr>
      </a:lvl8pPr>
      <a:lvl9pPr marL="1828800" algn="l" rtl="0" fontAlgn="base">
        <a:spcBef>
          <a:spcPct val="0"/>
        </a:spcBef>
        <a:spcAft>
          <a:spcPct val="0"/>
        </a:spcAft>
        <a:defRPr sz="5800">
          <a:solidFill>
            <a:schemeClr val="tx2"/>
          </a:solidFill>
          <a:latin typeface="Calibri" pitchFamily="34" charset="0"/>
        </a:defRPr>
      </a:lvl9pPr>
    </p:titleStyle>
    <p:bodyStyle>
      <a:lvl1pPr marL="425450" indent="-425450" algn="l" rtl="0" eaLnBrk="0" fontAlgn="base" hangingPunct="0">
        <a:spcBef>
          <a:spcPts val="938"/>
        </a:spcBef>
        <a:spcAft>
          <a:spcPct val="0"/>
        </a:spcAft>
        <a:buClr>
          <a:schemeClr val="accent2"/>
        </a:buClr>
        <a:buSzPct val="60000"/>
        <a:buFont typeface="Wingdings" panose="05000000000000000000" pitchFamily="2" charset="2"/>
        <a:buChar char=""/>
        <a:defRPr sz="3800" kern="1200">
          <a:solidFill>
            <a:schemeClr val="tx1"/>
          </a:solidFill>
          <a:latin typeface="+mn-lt"/>
          <a:ea typeface="+mn-ea"/>
          <a:cs typeface="+mn-cs"/>
        </a:defRPr>
      </a:lvl1pPr>
      <a:lvl2pPr marL="852488" indent="-365125" algn="l" rtl="0" eaLnBrk="0" fontAlgn="base" hangingPunct="0">
        <a:spcBef>
          <a:spcPts val="738"/>
        </a:spcBef>
        <a:spcAft>
          <a:spcPct val="0"/>
        </a:spcAft>
        <a:buClr>
          <a:schemeClr val="accent1"/>
        </a:buClr>
        <a:buSzPct val="70000"/>
        <a:buFont typeface="Wingdings 2" panose="05020102010507070707" pitchFamily="18" charset="2"/>
        <a:buChar char=""/>
        <a:defRPr sz="3400" kern="1200">
          <a:solidFill>
            <a:schemeClr val="tx1"/>
          </a:solidFill>
          <a:latin typeface="+mn-lt"/>
          <a:ea typeface="+mn-ea"/>
          <a:cs typeface="+mn-cs"/>
        </a:defRPr>
      </a:lvl2pPr>
      <a:lvl3pPr marL="1217613" indent="-303213" algn="l" rtl="0" eaLnBrk="0" fontAlgn="base" hangingPunct="0">
        <a:spcBef>
          <a:spcPts val="663"/>
        </a:spcBef>
        <a:spcAft>
          <a:spcPct val="0"/>
        </a:spcAft>
        <a:buClr>
          <a:schemeClr val="accent2"/>
        </a:buClr>
        <a:buSzPct val="75000"/>
        <a:buFont typeface="Wingdings" panose="05000000000000000000" pitchFamily="2" charset="2"/>
        <a:buChar char=""/>
        <a:defRPr sz="3000" kern="1200">
          <a:solidFill>
            <a:schemeClr val="tx1"/>
          </a:solidFill>
          <a:latin typeface="+mn-lt"/>
          <a:ea typeface="+mn-ea"/>
          <a:cs typeface="+mn-cs"/>
        </a:defRPr>
      </a:lvl3pPr>
      <a:lvl4pPr marL="1827213" indent="-303213" algn="l" rtl="0" eaLnBrk="0" fontAlgn="base" hangingPunct="0">
        <a:spcBef>
          <a:spcPts val="538"/>
        </a:spcBef>
        <a:spcAft>
          <a:spcPct val="0"/>
        </a:spcAft>
        <a:buClr>
          <a:srgbClr val="DDDBC9"/>
        </a:buClr>
        <a:buSzPct val="75000"/>
        <a:buFont typeface="Wingdings" panose="05000000000000000000" pitchFamily="2" charset="2"/>
        <a:buChar char=""/>
        <a:defRPr sz="2600" kern="1200">
          <a:solidFill>
            <a:schemeClr val="tx1"/>
          </a:solidFill>
          <a:latin typeface="+mn-lt"/>
          <a:ea typeface="+mn-ea"/>
          <a:cs typeface="+mn-cs"/>
        </a:defRPr>
      </a:lvl4pPr>
      <a:lvl5pPr marL="2436813" indent="-303213" algn="l" rtl="0" eaLnBrk="0" fontAlgn="base" hangingPunct="0">
        <a:spcBef>
          <a:spcPts val="538"/>
        </a:spcBef>
        <a:spcAft>
          <a:spcPct val="0"/>
        </a:spcAft>
        <a:buClr>
          <a:srgbClr val="00175D"/>
        </a:buClr>
        <a:buSzPct val="65000"/>
        <a:buFont typeface="Wingdings" panose="05000000000000000000" pitchFamily="2" charset="2"/>
        <a:buChar char=""/>
        <a:defRPr sz="2600" kern="1200">
          <a:solidFill>
            <a:schemeClr val="tx1"/>
          </a:solidFill>
          <a:latin typeface="+mn-lt"/>
          <a:ea typeface="+mn-ea"/>
          <a:cs typeface="+mn-cs"/>
        </a:defRPr>
      </a:lvl5pPr>
      <a:lvl6pPr marL="2804090" indent="-304792" algn="l" rtl="0" eaLnBrk="1" latinLnBrk="0" hangingPunct="1">
        <a:spcBef>
          <a:spcPct val="20000"/>
        </a:spcBef>
        <a:buClr>
          <a:schemeClr val="accent1"/>
        </a:buClr>
        <a:buFont typeface="Wingdings"/>
        <a:buChar char="§"/>
        <a:defRPr kumimoji="0" sz="2400" kern="1200" baseline="0">
          <a:solidFill>
            <a:schemeClr val="tx1"/>
          </a:solidFill>
          <a:latin typeface="+mn-lt"/>
          <a:ea typeface="+mn-ea"/>
          <a:cs typeface="+mn-cs"/>
        </a:defRPr>
      </a:lvl6pPr>
      <a:lvl7pPr marL="3169841" indent="-304792" algn="l" rtl="0" eaLnBrk="1" latinLnBrk="0" hangingPunct="1">
        <a:spcBef>
          <a:spcPct val="20000"/>
        </a:spcBef>
        <a:buClr>
          <a:schemeClr val="accent2"/>
        </a:buClr>
        <a:buFont typeface="Wingdings"/>
        <a:buChar char="§"/>
        <a:defRPr kumimoji="0" sz="2400" kern="1200" baseline="0">
          <a:solidFill>
            <a:schemeClr val="tx1"/>
          </a:solidFill>
          <a:latin typeface="+mn-lt"/>
          <a:ea typeface="+mn-ea"/>
          <a:cs typeface="+mn-cs"/>
        </a:defRPr>
      </a:lvl7pPr>
      <a:lvl8pPr marL="3535592" indent="-304792" algn="l" rtl="0" eaLnBrk="1" latinLnBrk="0" hangingPunct="1">
        <a:spcBef>
          <a:spcPct val="20000"/>
        </a:spcBef>
        <a:buClr>
          <a:schemeClr val="accent3"/>
        </a:buClr>
        <a:buFont typeface="Wingdings"/>
        <a:buChar char="§"/>
        <a:defRPr kumimoji="0" sz="2400" kern="1200" baseline="0">
          <a:solidFill>
            <a:schemeClr val="tx1"/>
          </a:solidFill>
          <a:latin typeface="+mn-lt"/>
          <a:ea typeface="+mn-ea"/>
          <a:cs typeface="+mn-cs"/>
        </a:defRPr>
      </a:lvl8pPr>
      <a:lvl9pPr marL="3901342" indent="-304792" algn="l" rtl="0" eaLnBrk="1" latinLnBrk="0" hangingPunct="1">
        <a:spcBef>
          <a:spcPct val="20000"/>
        </a:spcBef>
        <a:buClr>
          <a:schemeClr val="accent4"/>
        </a:buClr>
        <a:buFont typeface="Wingdings"/>
        <a:buChar char="§"/>
        <a:defRPr kumimoji="0" sz="2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ackson@actuary.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abcdboard.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hangingPunct="1">
              <a:defRPr/>
            </a:pPr>
            <a:r>
              <a:rPr lang="en-US" altLang="en-US" sz="5300" b="1" cap="none" dirty="0"/>
              <a:t>Tales From the Darkside II:</a:t>
            </a:r>
            <a:br>
              <a:rPr lang="en-US" altLang="en-US" sz="5300" b="1" cap="none" dirty="0"/>
            </a:br>
            <a:r>
              <a:rPr lang="en-US" altLang="en-US" sz="5300" b="1" cap="none" dirty="0"/>
              <a:t>More Ethical Cases at the ABCD</a:t>
            </a:r>
            <a:br>
              <a:rPr lang="en-US" altLang="en-US" sz="3100" cap="none" dirty="0"/>
            </a:br>
            <a:br>
              <a:rPr lang="en-US" altLang="en-US" sz="2600" cap="none" dirty="0"/>
            </a:br>
            <a:br>
              <a:rPr lang="en-US" altLang="en-US" sz="2600" cap="none" dirty="0"/>
            </a:br>
            <a:r>
              <a:rPr lang="en-US" altLang="en-US" sz="3100" cap="none" dirty="0"/>
              <a:t>Actuaries’ Club of Hartford and Springfield, May 22, 2018</a:t>
            </a:r>
          </a:p>
        </p:txBody>
      </p:sp>
      <p:sp>
        <p:nvSpPr>
          <p:cNvPr id="3" name="Subtitle 2"/>
          <p:cNvSpPr>
            <a:spLocks noGrp="1"/>
          </p:cNvSpPr>
          <p:nvPr>
            <p:ph type="subTitle" idx="1"/>
          </p:nvPr>
        </p:nvSpPr>
        <p:spPr>
          <a:xfrm>
            <a:off x="3149600" y="6049963"/>
            <a:ext cx="8940800" cy="685800"/>
          </a:xfrm>
        </p:spPr>
        <p:txBody>
          <a:bodyPr>
            <a:normAutofit/>
          </a:bodyPr>
          <a:lstStyle/>
          <a:p>
            <a:pPr eaLnBrk="1" fontAlgn="auto" hangingPunct="1">
              <a:spcBef>
                <a:spcPts val="933"/>
              </a:spcBef>
              <a:spcAft>
                <a:spcPts val="0"/>
              </a:spcAft>
              <a:buFont typeface="Wingdings"/>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817563" y="228600"/>
            <a:ext cx="10871200" cy="990600"/>
          </a:xfrm>
        </p:spPr>
        <p:txBody>
          <a:bodyPr/>
          <a:lstStyle/>
          <a:p>
            <a:pPr eaLnBrk="1" hangingPunct="1"/>
            <a:r>
              <a:rPr lang="en-US" altLang="en-US" sz="5400" dirty="0"/>
              <a:t>ABCD Requests for Guidance </a:t>
            </a:r>
          </a:p>
        </p:txBody>
      </p:sp>
      <p:sp>
        <p:nvSpPr>
          <p:cNvPr id="34818" name="Content Placeholder 2"/>
          <p:cNvSpPr>
            <a:spLocks noGrp="1"/>
          </p:cNvSpPr>
          <p:nvPr>
            <p:ph sz="quarter" idx="1"/>
          </p:nvPr>
        </p:nvSpPr>
        <p:spPr>
          <a:xfrm>
            <a:off x="817563" y="1600200"/>
            <a:ext cx="10871200" cy="4495800"/>
          </a:xfrm>
        </p:spPr>
        <p:txBody>
          <a:bodyPr/>
          <a:lstStyle/>
          <a:p>
            <a:pPr eaLnBrk="1" hangingPunct="1"/>
            <a:r>
              <a:rPr lang="en-US" altLang="en-US" sz="3200" dirty="0"/>
              <a:t>There has been a significant increase in RFGs over the years.</a:t>
            </a:r>
          </a:p>
          <a:p>
            <a:pPr eaLnBrk="1" hangingPunct="1"/>
            <a:endParaRPr lang="en-US" altLang="en-US" sz="2400" dirty="0"/>
          </a:p>
          <a:p>
            <a:pPr eaLnBrk="1" hangingPunct="1"/>
            <a:endParaRPr lang="en-US" altLang="en-US" sz="2400" dirty="0"/>
          </a:p>
        </p:txBody>
      </p:sp>
      <p:graphicFrame>
        <p:nvGraphicFramePr>
          <p:cNvPr id="5" name="Chart 4"/>
          <p:cNvGraphicFramePr>
            <a:graphicFrameLocks/>
          </p:cNvGraphicFramePr>
          <p:nvPr/>
        </p:nvGraphicFramePr>
        <p:xfrm>
          <a:off x="1560576" y="2267712"/>
          <a:ext cx="7661149" cy="41696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817563" y="228600"/>
            <a:ext cx="10871200" cy="990600"/>
          </a:xfrm>
        </p:spPr>
        <p:txBody>
          <a:bodyPr/>
          <a:lstStyle/>
          <a:p>
            <a:pPr eaLnBrk="1" hangingPunct="1"/>
            <a:r>
              <a:rPr lang="en-US" altLang="en-US" sz="5400" dirty="0"/>
              <a:t>How to Contact the ABCD</a:t>
            </a:r>
          </a:p>
        </p:txBody>
      </p:sp>
      <p:sp>
        <p:nvSpPr>
          <p:cNvPr id="35842" name="Rectangle 3"/>
          <p:cNvSpPr>
            <a:spLocks noGrp="1" noChangeArrowheads="1"/>
          </p:cNvSpPr>
          <p:nvPr>
            <p:ph type="body" idx="1"/>
          </p:nvPr>
        </p:nvSpPr>
        <p:spPr>
          <a:xfrm>
            <a:off x="817563" y="1600200"/>
            <a:ext cx="10871200" cy="4495800"/>
          </a:xfrm>
        </p:spPr>
        <p:txBody>
          <a:bodyPr/>
          <a:lstStyle/>
          <a:p>
            <a:pPr eaLnBrk="1" hangingPunct="1">
              <a:spcBef>
                <a:spcPts val="400"/>
              </a:spcBef>
            </a:pPr>
            <a:r>
              <a:rPr lang="en-US" altLang="en-US" sz="2800" dirty="0">
                <a:solidFill>
                  <a:srgbClr val="CC0000"/>
                </a:solidFill>
              </a:rPr>
              <a:t>Email:</a:t>
            </a:r>
            <a:r>
              <a:rPr lang="en-US" altLang="en-US" sz="2800" dirty="0"/>
              <a:t> </a:t>
            </a:r>
            <a:r>
              <a:rPr lang="en-US" altLang="en-US" sz="2800" dirty="0">
                <a:hlinkClick r:id="rId3"/>
              </a:rPr>
              <a:t>jackson@actuary.org</a:t>
            </a:r>
            <a:r>
              <a:rPr lang="en-US" altLang="en-US" sz="2800" dirty="0"/>
              <a:t> (Brian Jackson – ABCD Counsel)</a:t>
            </a:r>
          </a:p>
          <a:p>
            <a:pPr eaLnBrk="1" hangingPunct="1">
              <a:spcBef>
                <a:spcPts val="400"/>
              </a:spcBef>
            </a:pPr>
            <a:r>
              <a:rPr lang="en-US" altLang="en-US" sz="2800" dirty="0">
                <a:solidFill>
                  <a:srgbClr val="CC0000"/>
                </a:solidFill>
              </a:rPr>
              <a:t>Telephone:</a:t>
            </a:r>
            <a:r>
              <a:rPr lang="en-US" altLang="en-US" sz="2800" dirty="0"/>
              <a:t> (202) 223-8196; (202) 872-1948 (fax)</a:t>
            </a:r>
            <a:endParaRPr lang="en-US" altLang="en-US" sz="1800" dirty="0"/>
          </a:p>
          <a:p>
            <a:pPr eaLnBrk="1" hangingPunct="1">
              <a:spcBef>
                <a:spcPts val="400"/>
              </a:spcBef>
            </a:pPr>
            <a:r>
              <a:rPr lang="en-US" altLang="en-US" sz="2800" dirty="0">
                <a:solidFill>
                  <a:srgbClr val="CC0000"/>
                </a:solidFill>
              </a:rPr>
              <a:t>Website: </a:t>
            </a:r>
            <a:r>
              <a:rPr lang="en-US" altLang="en-US" sz="2800" dirty="0">
                <a:solidFill>
                  <a:srgbClr val="CC0000"/>
                </a:solidFill>
                <a:hlinkClick r:id="rId4"/>
              </a:rPr>
              <a:t>www.abcdboard.org</a:t>
            </a:r>
            <a:endParaRPr lang="en-US" altLang="en-US" sz="1800" dirty="0"/>
          </a:p>
          <a:p>
            <a:pPr eaLnBrk="1" hangingPunct="1">
              <a:spcBef>
                <a:spcPts val="400"/>
              </a:spcBef>
            </a:pPr>
            <a:r>
              <a:rPr lang="en-US" altLang="en-US" sz="2800" dirty="0">
                <a:solidFill>
                  <a:srgbClr val="CC0000"/>
                </a:solidFill>
              </a:rPr>
              <a:t>Letter:</a:t>
            </a:r>
            <a:r>
              <a:rPr lang="en-US" altLang="en-US" sz="2800" dirty="0"/>
              <a:t> 1850 M Street, NW, Suite 300, Washington, DC 20036</a:t>
            </a:r>
            <a:endParaRPr lang="en-US" altLang="en-US" sz="1800" dirty="0"/>
          </a:p>
          <a:p>
            <a:pPr eaLnBrk="1" hangingPunct="1">
              <a:spcBef>
                <a:spcPts val="400"/>
              </a:spcBef>
            </a:pPr>
            <a:r>
              <a:rPr lang="en-US" altLang="en-US" sz="2800" dirty="0"/>
              <a:t>Contact any individual ABCD member or ABCD staff </a:t>
            </a:r>
          </a:p>
          <a:p>
            <a:pPr lvl="1" eaLnBrk="1" hangingPunct="1">
              <a:spcBef>
                <a:spcPct val="10000"/>
              </a:spcBef>
            </a:pPr>
            <a:r>
              <a:rPr lang="en-US" altLang="en-US" sz="2400" dirty="0"/>
              <a:t>Contact information on website</a:t>
            </a:r>
          </a:p>
          <a:p>
            <a:pPr eaLnBrk="1" hangingPunct="1"/>
            <a:endParaRPr lang="en-US" altLang="en-US" sz="2000"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Placeholder 3"/>
          <p:cNvSpPr>
            <a:spLocks noGrp="1"/>
          </p:cNvSpPr>
          <p:nvPr>
            <p:ph type="body" idx="1"/>
          </p:nvPr>
        </p:nvSpPr>
        <p:spPr>
          <a:xfrm>
            <a:off x="1828800" y="2743200"/>
            <a:ext cx="9498013" cy="1673225"/>
          </a:xfrm>
        </p:spPr>
        <p:txBody>
          <a:bodyPr/>
          <a:lstStyle/>
          <a:p>
            <a:pPr eaLnBrk="1" hangingPunct="1"/>
            <a:r>
              <a:rPr lang="en-US" altLang="en-US" sz="4800" dirty="0"/>
              <a:t>Movin’ on up</a:t>
            </a:r>
            <a:endParaRPr lang="en-US" altLang="en-US" sz="4400" dirty="0"/>
          </a:p>
        </p:txBody>
      </p:sp>
      <p:sp>
        <p:nvSpPr>
          <p:cNvPr id="37890" name="Title 1"/>
          <p:cNvSpPr>
            <a:spLocks noGrp="1"/>
          </p:cNvSpPr>
          <p:nvPr>
            <p:ph type="title"/>
          </p:nvPr>
        </p:nvSpPr>
        <p:spPr>
          <a:xfrm>
            <a:off x="1993900" y="1682750"/>
            <a:ext cx="10198100" cy="990600"/>
          </a:xfrm>
        </p:spPr>
        <p:txBody>
          <a:bodyPr/>
          <a:lstStyle/>
          <a:p>
            <a:pPr eaLnBrk="1" hangingPunct="1"/>
            <a:r>
              <a:rPr lang="en-US" altLang="en-US" sz="5400" dirty="0"/>
              <a:t>Case Study #1</a:t>
            </a:r>
            <a:endParaRPr lang="en-US" altLang="en-US" sz="8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817563" y="228600"/>
            <a:ext cx="10871200" cy="990600"/>
          </a:xfrm>
        </p:spPr>
        <p:txBody>
          <a:bodyPr/>
          <a:lstStyle/>
          <a:p>
            <a:pPr eaLnBrk="1" hangingPunct="1"/>
            <a:r>
              <a:rPr lang="en-US" altLang="en-US" sz="4800" dirty="0"/>
              <a:t>Case Study 1: Movin’ on up</a:t>
            </a:r>
          </a:p>
        </p:txBody>
      </p:sp>
      <p:sp>
        <p:nvSpPr>
          <p:cNvPr id="38914" name="Content Placeholder 4"/>
          <p:cNvSpPr>
            <a:spLocks noGrp="1"/>
          </p:cNvSpPr>
          <p:nvPr>
            <p:ph idx="1"/>
          </p:nvPr>
        </p:nvSpPr>
        <p:spPr>
          <a:xfrm>
            <a:off x="817563" y="1600200"/>
            <a:ext cx="10871200" cy="4495800"/>
          </a:xfrm>
        </p:spPr>
        <p:txBody>
          <a:bodyPr/>
          <a:lstStyle/>
          <a:p>
            <a:pPr eaLnBrk="1" hangingPunct="1"/>
            <a:r>
              <a:rPr lang="en-US" altLang="en-US" dirty="0"/>
              <a:t>Louise Jefferson, FSA, MAAA, is the owner of Jefferson Consulting, a small actuarial consulting firm.  She is a noted expert on variable universal life insurance.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817563" y="228600"/>
            <a:ext cx="10871200" cy="990600"/>
          </a:xfrm>
        </p:spPr>
        <p:txBody>
          <a:bodyPr/>
          <a:lstStyle/>
          <a:p>
            <a:pPr eaLnBrk="1" hangingPunct="1"/>
            <a:r>
              <a:rPr lang="en-US" altLang="en-US" sz="4800" dirty="0"/>
              <a:t>Case Study 1 (continued)</a:t>
            </a:r>
          </a:p>
        </p:txBody>
      </p:sp>
      <p:sp>
        <p:nvSpPr>
          <p:cNvPr id="39938" name="Content Placeholder 2"/>
          <p:cNvSpPr>
            <a:spLocks noGrp="1"/>
          </p:cNvSpPr>
          <p:nvPr>
            <p:ph idx="1"/>
          </p:nvPr>
        </p:nvSpPr>
        <p:spPr>
          <a:xfrm>
            <a:off x="817563" y="1600200"/>
            <a:ext cx="10871200" cy="4495800"/>
          </a:xfrm>
        </p:spPr>
        <p:txBody>
          <a:bodyPr/>
          <a:lstStyle/>
          <a:p>
            <a:pPr eaLnBrk="1" hangingPunct="1">
              <a:lnSpc>
                <a:spcPct val="80000"/>
              </a:lnSpc>
            </a:pPr>
            <a:r>
              <a:rPr lang="en-US" altLang="en-US" sz="3200" dirty="0"/>
              <a:t>She has long had a consulting relationship with Gotham City Life Insurance Company, whose products reflect her thinking and research in many respects.</a:t>
            </a:r>
          </a:p>
          <a:p>
            <a:pPr eaLnBrk="1" hangingPunct="1">
              <a:lnSpc>
                <a:spcPct val="80000"/>
              </a:lnSpc>
            </a:pPr>
            <a:r>
              <a:rPr lang="en-US" altLang="en-US" sz="3200" dirty="0"/>
              <a:t>Bea Taylor, the president of Mayberry Life, a key competitor of Gotham City Life.  Ms. Taylor tells Louise that they want to hire her as a consultant to work on their variable universal product line. </a:t>
            </a:r>
          </a:p>
          <a:p>
            <a:pPr eaLnBrk="1" hangingPunct="1">
              <a:lnSpc>
                <a:spcPct val="80000"/>
              </a:lnSpc>
            </a:pPr>
            <a:r>
              <a:rPr lang="en-US" altLang="en-US" sz="3200" dirty="0"/>
              <a:t>She further informs Louise that Mayberry would like to have her work for them exclusively, and as an incentive to do this they will offer her a 30% premium for her services over what Gotham City has paid her in recent years.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817563" y="228600"/>
            <a:ext cx="10871200" cy="990600"/>
          </a:xfrm>
        </p:spPr>
        <p:txBody>
          <a:bodyPr/>
          <a:lstStyle/>
          <a:p>
            <a:pPr eaLnBrk="1" hangingPunct="1"/>
            <a:r>
              <a:rPr lang="en-US" altLang="en-US" sz="4800" dirty="0"/>
              <a:t>Case Study 1 (continued)</a:t>
            </a:r>
          </a:p>
        </p:txBody>
      </p:sp>
      <p:sp>
        <p:nvSpPr>
          <p:cNvPr id="40962" name="Content Placeholder 2"/>
          <p:cNvSpPr>
            <a:spLocks noGrp="1"/>
          </p:cNvSpPr>
          <p:nvPr>
            <p:ph idx="1"/>
          </p:nvPr>
        </p:nvSpPr>
        <p:spPr>
          <a:xfrm>
            <a:off x="817563" y="1600200"/>
            <a:ext cx="10871200" cy="4495800"/>
          </a:xfrm>
        </p:spPr>
        <p:txBody>
          <a:bodyPr/>
          <a:lstStyle/>
          <a:p>
            <a:pPr eaLnBrk="1" hangingPunct="1">
              <a:lnSpc>
                <a:spcPct val="90000"/>
              </a:lnSpc>
            </a:pPr>
            <a:r>
              <a:rPr lang="en-US" altLang="en-US" sz="3600" dirty="0"/>
              <a:t>Louise is torn between her sense of loyalty to Gotham City and her desire to make some more money before she retires.</a:t>
            </a:r>
          </a:p>
          <a:p>
            <a:pPr eaLnBrk="1" hangingPunct="1">
              <a:lnSpc>
                <a:spcPct val="90000"/>
              </a:lnSpc>
            </a:pPr>
            <a:r>
              <a:rPr lang="en-US" altLang="en-US" sz="3600" dirty="0"/>
              <a:t>She contacts the ABCD to request guidance as to which precepts of the Code of Conduct are most relevant as she considers her options.</a:t>
            </a:r>
          </a:p>
          <a:p>
            <a:pPr eaLnBrk="1" hangingPunct="1">
              <a:lnSpc>
                <a:spcPct val="90000"/>
              </a:lnSpc>
            </a:pPr>
            <a:endParaRPr lang="en-US" alt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817563" y="228600"/>
            <a:ext cx="10871200" cy="990600"/>
          </a:xfrm>
        </p:spPr>
        <p:txBody>
          <a:bodyPr/>
          <a:lstStyle/>
          <a:p>
            <a:pPr eaLnBrk="1" hangingPunct="1"/>
            <a:r>
              <a:rPr lang="en-US" altLang="en-US" sz="4800" dirty="0"/>
              <a:t>Case Study 1 (continued)</a:t>
            </a:r>
          </a:p>
        </p:txBody>
      </p:sp>
      <p:sp>
        <p:nvSpPr>
          <p:cNvPr id="41986" name="Content Placeholder 2"/>
          <p:cNvSpPr>
            <a:spLocks noGrp="1"/>
          </p:cNvSpPr>
          <p:nvPr>
            <p:ph idx="1"/>
          </p:nvPr>
        </p:nvSpPr>
        <p:spPr>
          <a:xfrm>
            <a:off x="817563" y="1600200"/>
            <a:ext cx="10871200" cy="4495800"/>
          </a:xfrm>
        </p:spPr>
        <p:txBody>
          <a:bodyPr/>
          <a:lstStyle/>
          <a:p>
            <a:pPr eaLnBrk="1" hangingPunct="1">
              <a:lnSpc>
                <a:spcPct val="80000"/>
              </a:lnSpc>
            </a:pPr>
            <a:r>
              <a:rPr lang="en-US" altLang="en-US" sz="3600" dirty="0"/>
              <a:t>Louise has three options:</a:t>
            </a:r>
          </a:p>
          <a:p>
            <a:pPr lvl="1" eaLnBrk="1" hangingPunct="1">
              <a:lnSpc>
                <a:spcPct val="80000"/>
              </a:lnSpc>
            </a:pPr>
            <a:r>
              <a:rPr lang="en-US" altLang="en-US" sz="3200" dirty="0"/>
              <a:t>Refuse the Mayberry offer and continue to work for Gotham City Life.</a:t>
            </a:r>
          </a:p>
          <a:p>
            <a:pPr lvl="1" eaLnBrk="1" hangingPunct="1">
              <a:lnSpc>
                <a:spcPct val="80000"/>
              </a:lnSpc>
            </a:pPr>
            <a:r>
              <a:rPr lang="en-US" altLang="en-US" sz="3200" dirty="0"/>
              <a:t>Try to work for both Gotham City Life and Mayberry Life.</a:t>
            </a:r>
          </a:p>
          <a:p>
            <a:pPr lvl="1" eaLnBrk="1" hangingPunct="1">
              <a:lnSpc>
                <a:spcPct val="80000"/>
              </a:lnSpc>
            </a:pPr>
            <a:r>
              <a:rPr lang="en-US" altLang="en-US" sz="3200" dirty="0"/>
              <a:t>End her relationship with Gotham City Life and go to work for Mayberry Life.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817563" y="228600"/>
            <a:ext cx="10871200" cy="990600"/>
          </a:xfrm>
        </p:spPr>
        <p:txBody>
          <a:bodyPr/>
          <a:lstStyle/>
          <a:p>
            <a:pPr eaLnBrk="1" hangingPunct="1"/>
            <a:r>
              <a:rPr lang="en-US" altLang="en-US" sz="4800" dirty="0"/>
              <a:t>Case Study 1 (continued)</a:t>
            </a:r>
          </a:p>
        </p:txBody>
      </p:sp>
      <p:sp>
        <p:nvSpPr>
          <p:cNvPr id="3" name="Content Placeholder 2"/>
          <p:cNvSpPr>
            <a:spLocks noGrp="1"/>
          </p:cNvSpPr>
          <p:nvPr>
            <p:ph idx="1"/>
          </p:nvPr>
        </p:nvSpPr>
        <p:spPr>
          <a:xfrm>
            <a:off x="817563" y="1600200"/>
            <a:ext cx="10871200" cy="4495800"/>
          </a:xfrm>
        </p:spPr>
        <p:txBody>
          <a:bodyPr>
            <a:normAutofit fontScale="85000" lnSpcReduction="20000"/>
          </a:bodyPr>
          <a:lstStyle/>
          <a:p>
            <a:pPr marL="426709" indent="-426709" eaLnBrk="1" fontAlgn="auto" hangingPunct="1">
              <a:spcBef>
                <a:spcPts val="933"/>
              </a:spcBef>
              <a:spcAft>
                <a:spcPts val="0"/>
              </a:spcAft>
              <a:buFont typeface="Wingdings"/>
              <a:buChar char=""/>
              <a:defRPr/>
            </a:pPr>
            <a:r>
              <a:rPr lang="en-US" sz="3867" dirty="0"/>
              <a:t>Working for both Gotham City and Mayberry Life would raise Precept 7 issues</a:t>
            </a:r>
          </a:p>
          <a:p>
            <a:pPr marL="426709" indent="-426709" eaLnBrk="1" fontAlgn="auto" hangingPunct="1">
              <a:spcBef>
                <a:spcPts val="933"/>
              </a:spcBef>
              <a:spcAft>
                <a:spcPts val="0"/>
              </a:spcAft>
              <a:buFont typeface="Wingdings"/>
              <a:buChar char=""/>
              <a:defRPr/>
            </a:pPr>
            <a:r>
              <a:rPr lang="en-US" sz="3867" dirty="0"/>
              <a:t>Precept 7: An actuary shall not knowingly perform actuarial services involving an actual or potential conflict of interest unless</a:t>
            </a:r>
          </a:p>
          <a:p>
            <a:pPr marL="853419" lvl="1" indent="-365751" eaLnBrk="1" fontAlgn="auto" hangingPunct="1">
              <a:spcBef>
                <a:spcPts val="733"/>
              </a:spcBef>
              <a:spcAft>
                <a:spcPts val="0"/>
              </a:spcAft>
              <a:buFont typeface="Wingdings 2"/>
              <a:buChar char=""/>
              <a:defRPr/>
            </a:pPr>
            <a:r>
              <a:rPr lang="en-US" sz="3600" dirty="0"/>
              <a:t>the actuary’s ability to act fairly is unimpaired;</a:t>
            </a:r>
          </a:p>
          <a:p>
            <a:pPr marL="853419" lvl="1" indent="-365751" eaLnBrk="1" fontAlgn="auto" hangingPunct="1">
              <a:spcBef>
                <a:spcPts val="733"/>
              </a:spcBef>
              <a:spcAft>
                <a:spcPts val="0"/>
              </a:spcAft>
              <a:buFont typeface="Wingdings 2"/>
              <a:buChar char=""/>
              <a:defRPr/>
            </a:pPr>
            <a:r>
              <a:rPr lang="en-US" sz="3600" dirty="0"/>
              <a:t>the conflict is disclosed to all present and known prospective Principals whose interests would be affected; and</a:t>
            </a:r>
            <a:endParaRPr lang="en-US" sz="3467" dirty="0">
              <a:solidFill>
                <a:srgbClr val="FF0000"/>
              </a:solidFill>
            </a:endParaRPr>
          </a:p>
          <a:p>
            <a:pPr marL="853419" lvl="1" indent="-365751" eaLnBrk="1" fontAlgn="auto" hangingPunct="1">
              <a:spcBef>
                <a:spcPts val="733"/>
              </a:spcBef>
              <a:spcAft>
                <a:spcPts val="0"/>
              </a:spcAft>
              <a:buFont typeface="Wingdings 2"/>
              <a:buChar char=""/>
              <a:defRPr/>
            </a:pPr>
            <a:r>
              <a:rPr lang="en-US" sz="3467" dirty="0"/>
              <a:t>all such Principals have expressly agreed to the performance of the actuarial services by the actuary</a:t>
            </a:r>
          </a:p>
          <a:p>
            <a:pPr marL="487668" lvl="1" indent="0" eaLnBrk="1" fontAlgn="auto" hangingPunct="1">
              <a:spcBef>
                <a:spcPts val="733"/>
              </a:spcBef>
              <a:spcAft>
                <a:spcPts val="0"/>
              </a:spcAft>
              <a:buNone/>
              <a:defRPr/>
            </a:pPr>
            <a:endParaRPr lang="en-US" sz="3467"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817563" y="228600"/>
            <a:ext cx="10871200" cy="990600"/>
          </a:xfrm>
        </p:spPr>
        <p:txBody>
          <a:bodyPr/>
          <a:lstStyle/>
          <a:p>
            <a:pPr eaLnBrk="1" hangingPunct="1"/>
            <a:r>
              <a:rPr lang="en-US" altLang="en-US" sz="4800" dirty="0"/>
              <a:t>Case Study 1 (continued)</a:t>
            </a:r>
          </a:p>
        </p:txBody>
      </p:sp>
      <p:sp>
        <p:nvSpPr>
          <p:cNvPr id="44034" name="Content Placeholder 2"/>
          <p:cNvSpPr>
            <a:spLocks noGrp="1"/>
          </p:cNvSpPr>
          <p:nvPr>
            <p:ph idx="1"/>
          </p:nvPr>
        </p:nvSpPr>
        <p:spPr>
          <a:xfrm>
            <a:off x="817563" y="1600200"/>
            <a:ext cx="10871200" cy="4495800"/>
          </a:xfrm>
        </p:spPr>
        <p:txBody>
          <a:bodyPr/>
          <a:lstStyle/>
          <a:p>
            <a:pPr eaLnBrk="1" hangingPunct="1">
              <a:lnSpc>
                <a:spcPct val="90000"/>
              </a:lnSpc>
            </a:pPr>
            <a:r>
              <a:rPr lang="en-US" altLang="en-US" sz="3600" dirty="0"/>
              <a:t>Working for Mayberry may raise Precept 9 issues, particularly in view of the breadth of the definition of the term “Confidential Information.”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Placeholder 4"/>
          <p:cNvSpPr>
            <a:spLocks noGrp="1"/>
          </p:cNvSpPr>
          <p:nvPr>
            <p:ph type="body" idx="4294967295"/>
          </p:nvPr>
        </p:nvSpPr>
        <p:spPr>
          <a:xfrm>
            <a:off x="1828800" y="2743200"/>
            <a:ext cx="9498013" cy="1674813"/>
          </a:xfrm>
        </p:spPr>
        <p:txBody>
          <a:bodyPr/>
          <a:lstStyle/>
          <a:p>
            <a:pPr marL="0" indent="0" eaLnBrk="1" hangingPunct="1">
              <a:buFont typeface="Wingdings" panose="05000000000000000000" pitchFamily="2" charset="2"/>
              <a:buNone/>
            </a:pPr>
            <a:r>
              <a:rPr lang="en-US" altLang="en-US" sz="3700" dirty="0">
                <a:solidFill>
                  <a:schemeClr val="tx2"/>
                </a:solidFill>
              </a:rPr>
              <a:t> </a:t>
            </a:r>
          </a:p>
        </p:txBody>
      </p:sp>
      <p:sp>
        <p:nvSpPr>
          <p:cNvPr id="45058" name="Title 3"/>
          <p:cNvSpPr>
            <a:spLocks noGrp="1"/>
          </p:cNvSpPr>
          <p:nvPr>
            <p:ph type="title" idx="4294967295"/>
          </p:nvPr>
        </p:nvSpPr>
        <p:spPr>
          <a:xfrm>
            <a:off x="1828800" y="1600200"/>
            <a:ext cx="10160000" cy="990600"/>
          </a:xfrm>
        </p:spPr>
        <p:txBody>
          <a:bodyPr/>
          <a:lstStyle/>
          <a:p>
            <a:pPr eaLnBrk="1" hangingPunct="1"/>
            <a:r>
              <a:rPr lang="en-US" altLang="en-US" dirty="0">
                <a:solidFill>
                  <a:srgbClr val="FFFFFF"/>
                </a:solidFill>
              </a:rPr>
              <a:t>Discussion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817563" y="228600"/>
            <a:ext cx="10871200" cy="990600"/>
          </a:xfrm>
        </p:spPr>
        <p:txBody>
          <a:bodyPr/>
          <a:lstStyle/>
          <a:p>
            <a:pPr eaLnBrk="1" hangingPunct="1"/>
            <a:r>
              <a:rPr lang="en-US" altLang="en-US" sz="5400" dirty="0"/>
              <a:t>Disclaimer</a:t>
            </a:r>
          </a:p>
        </p:txBody>
      </p:sp>
      <p:sp>
        <p:nvSpPr>
          <p:cNvPr id="14339" name="Content Placeholder 2"/>
          <p:cNvSpPr>
            <a:spLocks noGrp="1"/>
          </p:cNvSpPr>
          <p:nvPr>
            <p:ph sz="quarter" idx="1"/>
          </p:nvPr>
        </p:nvSpPr>
        <p:spPr>
          <a:xfrm>
            <a:off x="817563" y="1600200"/>
            <a:ext cx="10871200" cy="4495800"/>
          </a:xfrm>
        </p:spPr>
        <p:txBody>
          <a:bodyPr>
            <a:normAutofit/>
          </a:bodyPr>
          <a:lstStyle/>
          <a:p>
            <a:pPr marL="0" indent="0" eaLnBrk="1" fontAlgn="auto" hangingPunct="1">
              <a:spcBef>
                <a:spcPts val="933"/>
              </a:spcBef>
              <a:spcAft>
                <a:spcPts val="0"/>
              </a:spcAft>
              <a:buFont typeface="Wingdings"/>
              <a:buNone/>
              <a:defRPr/>
            </a:pPr>
            <a:r>
              <a:rPr lang="en-US" altLang="en-US" sz="3867" b="1" dirty="0"/>
              <a:t>Please note: </a:t>
            </a:r>
            <a:r>
              <a:rPr lang="en-US" altLang="en-US" sz="3867" dirty="0"/>
              <a:t>The presenter’s statements and opinions are his own and do not necessarily represent the official statements or opinions of the ABCD, ASB, any boards or committees of the American Academy of Actuaries, or any other actuarial organization, nor does he express the opinions of his employer.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Placeholder 3"/>
          <p:cNvSpPr>
            <a:spLocks noGrp="1"/>
          </p:cNvSpPr>
          <p:nvPr>
            <p:ph type="body" idx="1"/>
          </p:nvPr>
        </p:nvSpPr>
        <p:spPr>
          <a:xfrm>
            <a:off x="1828800" y="2743200"/>
            <a:ext cx="9498013" cy="1673225"/>
          </a:xfrm>
        </p:spPr>
        <p:txBody>
          <a:bodyPr/>
          <a:lstStyle/>
          <a:p>
            <a:pPr eaLnBrk="1" hangingPunct="1"/>
            <a:r>
              <a:rPr lang="en-US" dirty="0"/>
              <a:t>Come and listen to a story about a man in Club Fed</a:t>
            </a:r>
          </a:p>
          <a:p>
            <a:pPr eaLnBrk="1" hangingPunct="1"/>
            <a:endParaRPr lang="en-US" altLang="en-US" sz="4400" dirty="0"/>
          </a:p>
        </p:txBody>
      </p:sp>
      <p:sp>
        <p:nvSpPr>
          <p:cNvPr id="47106" name="Title 1"/>
          <p:cNvSpPr>
            <a:spLocks noGrp="1"/>
          </p:cNvSpPr>
          <p:nvPr>
            <p:ph type="title"/>
          </p:nvPr>
        </p:nvSpPr>
        <p:spPr>
          <a:xfrm>
            <a:off x="1993900" y="1682750"/>
            <a:ext cx="10198100" cy="990600"/>
          </a:xfrm>
        </p:spPr>
        <p:txBody>
          <a:bodyPr/>
          <a:lstStyle/>
          <a:p>
            <a:pPr eaLnBrk="1" hangingPunct="1"/>
            <a:r>
              <a:rPr lang="en-US" altLang="en-US" sz="5400" dirty="0"/>
              <a:t>Case Study #2</a:t>
            </a:r>
            <a:endParaRPr lang="en-US" altLang="en-US" sz="7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812800" y="155575"/>
            <a:ext cx="10871200" cy="990600"/>
          </a:xfrm>
        </p:spPr>
        <p:txBody>
          <a:bodyPr/>
          <a:lstStyle/>
          <a:p>
            <a:pPr eaLnBrk="1" hangingPunct="1"/>
            <a:r>
              <a:rPr lang="en-US" altLang="en-US" sz="4400" dirty="0"/>
              <a:t>Case Study 2:  Come and listen to a story about a man in Club Fed</a:t>
            </a:r>
          </a:p>
        </p:txBody>
      </p:sp>
      <p:sp>
        <p:nvSpPr>
          <p:cNvPr id="48130" name="Rectangle 3"/>
          <p:cNvSpPr>
            <a:spLocks noGrp="1" noChangeArrowheads="1"/>
          </p:cNvSpPr>
          <p:nvPr>
            <p:ph type="body" idx="1"/>
          </p:nvPr>
        </p:nvSpPr>
        <p:spPr>
          <a:xfrm>
            <a:off x="804863" y="1600200"/>
            <a:ext cx="10350500" cy="4525963"/>
          </a:xfrm>
        </p:spPr>
        <p:txBody>
          <a:bodyPr/>
          <a:lstStyle/>
          <a:p>
            <a:pPr eaLnBrk="1" hangingPunct="1">
              <a:buSzPct val="60000"/>
            </a:pPr>
            <a:r>
              <a:rPr lang="en-US" altLang="en-US" sz="3600" dirty="0"/>
              <a:t>Milburn Drysdale is the president of a bank in an affluent suburb of Los Angeles. </a:t>
            </a:r>
          </a:p>
          <a:p>
            <a:pPr eaLnBrk="1" hangingPunct="1">
              <a:buSzPct val="60000"/>
            </a:pPr>
            <a:r>
              <a:rPr lang="en-US" altLang="en-US" sz="3600" dirty="0"/>
              <a:t>He routinely manipulates financial information to produce results that are in line with his Board’s expectations. </a:t>
            </a:r>
          </a:p>
          <a:p>
            <a:pPr eaLnBrk="1" hangingPunct="1">
              <a:buSzPct val="60000"/>
            </a:pPr>
            <a:r>
              <a:rPr lang="en-US" altLang="en-US" sz="3600" dirty="0"/>
              <a:t>For the Bank’s pension plan, he adjusts information provided to the actuary, Jethro Bodine, to make the results of valuations artificially favorable.</a:t>
            </a:r>
          </a:p>
          <a:p>
            <a:pPr eaLnBrk="1" hangingPunct="1">
              <a:buSzPct val="60000"/>
            </a:pPr>
            <a:endParaRPr lang="en-US" alt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p:txBody>
          <a:bodyPr/>
          <a:lstStyle/>
          <a:p>
            <a:pPr eaLnBrk="1" hangingPunct="1"/>
            <a:r>
              <a:rPr lang="en-US" altLang="en-US" sz="4800" dirty="0"/>
              <a:t>Case Study 2 (continued)</a:t>
            </a:r>
          </a:p>
        </p:txBody>
      </p:sp>
      <p:sp>
        <p:nvSpPr>
          <p:cNvPr id="49154" name="Rectangle 3"/>
          <p:cNvSpPr>
            <a:spLocks noGrp="1" noChangeArrowheads="1"/>
          </p:cNvSpPr>
          <p:nvPr>
            <p:ph type="body" idx="4294967295"/>
          </p:nvPr>
        </p:nvSpPr>
        <p:spPr>
          <a:xfrm>
            <a:off x="804863" y="1600200"/>
            <a:ext cx="10350500" cy="4525963"/>
          </a:xfrm>
        </p:spPr>
        <p:txBody>
          <a:bodyPr/>
          <a:lstStyle/>
          <a:p>
            <a:pPr eaLnBrk="1" hangingPunct="1"/>
            <a:r>
              <a:rPr lang="en-US" altLang="en-US" sz="3600" dirty="0"/>
              <a:t>One day an audit uncovers </a:t>
            </a:r>
            <a:r>
              <a:rPr lang="en-US" dirty="0"/>
              <a:t>Mr. Drysdale’s chicanery</a:t>
            </a:r>
            <a:r>
              <a:rPr lang="en-US" altLang="en-US" sz="3600" dirty="0"/>
              <a:t>.</a:t>
            </a:r>
          </a:p>
          <a:p>
            <a:pPr eaLnBrk="1" hangingPunct="1"/>
            <a:r>
              <a:rPr lang="en-US" altLang="en-US" sz="3600" dirty="0"/>
              <a:t>Mr.  Drysdale is fired and threatened with criminal prosecution.</a:t>
            </a:r>
          </a:p>
          <a:p>
            <a:pPr eaLnBrk="1" hangingPunct="1"/>
            <a:r>
              <a:rPr lang="en-US" altLang="en-US" sz="3600" dirty="0"/>
              <a:t>The bank also fires Jethro and hints that it may also sue him and/or file a complaint with the ABCD against him.</a:t>
            </a:r>
          </a:p>
          <a:p>
            <a:pPr marL="0" indent="0" eaLnBrk="1" hangingPunct="1">
              <a:buNone/>
            </a:pPr>
            <a:endParaRPr lang="en-US" altLang="en-US" sz="3600" dirty="0"/>
          </a:p>
          <a:p>
            <a:pPr eaLnBrk="1" hangingPunct="1"/>
            <a:endParaRPr lang="en-US" altLang="en-US" sz="3600" dirty="0"/>
          </a:p>
          <a:p>
            <a:pPr eaLnBrk="1" hangingPunct="1"/>
            <a:endParaRPr lang="en-US" alt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p:txBody>
          <a:bodyPr/>
          <a:lstStyle/>
          <a:p>
            <a:pPr eaLnBrk="1" hangingPunct="1"/>
            <a:r>
              <a:rPr lang="en-US" altLang="en-US" sz="4800" dirty="0"/>
              <a:t>Case Study 2 (continued)</a:t>
            </a:r>
            <a:endParaRPr lang="en-US" altLang="en-US" sz="5400" dirty="0"/>
          </a:p>
        </p:txBody>
      </p:sp>
      <p:sp>
        <p:nvSpPr>
          <p:cNvPr id="50178" name="Rectangle 3"/>
          <p:cNvSpPr>
            <a:spLocks noGrp="1" noChangeArrowheads="1"/>
          </p:cNvSpPr>
          <p:nvPr>
            <p:ph type="body" idx="4294967295"/>
          </p:nvPr>
        </p:nvSpPr>
        <p:spPr>
          <a:xfrm>
            <a:off x="804863" y="1600200"/>
            <a:ext cx="10871200" cy="4525963"/>
          </a:xfrm>
        </p:spPr>
        <p:txBody>
          <a:bodyPr/>
          <a:lstStyle/>
          <a:p>
            <a:pPr eaLnBrk="1" hangingPunct="1"/>
            <a:r>
              <a:rPr lang="en-US" altLang="en-US" sz="3600" dirty="0"/>
              <a:t>Jethro contacts the ABCD to ask for guidance as to what his responsibilities were in relying on data supplied by Mr. Drysdale.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lstStyle/>
          <a:p>
            <a:pPr eaLnBrk="1" hangingPunct="1"/>
            <a:r>
              <a:rPr lang="en-US" altLang="en-US" sz="4800" dirty="0"/>
              <a:t>Case Study 2 (continued)</a:t>
            </a:r>
          </a:p>
        </p:txBody>
      </p:sp>
      <p:sp>
        <p:nvSpPr>
          <p:cNvPr id="51202" name="Rectangle 3"/>
          <p:cNvSpPr>
            <a:spLocks noGrp="1" noChangeArrowheads="1"/>
          </p:cNvSpPr>
          <p:nvPr>
            <p:ph type="body" idx="4294967295"/>
          </p:nvPr>
        </p:nvSpPr>
        <p:spPr>
          <a:xfrm>
            <a:off x="804863" y="1600200"/>
            <a:ext cx="10871200" cy="4525963"/>
          </a:xfrm>
        </p:spPr>
        <p:txBody>
          <a:bodyPr/>
          <a:lstStyle/>
          <a:p>
            <a:pPr eaLnBrk="1" hangingPunct="1"/>
            <a:r>
              <a:rPr lang="en-US" altLang="en-US" dirty="0"/>
              <a:t>ASOP No. 23, </a:t>
            </a:r>
            <a:r>
              <a:rPr lang="en-US" altLang="en-US" i="1" dirty="0"/>
              <a:t>Data Quality</a:t>
            </a:r>
            <a:r>
              <a:rPr lang="en-US" altLang="en-US" dirty="0"/>
              <a:t>, is most pertinent to Jethro’s situation</a:t>
            </a:r>
          </a:p>
          <a:p>
            <a:pPr lvl="1" eaLnBrk="1" hangingPunct="1"/>
            <a:r>
              <a:rPr lang="en-US" altLang="en-US" dirty="0"/>
              <a:t>Not required to audit data, but should perform a review; if no review conducted, a reason must be given</a:t>
            </a:r>
          </a:p>
          <a:p>
            <a:pPr lvl="1" eaLnBrk="1" hangingPunct="1"/>
            <a:r>
              <a:rPr lang="en-US" altLang="en-US" dirty="0"/>
              <a:t>Must disclose reliance on others for data and any steps taken to improve data</a:t>
            </a:r>
          </a:p>
          <a:p>
            <a:pPr lvl="1" eaLnBrk="1" hangingPunct="1"/>
            <a:r>
              <a:rPr lang="en-US" altLang="en-US" dirty="0"/>
              <a:t>Not required to determine whether data supplied by others are falsified or intentionally misleading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Placeholder 4"/>
          <p:cNvSpPr>
            <a:spLocks noGrp="1"/>
          </p:cNvSpPr>
          <p:nvPr>
            <p:ph type="body" idx="4294967295"/>
          </p:nvPr>
        </p:nvSpPr>
        <p:spPr>
          <a:xfrm>
            <a:off x="1828800" y="2743200"/>
            <a:ext cx="9498013" cy="1674813"/>
          </a:xfrm>
        </p:spPr>
        <p:txBody>
          <a:bodyPr/>
          <a:lstStyle/>
          <a:p>
            <a:pPr marL="0" indent="0" eaLnBrk="1" hangingPunct="1">
              <a:buFont typeface="Wingdings" panose="05000000000000000000" pitchFamily="2" charset="2"/>
              <a:buNone/>
            </a:pPr>
            <a:r>
              <a:rPr lang="en-US" altLang="en-US" sz="3700" dirty="0">
                <a:solidFill>
                  <a:schemeClr val="tx2"/>
                </a:solidFill>
              </a:rPr>
              <a:t> </a:t>
            </a:r>
          </a:p>
        </p:txBody>
      </p:sp>
      <p:sp>
        <p:nvSpPr>
          <p:cNvPr id="53250" name="Title 3"/>
          <p:cNvSpPr>
            <a:spLocks noGrp="1"/>
          </p:cNvSpPr>
          <p:nvPr>
            <p:ph type="title" idx="4294967295"/>
          </p:nvPr>
        </p:nvSpPr>
        <p:spPr>
          <a:xfrm>
            <a:off x="1828800" y="1600200"/>
            <a:ext cx="10160000" cy="990600"/>
          </a:xfrm>
        </p:spPr>
        <p:txBody>
          <a:bodyPr/>
          <a:lstStyle/>
          <a:p>
            <a:pPr eaLnBrk="1" hangingPunct="1"/>
            <a:r>
              <a:rPr lang="en-US" altLang="en-US" dirty="0">
                <a:solidFill>
                  <a:srgbClr val="FFFFFF"/>
                </a:solidFill>
              </a:rPr>
              <a:t>Discussion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Placeholder 3"/>
          <p:cNvSpPr>
            <a:spLocks noGrp="1"/>
          </p:cNvSpPr>
          <p:nvPr>
            <p:ph type="body" idx="1"/>
          </p:nvPr>
        </p:nvSpPr>
        <p:spPr>
          <a:xfrm>
            <a:off x="1828800" y="2743200"/>
            <a:ext cx="9498013" cy="1673225"/>
          </a:xfrm>
        </p:spPr>
        <p:txBody>
          <a:bodyPr/>
          <a:lstStyle/>
          <a:p>
            <a:pPr eaLnBrk="1" hangingPunct="1"/>
            <a:r>
              <a:rPr lang="en-US" altLang="en-US" sz="4800" dirty="0"/>
              <a:t>Not the one staring at your shoes</a:t>
            </a:r>
            <a:endParaRPr lang="en-US" altLang="en-US" sz="4400" dirty="0"/>
          </a:p>
        </p:txBody>
      </p:sp>
      <p:sp>
        <p:nvSpPr>
          <p:cNvPr id="55298" name="Title 1"/>
          <p:cNvSpPr>
            <a:spLocks noGrp="1"/>
          </p:cNvSpPr>
          <p:nvPr>
            <p:ph type="title"/>
          </p:nvPr>
        </p:nvSpPr>
        <p:spPr>
          <a:xfrm>
            <a:off x="1993900" y="1682750"/>
            <a:ext cx="10198100" cy="990600"/>
          </a:xfrm>
        </p:spPr>
        <p:txBody>
          <a:bodyPr/>
          <a:lstStyle/>
          <a:p>
            <a:pPr eaLnBrk="1" hangingPunct="1"/>
            <a:r>
              <a:rPr lang="en-US" altLang="en-US" sz="5400" dirty="0"/>
              <a:t>Case Study #3</a:t>
            </a:r>
            <a:endParaRPr lang="en-US" altLang="en-US" sz="8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3"/>
          <p:cNvSpPr>
            <a:spLocks noGrp="1"/>
          </p:cNvSpPr>
          <p:nvPr>
            <p:ph type="title"/>
          </p:nvPr>
        </p:nvSpPr>
        <p:spPr>
          <a:xfrm>
            <a:off x="817563" y="214313"/>
            <a:ext cx="10871200" cy="990600"/>
          </a:xfrm>
        </p:spPr>
        <p:txBody>
          <a:bodyPr/>
          <a:lstStyle/>
          <a:p>
            <a:pPr eaLnBrk="1" hangingPunct="1"/>
            <a:r>
              <a:rPr lang="en-US" altLang="en-US" sz="4300" dirty="0"/>
              <a:t>Case Study 3: Not the one staring at your shoes</a:t>
            </a:r>
          </a:p>
        </p:txBody>
      </p:sp>
      <p:sp>
        <p:nvSpPr>
          <p:cNvPr id="5" name="Content Placeholder 4"/>
          <p:cNvSpPr>
            <a:spLocks noGrp="1"/>
          </p:cNvSpPr>
          <p:nvPr>
            <p:ph idx="1"/>
          </p:nvPr>
        </p:nvSpPr>
        <p:spPr>
          <a:xfrm>
            <a:off x="817563" y="1600200"/>
            <a:ext cx="10642600" cy="4495800"/>
          </a:xfrm>
        </p:spPr>
        <p:txBody>
          <a:bodyPr>
            <a:normAutofit/>
          </a:bodyPr>
          <a:lstStyle/>
          <a:p>
            <a:pPr marL="426709" indent="-426709" eaLnBrk="1" fontAlgn="auto" hangingPunct="1">
              <a:spcBef>
                <a:spcPts val="933"/>
              </a:spcBef>
              <a:spcAft>
                <a:spcPts val="0"/>
              </a:spcAft>
              <a:buFont typeface="Wingdings"/>
              <a:buChar char=""/>
              <a:defRPr/>
            </a:pPr>
            <a:r>
              <a:rPr lang="en-US" sz="3867" dirty="0"/>
              <a:t>Sheldon Cooper, FSA, is an unusually introverted actuary who likes to do highly technical work all by himself.</a:t>
            </a:r>
          </a:p>
          <a:p>
            <a:pPr marL="426709" indent="-426709" eaLnBrk="1" fontAlgn="auto" hangingPunct="1">
              <a:spcBef>
                <a:spcPts val="933"/>
              </a:spcBef>
              <a:spcAft>
                <a:spcPts val="0"/>
              </a:spcAft>
              <a:buFont typeface="Wingdings"/>
              <a:buChar char=""/>
              <a:defRPr/>
            </a:pPr>
            <a:r>
              <a:rPr lang="en-US" sz="3867" dirty="0"/>
              <a:t>He has found an assignment that pays very well and permits him to do this.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817563" y="228600"/>
            <a:ext cx="10871200" cy="990600"/>
          </a:xfrm>
        </p:spPr>
        <p:txBody>
          <a:bodyPr/>
          <a:lstStyle/>
          <a:p>
            <a:pPr eaLnBrk="1" hangingPunct="1"/>
            <a:r>
              <a:rPr lang="en-US" altLang="en-US" sz="5400" dirty="0"/>
              <a:t>Case Study 3 (continued)</a:t>
            </a:r>
          </a:p>
        </p:txBody>
      </p:sp>
      <p:sp>
        <p:nvSpPr>
          <p:cNvPr id="3" name="Content Placeholder 2"/>
          <p:cNvSpPr>
            <a:spLocks noGrp="1"/>
          </p:cNvSpPr>
          <p:nvPr>
            <p:ph idx="1"/>
          </p:nvPr>
        </p:nvSpPr>
        <p:spPr>
          <a:xfrm>
            <a:off x="817563" y="1600200"/>
            <a:ext cx="10871200" cy="4495800"/>
          </a:xfrm>
        </p:spPr>
        <p:txBody>
          <a:bodyPr>
            <a:normAutofit fontScale="85000" lnSpcReduction="20000"/>
          </a:bodyPr>
          <a:lstStyle/>
          <a:p>
            <a:pPr marL="426709" indent="-426709" eaLnBrk="1" fontAlgn="auto" hangingPunct="1">
              <a:spcBef>
                <a:spcPts val="933"/>
              </a:spcBef>
              <a:spcAft>
                <a:spcPts val="0"/>
              </a:spcAft>
              <a:buFont typeface="Wingdings"/>
              <a:buChar char=""/>
              <a:defRPr/>
            </a:pPr>
            <a:r>
              <a:rPr lang="en-US" sz="3867" dirty="0"/>
              <a:t>An investment consulting firm has e</a:t>
            </a:r>
            <a:r>
              <a:rPr lang="en-US" dirty="0"/>
              <a:t>ngaged Sheldon to make projections of future liabilities, benefit payments and other financial data concerning clients’ pension plans.</a:t>
            </a:r>
            <a:endParaRPr lang="en-US" sz="3867" dirty="0"/>
          </a:p>
          <a:p>
            <a:pPr marL="853419" lvl="1" indent="-365751" eaLnBrk="1" fontAlgn="auto" hangingPunct="1">
              <a:spcBef>
                <a:spcPts val="733"/>
              </a:spcBef>
              <a:spcAft>
                <a:spcPts val="0"/>
              </a:spcAft>
              <a:buFont typeface="Wingdings 2"/>
              <a:buChar char=""/>
              <a:defRPr/>
            </a:pPr>
            <a:r>
              <a:rPr lang="en-US" sz="3467" dirty="0"/>
              <a:t>The investment firm takes these projections, combines them with stochastic projections of future asset returns under different investment policies, and prepares reports for clients.</a:t>
            </a:r>
          </a:p>
          <a:p>
            <a:pPr marL="853419" lvl="1" indent="-365751" eaLnBrk="1" fontAlgn="auto" hangingPunct="1">
              <a:spcBef>
                <a:spcPts val="733"/>
              </a:spcBef>
              <a:spcAft>
                <a:spcPts val="0"/>
              </a:spcAft>
              <a:buFont typeface="Wingdings 2"/>
              <a:buChar char=""/>
              <a:defRPr/>
            </a:pPr>
            <a:r>
              <a:rPr lang="en-US" sz="3467" dirty="0"/>
              <a:t>Sheldon’s name does not appear anywhere in the investment consulting firm’s reports.</a:t>
            </a:r>
          </a:p>
          <a:p>
            <a:pPr marL="426709" indent="-426709" eaLnBrk="1" fontAlgn="auto" hangingPunct="1">
              <a:spcBef>
                <a:spcPts val="933"/>
              </a:spcBef>
              <a:spcAft>
                <a:spcPts val="0"/>
              </a:spcAft>
              <a:buFont typeface="Wingdings"/>
              <a:buChar char=""/>
              <a:defRPr/>
            </a:pPr>
            <a:r>
              <a:rPr lang="en-US" sz="3867" dirty="0"/>
              <a:t>Question:  Is Sheldon’s work  product a statement of actuarial opinion?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817563" y="228600"/>
            <a:ext cx="10871200" cy="990600"/>
          </a:xfrm>
        </p:spPr>
        <p:txBody>
          <a:bodyPr/>
          <a:lstStyle/>
          <a:p>
            <a:pPr eaLnBrk="1" hangingPunct="1"/>
            <a:r>
              <a:rPr lang="en-US" altLang="en-US" sz="5400" dirty="0"/>
              <a:t>Case Study 3 (continued)</a:t>
            </a:r>
          </a:p>
        </p:txBody>
      </p:sp>
      <p:sp>
        <p:nvSpPr>
          <p:cNvPr id="58370" name="Content Placeholder 2"/>
          <p:cNvSpPr>
            <a:spLocks noGrp="1"/>
          </p:cNvSpPr>
          <p:nvPr>
            <p:ph idx="1"/>
          </p:nvPr>
        </p:nvSpPr>
        <p:spPr>
          <a:xfrm>
            <a:off x="817563" y="1600200"/>
            <a:ext cx="10871200" cy="4495800"/>
          </a:xfrm>
        </p:spPr>
        <p:txBody>
          <a:bodyPr/>
          <a:lstStyle/>
          <a:p>
            <a:pPr lvl="1" eaLnBrk="1" hangingPunct="1"/>
            <a:r>
              <a:rPr lang="en-US" dirty="0"/>
              <a:t>if we consider the definitions of “statement of actuarial opinion” and the related term “actuarial services” that presently appear in the Qualification Standards and the Code of Professional Conduct, provision of the projections described here does constitute the rendering of a statement of actuarial opinion. </a:t>
            </a:r>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a:xfrm>
            <a:off x="817563" y="228600"/>
            <a:ext cx="10871200" cy="990600"/>
          </a:xfrm>
        </p:spPr>
        <p:txBody>
          <a:bodyPr/>
          <a:lstStyle/>
          <a:p>
            <a:pPr eaLnBrk="1" hangingPunct="1"/>
            <a:r>
              <a:rPr lang="en-US" altLang="en-US" sz="5400" dirty="0"/>
              <a:t>Agenda </a:t>
            </a:r>
          </a:p>
        </p:txBody>
      </p:sp>
      <p:sp>
        <p:nvSpPr>
          <p:cNvPr id="22530" name="Text Placeholder 4"/>
          <p:cNvSpPr>
            <a:spLocks noGrp="1"/>
          </p:cNvSpPr>
          <p:nvPr>
            <p:ph sz="quarter" idx="1"/>
          </p:nvPr>
        </p:nvSpPr>
        <p:spPr>
          <a:xfrm>
            <a:off x="817563" y="1600200"/>
            <a:ext cx="10871200" cy="4749800"/>
          </a:xfrm>
        </p:spPr>
        <p:txBody>
          <a:bodyPr/>
          <a:lstStyle/>
          <a:p>
            <a:pPr eaLnBrk="1" hangingPunct="1"/>
            <a:r>
              <a:rPr lang="en-US" altLang="en-US" dirty="0"/>
              <a:t>Overview of the ABCD</a:t>
            </a:r>
          </a:p>
          <a:p>
            <a:pPr eaLnBrk="1" hangingPunct="1"/>
            <a:r>
              <a:rPr lang="en-US" altLang="en-US" dirty="0"/>
              <a:t>Overview of the RFG process</a:t>
            </a:r>
          </a:p>
          <a:p>
            <a:pPr eaLnBrk="1" hangingPunct="1"/>
            <a:r>
              <a:rPr lang="en-US" altLang="en-US" dirty="0"/>
              <a:t>Case Studies: Exploration of the Darkside</a:t>
            </a:r>
          </a:p>
          <a:p>
            <a:pPr eaLnBrk="1" hangingPunct="1"/>
            <a:r>
              <a:rPr lang="en-US" altLang="en-US" dirty="0"/>
              <a:t>Conclusion</a:t>
            </a:r>
          </a:p>
          <a:p>
            <a:pPr eaLnBrk="1" hangingPunct="1">
              <a:buSzPct val="100000"/>
              <a:buFont typeface="Wingdings" panose="05000000000000000000" pitchFamily="2" charset="2"/>
              <a:buNone/>
            </a:pP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7FCD-409A-4907-8114-400E25AE179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0614CF1-97F3-4F60-B647-0B26F1F4466A}"/>
              </a:ext>
            </a:extLst>
          </p:cNvPr>
          <p:cNvSpPr>
            <a:spLocks noGrp="1"/>
          </p:cNvSpPr>
          <p:nvPr>
            <p:ph sz="quarter" idx="1"/>
          </p:nvPr>
        </p:nvSpPr>
        <p:spPr/>
        <p:txBody>
          <a:bodyPr/>
          <a:lstStyle/>
          <a:p>
            <a:r>
              <a:rPr lang="en-US" dirty="0"/>
              <a:t>As such, the projections should be accompanied by documentation providing information and disclosures required under the Code of Professional Conduct and applicable Actuarial Standards of Practice.</a:t>
            </a:r>
          </a:p>
        </p:txBody>
      </p:sp>
    </p:spTree>
    <p:extLst>
      <p:ext uri="{BB962C8B-B14F-4D97-AF65-F5344CB8AC3E}">
        <p14:creationId xmlns:p14="http://schemas.microsoft.com/office/powerpoint/2010/main" val="1233346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Placeholder 4"/>
          <p:cNvSpPr>
            <a:spLocks noGrp="1"/>
          </p:cNvSpPr>
          <p:nvPr>
            <p:ph type="body" idx="4294967295"/>
          </p:nvPr>
        </p:nvSpPr>
        <p:spPr>
          <a:xfrm>
            <a:off x="1828800" y="2743200"/>
            <a:ext cx="9498013" cy="1674813"/>
          </a:xfrm>
        </p:spPr>
        <p:txBody>
          <a:bodyPr/>
          <a:lstStyle/>
          <a:p>
            <a:pPr marL="0" indent="0" eaLnBrk="1" hangingPunct="1">
              <a:buFont typeface="Wingdings" panose="05000000000000000000" pitchFamily="2" charset="2"/>
              <a:buNone/>
            </a:pPr>
            <a:r>
              <a:rPr lang="en-US" altLang="en-US" sz="3700" dirty="0">
                <a:solidFill>
                  <a:schemeClr val="tx2"/>
                </a:solidFill>
              </a:rPr>
              <a:t> </a:t>
            </a:r>
          </a:p>
        </p:txBody>
      </p:sp>
      <p:sp>
        <p:nvSpPr>
          <p:cNvPr id="59394" name="Title 3"/>
          <p:cNvSpPr>
            <a:spLocks noGrp="1"/>
          </p:cNvSpPr>
          <p:nvPr>
            <p:ph type="title" idx="4294967295"/>
          </p:nvPr>
        </p:nvSpPr>
        <p:spPr>
          <a:xfrm>
            <a:off x="1828800" y="1600200"/>
            <a:ext cx="10160000" cy="990600"/>
          </a:xfrm>
        </p:spPr>
        <p:txBody>
          <a:bodyPr/>
          <a:lstStyle/>
          <a:p>
            <a:pPr eaLnBrk="1" hangingPunct="1"/>
            <a:r>
              <a:rPr lang="en-US" altLang="en-US" dirty="0">
                <a:solidFill>
                  <a:srgbClr val="FFFFFF"/>
                </a:solidFill>
              </a:rPr>
              <a:t>Discussion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a:xfrm>
            <a:off x="817563" y="228600"/>
            <a:ext cx="10871200" cy="990600"/>
          </a:xfrm>
        </p:spPr>
        <p:txBody>
          <a:bodyPr/>
          <a:lstStyle/>
          <a:p>
            <a:pPr eaLnBrk="1" hangingPunct="1"/>
            <a:r>
              <a:rPr lang="en-US" altLang="en-US" sz="5400" dirty="0"/>
              <a:t>Conclusion: What we have learned</a:t>
            </a:r>
            <a:endParaRPr lang="en-US" altLang="en-US" dirty="0"/>
          </a:p>
        </p:txBody>
      </p:sp>
      <p:sp>
        <p:nvSpPr>
          <p:cNvPr id="82946" name="Content Placeholder 2"/>
          <p:cNvSpPr>
            <a:spLocks noGrp="1"/>
          </p:cNvSpPr>
          <p:nvPr>
            <p:ph sz="quarter" idx="4294967295"/>
          </p:nvPr>
        </p:nvSpPr>
        <p:spPr>
          <a:xfrm>
            <a:off x="817563" y="1600200"/>
            <a:ext cx="10871200" cy="4495800"/>
          </a:xfrm>
        </p:spPr>
        <p:txBody>
          <a:bodyPr/>
          <a:lstStyle/>
          <a:p>
            <a:pPr marL="571500" indent="-571500">
              <a:buSzPct val="80000"/>
            </a:pPr>
            <a:r>
              <a:rPr lang="en-US" altLang="en-US" sz="3600" dirty="0"/>
              <a:t>Consult your key professionalism documents often</a:t>
            </a:r>
          </a:p>
          <a:p>
            <a:pPr marL="998538" lvl="1" indent="-571500"/>
            <a:r>
              <a:rPr lang="en-US" altLang="en-US" sz="3200" dirty="0"/>
              <a:t>Code of Professional Conduct (Code)</a:t>
            </a:r>
          </a:p>
          <a:p>
            <a:pPr marL="998538" lvl="1" indent="-571500"/>
            <a:r>
              <a:rPr lang="en-US" altLang="en-US" sz="3200" dirty="0"/>
              <a:t>Actuarial Standards of Practice (ASOPs)</a:t>
            </a:r>
          </a:p>
          <a:p>
            <a:pPr marL="998538" lvl="1" indent="-571500"/>
            <a:r>
              <a:rPr lang="en-US" altLang="en-US" sz="3200" dirty="0"/>
              <a:t>U.S. Qualification Standards (USQS)</a:t>
            </a:r>
          </a:p>
          <a:p>
            <a:pPr marL="571500" indent="-571500">
              <a:buSzPct val="80000"/>
            </a:pPr>
            <a:r>
              <a:rPr lang="en-US" altLang="en-US" sz="3600" dirty="0"/>
              <a:t>Use the ABCD RFG process if you are up against a professionalism problem – it is quick, easy, and useful.</a:t>
            </a:r>
          </a:p>
          <a:p>
            <a:pPr marL="571500" indent="-571500" eaLnBrk="1" hangingPunct="1">
              <a:lnSpc>
                <a:spcPct val="90000"/>
              </a:lnSpc>
              <a:buSzPct val="80000"/>
              <a:buFont typeface="Wingdings" panose="05000000000000000000" pitchFamily="2" charset="2"/>
              <a:buNone/>
            </a:pPr>
            <a:endParaRPr lang="en-US"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a:xfrm>
            <a:off x="817563" y="228600"/>
            <a:ext cx="10871200" cy="990600"/>
          </a:xfrm>
        </p:spPr>
        <p:txBody>
          <a:bodyPr/>
          <a:lstStyle/>
          <a:p>
            <a:pPr eaLnBrk="1" hangingPunct="1"/>
            <a:r>
              <a:rPr lang="en-US" altLang="en-US" sz="5400" dirty="0"/>
              <a:t>Takeaway</a:t>
            </a:r>
            <a:endParaRPr lang="en-US" altLang="en-US" dirty="0"/>
          </a:p>
        </p:txBody>
      </p:sp>
      <p:sp>
        <p:nvSpPr>
          <p:cNvPr id="83970" name="Content Placeholder 2"/>
          <p:cNvSpPr>
            <a:spLocks noGrp="1"/>
          </p:cNvSpPr>
          <p:nvPr>
            <p:ph sz="quarter" idx="4294967295"/>
          </p:nvPr>
        </p:nvSpPr>
        <p:spPr>
          <a:xfrm>
            <a:off x="817563" y="1600200"/>
            <a:ext cx="10871200" cy="4495800"/>
          </a:xfrm>
        </p:spPr>
        <p:txBody>
          <a:bodyPr/>
          <a:lstStyle/>
          <a:p>
            <a:pPr marL="571500" indent="-571500" eaLnBrk="1" hangingPunct="1">
              <a:lnSpc>
                <a:spcPct val="90000"/>
              </a:lnSpc>
              <a:buSzPct val="80000"/>
            </a:pPr>
            <a:r>
              <a:rPr lang="en-US" altLang="en-US" sz="3600" dirty="0"/>
              <a:t>Warren Buffett famously said:</a:t>
            </a:r>
          </a:p>
          <a:p>
            <a:pPr marL="998538" lvl="1" indent="-571500"/>
            <a:r>
              <a:rPr lang="en-US" altLang="en-US" sz="3200" dirty="0"/>
              <a:t>“It takes 20 years to build a reputation and five minutes to ruin it. If you think about that, you'll do things differently.”</a:t>
            </a:r>
          </a:p>
          <a:p>
            <a:pPr marL="998538" lvl="1" indent="-571500"/>
            <a:r>
              <a:rPr lang="en-US" altLang="en-US" sz="3200" dirty="0"/>
              <a:t>Remember that as an actuary you are obliged to conduct yourself so as to “uphold the reputation of the actuarial profession.”</a:t>
            </a:r>
          </a:p>
          <a:p>
            <a:pPr marL="1363663" lvl="2" indent="-571500"/>
            <a:r>
              <a:rPr lang="en-US" altLang="en-US" sz="2800" dirty="0"/>
              <a:t>This applies both on and off the job.</a:t>
            </a:r>
          </a:p>
          <a:p>
            <a:pPr marL="1363663" lvl="2" indent="-571500"/>
            <a:r>
              <a:rPr lang="en-US" altLang="en-US" sz="2800" dirty="0"/>
              <a:t>Actuaries have been subject to public discipline for </a:t>
            </a:r>
            <a:br>
              <a:rPr lang="en-US" altLang="en-US" sz="2800" dirty="0"/>
            </a:br>
            <a:r>
              <a:rPr lang="en-US" altLang="en-US" sz="2800" dirty="0"/>
              <a:t>Precept 1 violations that were unrelated to their work.</a:t>
            </a:r>
          </a:p>
          <a:p>
            <a:pPr marL="998538" lvl="1" indent="-571500"/>
            <a:endParaRPr lang="en-US" alt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 Placeholder 4"/>
          <p:cNvSpPr>
            <a:spLocks noGrp="1"/>
          </p:cNvSpPr>
          <p:nvPr>
            <p:ph type="body" idx="1"/>
          </p:nvPr>
        </p:nvSpPr>
        <p:spPr>
          <a:xfrm>
            <a:off x="1865313" y="2938463"/>
            <a:ext cx="9498012" cy="1674812"/>
          </a:xfrm>
        </p:spPr>
        <p:txBody>
          <a:bodyPr/>
          <a:lstStyle/>
          <a:p>
            <a:pPr algn="ctr" eaLnBrk="1" hangingPunct="1"/>
            <a:r>
              <a:rPr lang="en-US" altLang="en-US" sz="7200" b="1" dirty="0">
                <a:solidFill>
                  <a:srgbClr val="C00000"/>
                </a:solidFill>
              </a:rPr>
              <a:t>Thank you.</a:t>
            </a:r>
          </a:p>
        </p:txBody>
      </p:sp>
      <p:sp>
        <p:nvSpPr>
          <p:cNvPr id="84994" name="Title 3"/>
          <p:cNvSpPr>
            <a:spLocks noGrp="1"/>
          </p:cNvSpPr>
          <p:nvPr>
            <p:ph type="title"/>
          </p:nvPr>
        </p:nvSpPr>
        <p:spPr/>
        <p:txBody>
          <a:bodyPr/>
          <a:lstStyle/>
          <a:p>
            <a:pPr eaLnBrk="1" hangingPunct="1"/>
            <a:r>
              <a:rPr lang="en-US" altLang="en-US" sz="5800" dirty="0"/>
              <a:t>Other Audience Questions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3" y="228600"/>
            <a:ext cx="10871200" cy="990600"/>
          </a:xfrm>
        </p:spPr>
        <p:txBody>
          <a:bodyPr>
            <a:normAutofit/>
          </a:bodyPr>
          <a:lstStyle/>
          <a:p>
            <a:pPr eaLnBrk="1" fontAlgn="auto" hangingPunct="1">
              <a:spcAft>
                <a:spcPts val="0"/>
              </a:spcAft>
              <a:defRPr/>
            </a:pPr>
            <a:r>
              <a:rPr lang="en-US" sz="5867" dirty="0"/>
              <a:t>Overview of the ABCD</a:t>
            </a:r>
          </a:p>
        </p:txBody>
      </p:sp>
      <p:pic>
        <p:nvPicPr>
          <p:cNvPr id="24578"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l="3572" t="13164" r="26073" b="64073"/>
          <a:stretch>
            <a:fillRect/>
          </a:stretch>
        </p:blipFill>
        <p:spPr>
          <a:xfrm>
            <a:off x="1847850" y="2651125"/>
            <a:ext cx="8578850" cy="21336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842963" y="228600"/>
            <a:ext cx="10310812" cy="1143000"/>
          </a:xfrm>
        </p:spPr>
        <p:txBody>
          <a:bodyPr/>
          <a:lstStyle/>
          <a:p>
            <a:pPr eaLnBrk="1" hangingPunct="1"/>
            <a:r>
              <a:rPr lang="en-US" altLang="en-US" sz="4300" dirty="0"/>
              <a:t>Actuarial Board for Counseling and Discipline</a:t>
            </a:r>
          </a:p>
        </p:txBody>
      </p:sp>
      <p:sp>
        <p:nvSpPr>
          <p:cNvPr id="14339" name="Rectangle 3"/>
          <p:cNvSpPr>
            <a:spLocks noGrp="1" noChangeArrowheads="1"/>
          </p:cNvSpPr>
          <p:nvPr>
            <p:ph type="body" idx="1"/>
          </p:nvPr>
        </p:nvSpPr>
        <p:spPr>
          <a:xfrm>
            <a:off x="817563" y="1600200"/>
            <a:ext cx="10871200" cy="4495800"/>
          </a:xfrm>
        </p:spPr>
        <p:txBody>
          <a:bodyPr/>
          <a:lstStyle/>
          <a:p>
            <a:pPr marL="0" indent="0" eaLnBrk="1" hangingPunct="1">
              <a:lnSpc>
                <a:spcPct val="90000"/>
              </a:lnSpc>
              <a:spcBef>
                <a:spcPct val="10000"/>
              </a:spcBef>
              <a:buFontTx/>
              <a:buNone/>
              <a:defRPr/>
            </a:pPr>
            <a:r>
              <a:rPr lang="en-US" altLang="en-US" sz="3200" dirty="0"/>
              <a:t>ABCD, by agreement of the five U.S. actuarial organizations, was established by the Academy’s bylaws in 1991 to:</a:t>
            </a:r>
          </a:p>
          <a:p>
            <a:pPr marL="457200" indent="-457200" eaLnBrk="1" hangingPunct="1">
              <a:lnSpc>
                <a:spcPct val="90000"/>
              </a:lnSpc>
              <a:spcBef>
                <a:spcPct val="10000"/>
              </a:spcBef>
              <a:defRPr/>
            </a:pPr>
            <a:r>
              <a:rPr lang="en-US" altLang="en-US" sz="3200" dirty="0">
                <a:solidFill>
                  <a:srgbClr val="CC0000"/>
                </a:solidFill>
              </a:rPr>
              <a:t>Investigate</a:t>
            </a:r>
            <a:r>
              <a:rPr lang="en-US" altLang="en-US" sz="3200" dirty="0"/>
              <a:t> alleged violations of the Code of Professional Conduct by members and, if appropriate, </a:t>
            </a:r>
            <a:r>
              <a:rPr lang="en-US" altLang="en-US" sz="3200" u="sng" dirty="0"/>
              <a:t>recommend</a:t>
            </a:r>
            <a:r>
              <a:rPr lang="en-US" altLang="en-US" sz="3200" dirty="0"/>
              <a:t> discipline to their organizations</a:t>
            </a:r>
          </a:p>
          <a:p>
            <a:pPr marL="457200" indent="-457200" eaLnBrk="1" hangingPunct="1">
              <a:lnSpc>
                <a:spcPct val="90000"/>
              </a:lnSpc>
              <a:spcBef>
                <a:spcPct val="10000"/>
              </a:spcBef>
              <a:defRPr/>
            </a:pPr>
            <a:r>
              <a:rPr lang="en-US" altLang="en-US" sz="3200" dirty="0"/>
              <a:t>Respond to requests for </a:t>
            </a:r>
            <a:r>
              <a:rPr lang="en-US" altLang="en-US" sz="3200" dirty="0">
                <a:solidFill>
                  <a:srgbClr val="CC0000"/>
                </a:solidFill>
              </a:rPr>
              <a:t>guidance</a:t>
            </a:r>
            <a:r>
              <a:rPr lang="en-US" altLang="en-US" sz="3200" dirty="0"/>
              <a:t> from members</a:t>
            </a:r>
          </a:p>
          <a:p>
            <a:pPr marL="457200" indent="-457200" eaLnBrk="1" hangingPunct="1">
              <a:lnSpc>
                <a:spcPct val="90000"/>
              </a:lnSpc>
              <a:spcBef>
                <a:spcPct val="10000"/>
              </a:spcBef>
              <a:defRPr/>
            </a:pPr>
            <a:r>
              <a:rPr lang="en-US" altLang="en-US" sz="3200" dirty="0">
                <a:solidFill>
                  <a:srgbClr val="CC0000"/>
                </a:solidFill>
              </a:rPr>
              <a:t>Mediate</a:t>
            </a:r>
            <a:r>
              <a:rPr lang="en-US" altLang="en-US" sz="3200" dirty="0"/>
              <a:t> disputes between members (or members and others)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817563" y="228600"/>
            <a:ext cx="10871200" cy="990600"/>
          </a:xfrm>
        </p:spPr>
        <p:txBody>
          <a:bodyPr/>
          <a:lstStyle/>
          <a:p>
            <a:pPr eaLnBrk="1" hangingPunct="1"/>
            <a:r>
              <a:rPr lang="en-US" altLang="en-US" sz="5400" dirty="0"/>
              <a:t>ABCD Membership in 2018</a:t>
            </a:r>
            <a:endParaRPr lang="en-US" altLang="en-US" sz="3200" dirty="0"/>
          </a:p>
        </p:txBody>
      </p:sp>
      <p:sp>
        <p:nvSpPr>
          <p:cNvPr id="28674" name="Rectangle 3"/>
          <p:cNvSpPr>
            <a:spLocks noGrp="1" noChangeArrowheads="1"/>
          </p:cNvSpPr>
          <p:nvPr>
            <p:ph type="body" idx="1"/>
          </p:nvPr>
        </p:nvSpPr>
        <p:spPr>
          <a:xfrm>
            <a:off x="950913" y="1676400"/>
            <a:ext cx="10515600" cy="4905375"/>
          </a:xfrm>
        </p:spPr>
        <p:txBody>
          <a:bodyPr/>
          <a:lstStyle/>
          <a:p>
            <a:pPr eaLnBrk="1" hangingPunct="1">
              <a:lnSpc>
                <a:spcPct val="70000"/>
              </a:lnSpc>
              <a:buFontTx/>
              <a:buNone/>
              <a:tabLst>
                <a:tab pos="5486400" algn="l"/>
              </a:tabLst>
            </a:pPr>
            <a:r>
              <a:rPr lang="en-US" altLang="en-US" sz="2400" b="1" dirty="0"/>
              <a:t>Member</a:t>
            </a:r>
            <a:r>
              <a:rPr lang="en-US" altLang="en-US" sz="2400" dirty="0"/>
              <a:t>	</a:t>
            </a:r>
            <a:r>
              <a:rPr lang="en-US" altLang="en-US" sz="2400" b="1" dirty="0"/>
              <a:t>Area of Practice</a:t>
            </a:r>
          </a:p>
          <a:p>
            <a:pPr eaLnBrk="1" hangingPunct="1">
              <a:lnSpc>
                <a:spcPct val="70000"/>
              </a:lnSpc>
              <a:buFontTx/>
              <a:buNone/>
              <a:tabLst>
                <a:tab pos="5486400" algn="l"/>
              </a:tabLst>
            </a:pPr>
            <a:r>
              <a:rPr lang="en-US" altLang="en-US" sz="2400" dirty="0"/>
              <a:t>Richard A. Block, Chairperson	Pension</a:t>
            </a:r>
          </a:p>
          <a:p>
            <a:pPr eaLnBrk="1" hangingPunct="1">
              <a:lnSpc>
                <a:spcPct val="70000"/>
              </a:lnSpc>
              <a:buFontTx/>
              <a:buNone/>
              <a:tabLst>
                <a:tab pos="5486400" algn="l"/>
              </a:tabLst>
            </a:pPr>
            <a:r>
              <a:rPr lang="en-US" altLang="en-US" sz="2400" dirty="0"/>
              <a:t>David F. Ogden, Vice Chairperson	Health</a:t>
            </a:r>
          </a:p>
          <a:p>
            <a:pPr eaLnBrk="1" hangingPunct="1">
              <a:lnSpc>
                <a:spcPct val="70000"/>
              </a:lnSpc>
              <a:buFontTx/>
              <a:buNone/>
              <a:tabLst>
                <a:tab pos="5486400" algn="l"/>
              </a:tabLst>
            </a:pPr>
            <a:r>
              <a:rPr lang="en-US" altLang="en-US" sz="2400" dirty="0"/>
              <a:t>Debbie Rosenberg, Vice Chairperson	Casualty</a:t>
            </a:r>
          </a:p>
          <a:p>
            <a:pPr eaLnBrk="1" hangingPunct="1">
              <a:lnSpc>
                <a:spcPct val="70000"/>
              </a:lnSpc>
              <a:buFontTx/>
              <a:buNone/>
              <a:tabLst>
                <a:tab pos="5486400" algn="l"/>
              </a:tabLst>
            </a:pPr>
            <a:r>
              <a:rPr lang="en-US" altLang="en-US" sz="2400" dirty="0"/>
              <a:t>Janet M. Carstens	Health</a:t>
            </a:r>
          </a:p>
          <a:p>
            <a:pPr eaLnBrk="1" hangingPunct="1">
              <a:lnSpc>
                <a:spcPct val="70000"/>
              </a:lnSpc>
              <a:buFontTx/>
              <a:buNone/>
              <a:tabLst>
                <a:tab pos="5486400" algn="l"/>
              </a:tabLst>
            </a:pPr>
            <a:r>
              <a:rPr lang="en-US" altLang="en-US" sz="2400" dirty="0"/>
              <a:t>David L. Driscoll	Pension</a:t>
            </a:r>
          </a:p>
          <a:p>
            <a:pPr eaLnBrk="1" hangingPunct="1">
              <a:lnSpc>
                <a:spcPct val="70000"/>
              </a:lnSpc>
              <a:buFontTx/>
              <a:buNone/>
              <a:tabLst>
                <a:tab pos="5486400" algn="l"/>
              </a:tabLst>
            </a:pPr>
            <a:r>
              <a:rPr lang="en-US" altLang="en-US" sz="2400" dirty="0"/>
              <a:t>Godfrey Perrott	Life</a:t>
            </a:r>
          </a:p>
          <a:p>
            <a:pPr eaLnBrk="1" hangingPunct="1">
              <a:lnSpc>
                <a:spcPct val="70000"/>
              </a:lnSpc>
              <a:buFontTx/>
              <a:buNone/>
              <a:tabLst>
                <a:tab pos="5486400" algn="l"/>
              </a:tabLst>
            </a:pPr>
            <a:r>
              <a:rPr lang="en-US" altLang="en-US" sz="2400" dirty="0"/>
              <a:t>Allan W. Ryan	Life</a:t>
            </a:r>
          </a:p>
          <a:p>
            <a:pPr eaLnBrk="1" hangingPunct="1">
              <a:lnSpc>
                <a:spcPct val="70000"/>
              </a:lnSpc>
              <a:buFontTx/>
              <a:buNone/>
              <a:tabLst>
                <a:tab pos="5486400" algn="l"/>
              </a:tabLst>
            </a:pPr>
            <a:r>
              <a:rPr lang="en-US" altLang="en-US" sz="2400" dirty="0"/>
              <a:t>John T. Stokesbury	Pension</a:t>
            </a:r>
          </a:p>
          <a:p>
            <a:pPr eaLnBrk="1" hangingPunct="1">
              <a:lnSpc>
                <a:spcPct val="70000"/>
              </a:lnSpc>
              <a:buFontTx/>
              <a:buNone/>
              <a:tabLst>
                <a:tab pos="5486400" algn="l"/>
              </a:tabLst>
            </a:pPr>
            <a:r>
              <a:rPr lang="en-US" altLang="en-US" sz="2400" dirty="0"/>
              <a:t>John P. Tierney	Casualty</a:t>
            </a:r>
          </a:p>
          <a:p>
            <a:pPr eaLnBrk="1" hangingPunct="1">
              <a:lnSpc>
                <a:spcPct val="70000"/>
              </a:lnSpc>
              <a:buFontTx/>
              <a:buNone/>
              <a:tabLst>
                <a:tab pos="5486400" algn="l"/>
              </a:tabLst>
            </a:pPr>
            <a:endParaRPr lang="en-US" altLang="en-US" sz="2400" dirty="0"/>
          </a:p>
          <a:p>
            <a:pPr eaLnBrk="1" hangingPunct="1">
              <a:lnSpc>
                <a:spcPct val="70000"/>
              </a:lnSpc>
              <a:buFontTx/>
              <a:buNone/>
              <a:tabLst>
                <a:tab pos="5486400" algn="l"/>
              </a:tabLst>
            </a:pPr>
            <a:r>
              <a:rPr lang="en-US" altLang="en-US" sz="2400" dirty="0"/>
              <a:t>Brian Jackson	ABCD Counsel</a:t>
            </a:r>
          </a:p>
          <a:p>
            <a:pPr eaLnBrk="1" hangingPunct="1">
              <a:lnSpc>
                <a:spcPct val="70000"/>
              </a:lnSpc>
              <a:buFontTx/>
              <a:buNone/>
              <a:tabLst>
                <a:tab pos="5486400" algn="l"/>
              </a:tabLst>
            </a:pPr>
            <a:endParaRPr lang="en-US" altLang="en-US" sz="1900" b="1" dirty="0"/>
          </a:p>
          <a:p>
            <a:pPr algn="ctr" eaLnBrk="1" hangingPunct="1">
              <a:lnSpc>
                <a:spcPct val="70000"/>
              </a:lnSpc>
              <a:buFontTx/>
              <a:buNone/>
              <a:tabLst>
                <a:tab pos="5486400" algn="l"/>
              </a:tabLst>
            </a:pPr>
            <a:endParaRPr lang="en-US" altLang="en-US" sz="19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0" y="2743200"/>
            <a:ext cx="9498013" cy="1673225"/>
          </a:xfrm>
        </p:spPr>
        <p:txBody>
          <a:bodyPr/>
          <a:lstStyle/>
          <a:p>
            <a:pPr>
              <a:defRPr/>
            </a:pPr>
            <a:r>
              <a:rPr lang="en-US" dirty="0"/>
              <a:t> </a:t>
            </a:r>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a:t>Overview of the RFG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17563" y="228600"/>
            <a:ext cx="10871200" cy="990600"/>
          </a:xfrm>
        </p:spPr>
        <p:txBody>
          <a:bodyPr>
            <a:normAutofit/>
          </a:bodyPr>
          <a:lstStyle/>
          <a:p>
            <a:pPr eaLnBrk="1" fontAlgn="auto" hangingPunct="1">
              <a:spcAft>
                <a:spcPts val="0"/>
              </a:spcAft>
              <a:defRPr/>
            </a:pPr>
            <a:r>
              <a:rPr lang="en-US" altLang="en-US" sz="5867" dirty="0"/>
              <a:t>Requests for Guidance</a:t>
            </a:r>
          </a:p>
        </p:txBody>
      </p:sp>
      <p:sp>
        <p:nvSpPr>
          <p:cNvPr id="31746" name="Content Placeholder 2"/>
          <p:cNvSpPr>
            <a:spLocks noGrp="1"/>
          </p:cNvSpPr>
          <p:nvPr>
            <p:ph idx="1"/>
          </p:nvPr>
        </p:nvSpPr>
        <p:spPr>
          <a:xfrm>
            <a:off x="817563" y="1804988"/>
            <a:ext cx="10871200" cy="4086225"/>
          </a:xfrm>
        </p:spPr>
        <p:txBody>
          <a:bodyPr/>
          <a:lstStyle/>
          <a:p>
            <a:pPr eaLnBrk="1" hangingPunct="1">
              <a:lnSpc>
                <a:spcPct val="80000"/>
              </a:lnSpc>
            </a:pPr>
            <a:r>
              <a:rPr lang="en-US" altLang="en-US" sz="3600" dirty="0"/>
              <a:t>An Actuary may seek guidance on a professional issue where he or she feels uncomfortable about what to do.</a:t>
            </a:r>
          </a:p>
          <a:p>
            <a:pPr eaLnBrk="1" hangingPunct="1">
              <a:lnSpc>
                <a:spcPct val="80000"/>
              </a:lnSpc>
            </a:pPr>
            <a:r>
              <a:rPr lang="en-US" altLang="en-US" sz="3600" dirty="0"/>
              <a:t>Guidance is confidential and may be requested anonymously.</a:t>
            </a:r>
            <a:r>
              <a:rPr lang="en-US" altLang="en-US" sz="3600" dirty="0">
                <a:solidFill>
                  <a:srgbClr val="FF0000"/>
                </a:solidFill>
              </a:rPr>
              <a:t> </a:t>
            </a:r>
          </a:p>
          <a:p>
            <a:pPr eaLnBrk="1" hangingPunct="1">
              <a:lnSpc>
                <a:spcPct val="80000"/>
              </a:lnSpc>
            </a:pPr>
            <a:r>
              <a:rPr lang="en-US" altLang="en-US" sz="3600" dirty="0"/>
              <a:t>An individual member of the ABCD will try to provide confidential advice on good professional practice.</a:t>
            </a:r>
          </a:p>
          <a:p>
            <a:pPr eaLnBrk="1" hangingPunct="1">
              <a:lnSpc>
                <a:spcPct val="80000"/>
              </a:lnSpc>
            </a:pPr>
            <a:r>
              <a:rPr lang="en-US" altLang="en-US" sz="3600" dirty="0"/>
              <a:t>RFGs are not a substitute for peer review.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817563" y="228600"/>
            <a:ext cx="10871200" cy="990600"/>
          </a:xfrm>
        </p:spPr>
        <p:txBody>
          <a:bodyPr/>
          <a:lstStyle/>
          <a:p>
            <a:pPr eaLnBrk="1" hangingPunct="1"/>
            <a:r>
              <a:rPr lang="en-US" altLang="en-US" sz="5400" dirty="0"/>
              <a:t>Types of RFG Responses</a:t>
            </a:r>
          </a:p>
        </p:txBody>
      </p:sp>
      <p:sp>
        <p:nvSpPr>
          <p:cNvPr id="32770" name="Rectangle 3"/>
          <p:cNvSpPr>
            <a:spLocks noGrp="1" noChangeArrowheads="1"/>
          </p:cNvSpPr>
          <p:nvPr>
            <p:ph type="body" idx="1"/>
          </p:nvPr>
        </p:nvSpPr>
        <p:spPr>
          <a:xfrm>
            <a:off x="817563" y="1590675"/>
            <a:ext cx="10871200" cy="4495800"/>
          </a:xfrm>
        </p:spPr>
        <p:txBody>
          <a:bodyPr/>
          <a:lstStyle/>
          <a:p>
            <a:pPr eaLnBrk="1" hangingPunct="1">
              <a:lnSpc>
                <a:spcPct val="90000"/>
              </a:lnSpc>
            </a:pPr>
            <a:r>
              <a:rPr lang="en-US" altLang="en-US" sz="3600" dirty="0"/>
              <a:t>Private guidance by ABCD member (confidential)</a:t>
            </a:r>
          </a:p>
          <a:p>
            <a:pPr lvl="1" eaLnBrk="1" hangingPunct="1">
              <a:lnSpc>
                <a:spcPct val="90000"/>
              </a:lnSpc>
            </a:pPr>
            <a:r>
              <a:rPr lang="en-US" altLang="en-US" sz="3200" dirty="0"/>
              <a:t>Expresses ABCD member’s own opinion</a:t>
            </a:r>
          </a:p>
          <a:p>
            <a:pPr lvl="1" eaLnBrk="1" hangingPunct="1">
              <a:lnSpc>
                <a:spcPct val="90000"/>
              </a:lnSpc>
            </a:pPr>
            <a:r>
              <a:rPr lang="en-US" altLang="en-US" sz="3200" dirty="0"/>
              <a:t>This is the normal process</a:t>
            </a:r>
          </a:p>
          <a:p>
            <a:pPr eaLnBrk="1" hangingPunct="1">
              <a:lnSpc>
                <a:spcPct val="90000"/>
              </a:lnSpc>
            </a:pPr>
            <a:r>
              <a:rPr lang="en-US" altLang="en-US" sz="3600" dirty="0"/>
              <a:t>Public guidance by ABCD (public)</a:t>
            </a:r>
          </a:p>
          <a:p>
            <a:pPr lvl="1" eaLnBrk="1" hangingPunct="1">
              <a:lnSpc>
                <a:spcPct val="90000"/>
              </a:lnSpc>
            </a:pPr>
            <a:r>
              <a:rPr lang="en-US" altLang="en-US" sz="3200" dirty="0"/>
              <a:t>Provided only at the ABCD’s discretion</a:t>
            </a:r>
          </a:p>
          <a:p>
            <a:pPr lvl="1" eaLnBrk="1" hangingPunct="1">
              <a:lnSpc>
                <a:spcPct val="90000"/>
              </a:lnSpc>
            </a:pPr>
            <a:r>
              <a:rPr lang="en-US" altLang="en-US" sz="3200" dirty="0"/>
              <a:t>Requires agreement of actuary involved</a:t>
            </a:r>
          </a:p>
          <a:p>
            <a:pPr lvl="1" eaLnBrk="1" hangingPunct="1">
              <a:lnSpc>
                <a:spcPct val="90000"/>
              </a:lnSpc>
            </a:pPr>
            <a:r>
              <a:rPr lang="en-US" altLang="en-US" sz="3200" dirty="0"/>
              <a:t>Provides guidance to profession</a:t>
            </a:r>
          </a:p>
          <a:p>
            <a:pPr lvl="1" eaLnBrk="1" hangingPunct="1">
              <a:lnSpc>
                <a:spcPct val="90000"/>
              </a:lnSpc>
            </a:pPr>
            <a:r>
              <a:rPr lang="en-US" altLang="en-US" sz="3200" dirty="0"/>
              <a:t>Expresses views of Board</a:t>
            </a:r>
          </a:p>
        </p:txBody>
      </p:sp>
    </p:spTree>
  </p:cSld>
  <p:clrMapOvr>
    <a:masterClrMapping/>
  </p:clrMapOvr>
  <p:transition spd="slow"/>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yPPtemplateB.2017">
  <a:themeElements>
    <a:clrScheme name="Custom 2">
      <a:dk1>
        <a:sysClr val="windowText" lastClr="000000"/>
      </a:dk1>
      <a:lt1>
        <a:sysClr val="window" lastClr="FFFFFF"/>
      </a:lt1>
      <a:dk2>
        <a:srgbClr val="00175D"/>
      </a:dk2>
      <a:lt2>
        <a:srgbClr val="DDDBC9"/>
      </a:lt2>
      <a:accent1>
        <a:srgbClr val="0066A6"/>
      </a:accent1>
      <a:accent2>
        <a:srgbClr val="009EDB"/>
      </a:accent2>
      <a:accent3>
        <a:srgbClr val="DDDBC9"/>
      </a:accent3>
      <a:accent4>
        <a:srgbClr val="00175D"/>
      </a:accent4>
      <a:accent5>
        <a:srgbClr val="0066A6"/>
      </a:accent5>
      <a:accent6>
        <a:srgbClr val="DDDBC9"/>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0175D"/>
    </a:dk2>
    <a:lt2>
      <a:srgbClr val="DDDBC9"/>
    </a:lt2>
    <a:accent1>
      <a:srgbClr val="0066A6"/>
    </a:accent1>
    <a:accent2>
      <a:srgbClr val="009EDB"/>
    </a:accent2>
    <a:accent3>
      <a:srgbClr val="DDDBC9"/>
    </a:accent3>
    <a:accent4>
      <a:srgbClr val="00175D"/>
    </a:accent4>
    <a:accent5>
      <a:srgbClr val="0066A6"/>
    </a:accent5>
    <a:accent6>
      <a:srgbClr val="DDDBC9"/>
    </a:accent6>
    <a:hlink>
      <a:srgbClr val="9454C3"/>
    </a:hlink>
    <a:folHlink>
      <a:srgbClr val="3EBBF0"/>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0175D"/>
    </a:dk2>
    <a:lt2>
      <a:srgbClr val="DDDBC9"/>
    </a:lt2>
    <a:accent1>
      <a:srgbClr val="0066A6"/>
    </a:accent1>
    <a:accent2>
      <a:srgbClr val="009EDB"/>
    </a:accent2>
    <a:accent3>
      <a:srgbClr val="DDDBC9"/>
    </a:accent3>
    <a:accent4>
      <a:srgbClr val="00175D"/>
    </a:accent4>
    <a:accent5>
      <a:srgbClr val="0066A6"/>
    </a:accent5>
    <a:accent6>
      <a:srgbClr val="DDDBC9"/>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3751</TotalTime>
  <Words>1363</Words>
  <Application>Microsoft Office PowerPoint</Application>
  <PresentationFormat>Widescreen</PresentationFormat>
  <Paragraphs>141</Paragraphs>
  <Slides>34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Times New Roman</vt:lpstr>
      <vt:lpstr>Wingdings</vt:lpstr>
      <vt:lpstr>Wingdings 2</vt:lpstr>
      <vt:lpstr>AcademyPPtemplateB.2017</vt:lpstr>
      <vt:lpstr>Tales From the Darkside II: More Ethical Cases at the ABCD   Actuaries’ Club of Hartford and Springfield, May 22, 2018</vt:lpstr>
      <vt:lpstr>Disclaimer</vt:lpstr>
      <vt:lpstr>Agenda </vt:lpstr>
      <vt:lpstr>Overview of the ABCD</vt:lpstr>
      <vt:lpstr>Actuarial Board for Counseling and Discipline</vt:lpstr>
      <vt:lpstr>ABCD Membership in 2018</vt:lpstr>
      <vt:lpstr>Overview of the RFG Process</vt:lpstr>
      <vt:lpstr>Requests for Guidance</vt:lpstr>
      <vt:lpstr>Types of RFG Responses</vt:lpstr>
      <vt:lpstr>ABCD Requests for Guidance </vt:lpstr>
      <vt:lpstr>How to Contact the ABCD</vt:lpstr>
      <vt:lpstr>Case Study #1</vt:lpstr>
      <vt:lpstr>Case Study 1: Movin’ on up</vt:lpstr>
      <vt:lpstr>Case Study 1 (continued)</vt:lpstr>
      <vt:lpstr>Case Study 1 (continued)</vt:lpstr>
      <vt:lpstr>Case Study 1 (continued)</vt:lpstr>
      <vt:lpstr>Case Study 1 (continued)</vt:lpstr>
      <vt:lpstr>Case Study 1 (continued)</vt:lpstr>
      <vt:lpstr>Discussion</vt:lpstr>
      <vt:lpstr>Case Study #2</vt:lpstr>
      <vt:lpstr>Case Study 2:  Come and listen to a story about a man in Club Fed</vt:lpstr>
      <vt:lpstr>Case Study 2 (continued)</vt:lpstr>
      <vt:lpstr>Case Study 2 (continued)</vt:lpstr>
      <vt:lpstr>Case Study 2 (continued)</vt:lpstr>
      <vt:lpstr>Discussion</vt:lpstr>
      <vt:lpstr>Case Study #3</vt:lpstr>
      <vt:lpstr>Case Study 3: Not the one staring at your shoes</vt:lpstr>
      <vt:lpstr>Case Study 3 (continued)</vt:lpstr>
      <vt:lpstr>Case Study 3 (continued)</vt:lpstr>
      <vt:lpstr>PowerPoint Presentation</vt:lpstr>
      <vt:lpstr>Discussion</vt:lpstr>
      <vt:lpstr>Conclusion: What we have learned</vt:lpstr>
      <vt:lpstr>Takeaway</vt:lpstr>
      <vt:lpstr>Other Audience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Actuary-to-Actuary Communication  June 28, 2017</dc:title>
  <dc:creator>Jonathan Rockstein</dc:creator>
  <cp:lastModifiedBy>Driscoll, David</cp:lastModifiedBy>
  <cp:revision>246</cp:revision>
  <cp:lastPrinted>2017-10-24T18:23:25Z</cp:lastPrinted>
  <dcterms:created xsi:type="dcterms:W3CDTF">2017-08-16T13:33:38Z</dcterms:created>
  <dcterms:modified xsi:type="dcterms:W3CDTF">2018-05-09T21:08:25Z</dcterms:modified>
</cp:coreProperties>
</file>